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6" r:id="rId5"/>
    <p:sldMasterId id="2147483667" r:id="rId6"/>
    <p:sldMasterId id="2147483668"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Lst>
  <p:sldSz cy="5143500" cx="9144000"/>
  <p:notesSz cx="6858000" cy="9144000"/>
  <p:embeddedFontLst>
    <p:embeddedFont>
      <p:font typeface="Play"/>
      <p:regular r:id="rId31"/>
      <p:bold r:id="rId32"/>
    </p:embeddedFont>
    <p:embeddedFont>
      <p:font typeface="Noto Sans"/>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A4D7DAA-84B2-4858-8835-56BBE4A0DA92}">
  <a:tblStyle styleId="{FA4D7DAA-84B2-4858-8835-56BBE4A0DA9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2AC8565B-014F-4862-8EED-690AFCCD5F82}"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1.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font" Target="fonts/Play-regular.fntdata"/><Relationship Id="rId30" Type="http://schemas.openxmlformats.org/officeDocument/2006/relationships/slide" Target="slides/slide22.xml"/><Relationship Id="rId11" Type="http://schemas.openxmlformats.org/officeDocument/2006/relationships/slide" Target="slides/slide3.xml"/><Relationship Id="rId33" Type="http://schemas.openxmlformats.org/officeDocument/2006/relationships/font" Target="fonts/NotoSans-regular.fntdata"/><Relationship Id="rId10" Type="http://schemas.openxmlformats.org/officeDocument/2006/relationships/slide" Target="slides/slide2.xml"/><Relationship Id="rId32" Type="http://schemas.openxmlformats.org/officeDocument/2006/relationships/font" Target="fonts/Play-bold.fntdata"/><Relationship Id="rId13" Type="http://schemas.openxmlformats.org/officeDocument/2006/relationships/slide" Target="slides/slide5.xml"/><Relationship Id="rId35" Type="http://schemas.openxmlformats.org/officeDocument/2006/relationships/font" Target="fonts/NotoSans-italic.fntdata"/><Relationship Id="rId12" Type="http://schemas.openxmlformats.org/officeDocument/2006/relationships/slide" Target="slides/slide4.xml"/><Relationship Id="rId34" Type="http://schemas.openxmlformats.org/officeDocument/2006/relationships/font" Target="fonts/NotoSans-bold.fntdata"/><Relationship Id="rId15" Type="http://schemas.openxmlformats.org/officeDocument/2006/relationships/slide" Target="slides/slide7.xml"/><Relationship Id="rId14" Type="http://schemas.openxmlformats.org/officeDocument/2006/relationships/slide" Target="slides/slide6.xml"/><Relationship Id="rId36" Type="http://schemas.openxmlformats.org/officeDocument/2006/relationships/font" Target="fonts/NotoSans-boldItalic.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h4d3edd967540565b_3_2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6" name="Google Shape;76;h4d3edd967540565b_3_2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Timing: 0:00–0:30. Today we are discussing a systems paper about executing trained robot models. A runtime manages how model operations, memory, hardware and robot interfaces work together. The main question is whether a common C++ runtime can make different robot models cheaper to deploy without materially weakening control. The story begins with why embodied models matter, then explains the runtime, examines comparative evidence and considers future potential. The six critical questions are woven into that story. We will keep paper results separate from later repository documentation.</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sz="1200"/>
              <a:t>Section: Explanation</a:t>
            </a:r>
            <a:endParaRPr/>
          </a:p>
          <a:p>
            <a:pPr indent="0" lvl="0" marL="0" rtl="0" algn="l">
              <a:spcBef>
                <a:spcPts val="0"/>
              </a:spcBef>
              <a:spcAft>
                <a:spcPts val="0"/>
              </a:spcAft>
              <a:buNone/>
            </a:pPr>
            <a:r>
              <a:rPr lang="en" sz="1200"/>
              <a:t>Source: https://arxiv.org/abs/2607.02501v3</a:t>
            </a:r>
            <a:endParaRPr/>
          </a:p>
          <a:p>
            <a:pPr indent="0" lvl="0" marL="0" rtl="0" algn="l">
              <a:spcBef>
                <a:spcPts val="0"/>
              </a:spcBef>
              <a:spcAft>
                <a:spcPts val="0"/>
              </a:spcAft>
              <a:buNone/>
            </a:pPr>
            <a:r>
              <a:rPr lang="en" sz="1200"/>
              <a:t>Ling Xu et al.   arXiv:2607.02501v3   9 August 2026</a:t>
            </a:r>
            <a:endParaRPr/>
          </a:p>
        </p:txBody>
      </p:sp>
      <p:sp>
        <p:nvSpPr>
          <p:cNvPr id="77" name="Google Shape;77;h4d3edd967540565b_3_2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h4d3edd967540565b_1_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6" name="Google Shape;86;h4d3edd967540565b_1_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Timing: 0:30–2:00. Start with the ambition: transfer the broad knowledge of foundation models into physical action. VLA models combine language and visual understanding with action generation. The pi0.5 paper reports generalization to manipulation tasks in previously unseen homes, using diverse training data. GR00T N1 combines vision-language reasoning with a fast action-generating module and uses real, human-video and synthetic data. WAM research goes further by explicitly predicting future states as part of control. These examples explain the research interest: more general behavior, richer training signals and anticipation of physical consequences. They do not establish universal robot competence or that every WAM outperforms every VLA. Transition: what exactly do VLA and WAM mean?</a:t>
            </a:r>
            <a:endParaRPr/>
          </a:p>
          <a:p>
            <a:pPr indent="0" lvl="0" marL="0" rtl="0" algn="l">
              <a:spcBef>
                <a:spcPts val="0"/>
              </a:spcBef>
              <a:spcAft>
                <a:spcPts val="0"/>
              </a:spcAft>
              <a:buNone/>
            </a:pPr>
            <a:r>
              <a:rPr lang="en" sz="1200"/>
              <a:t>Additional sources: https://arxiv.org/abs/2504.16054 and https://arxiv.org/abs/2503.14734</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sz="1200"/>
              <a:t>Section: Explanation</a:t>
            </a:r>
            <a:endParaRPr/>
          </a:p>
          <a:p>
            <a:pPr indent="0" lvl="0" marL="0" rtl="0" algn="l">
              <a:spcBef>
                <a:spcPts val="0"/>
              </a:spcBef>
              <a:spcAft>
                <a:spcPts val="0"/>
              </a:spcAft>
              <a:buNone/>
            </a:pPr>
            <a:r>
              <a:rPr lang="en" sz="1200"/>
              <a:t>Source: https://arxiv.org/abs/2607.02501v3</a:t>
            </a:r>
            <a:endParaRPr/>
          </a:p>
          <a:p>
            <a:pPr indent="0" lvl="0" marL="0" rtl="0" algn="l">
              <a:spcBef>
                <a:spcPts val="0"/>
              </a:spcBef>
              <a:spcAft>
                <a:spcPts val="0"/>
              </a:spcAft>
              <a:buNone/>
            </a:pPr>
            <a:r>
              <a:rPr lang="en" sz="1200"/>
              <a:t>Context: pi0.5 (2025), GR00T N1 (2025) and Embodied.cpp §2.1. Motivations, not a popularity metric.</a:t>
            </a:r>
            <a:endParaRPr/>
          </a:p>
        </p:txBody>
      </p:sp>
      <p:sp>
        <p:nvSpPr>
          <p:cNvPr id="87" name="Google Shape;87;h4d3edd967540565b_1_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h4d3edd967540565b_3_3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8" name="Google Shape;98;h4d3edd967540565b_3_3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Timing: 0:30–2:00. Start with the ambition: transfer the broad knowledge of foundation models into physical action. VLA models combine language and visual understanding with action generation. The pi0.5 paper reports generalization to manipulation tasks in previously unseen homes, using diverse training data. GR00T N1 combines vision-language reasoning with a fast action-generating module and uses real, human-video and synthetic data. WAM research goes further by explicitly predicting future states as part of control. These examples explain the research interest: more general behavior, richer training signals and anticipation of physical consequences. They do not establish universal robot competence or that every WAM outperforms every VLA. Transition: what exactly do VLA and WAM mean?</a:t>
            </a:r>
            <a:endParaRPr/>
          </a:p>
          <a:p>
            <a:pPr indent="0" lvl="0" marL="0" rtl="0" algn="l">
              <a:spcBef>
                <a:spcPts val="0"/>
              </a:spcBef>
              <a:spcAft>
                <a:spcPts val="0"/>
              </a:spcAft>
              <a:buNone/>
            </a:pPr>
            <a:r>
              <a:rPr lang="en" sz="1200"/>
              <a:t>Additional sources: https://arxiv.org/abs/2504.16054 and https://arxiv.org/abs/2503.14734</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sz="1200"/>
              <a:t>Section: Explanation</a:t>
            </a:r>
            <a:endParaRPr/>
          </a:p>
          <a:p>
            <a:pPr indent="0" lvl="0" marL="0" rtl="0" algn="l">
              <a:spcBef>
                <a:spcPts val="0"/>
              </a:spcBef>
              <a:spcAft>
                <a:spcPts val="0"/>
              </a:spcAft>
              <a:buNone/>
            </a:pPr>
            <a:r>
              <a:rPr lang="en" sz="1200"/>
              <a:t>Source: https://arxiv.org/abs/2607.02501v3</a:t>
            </a:r>
            <a:endParaRPr/>
          </a:p>
          <a:p>
            <a:pPr indent="0" lvl="0" marL="0" rtl="0" algn="l">
              <a:spcBef>
                <a:spcPts val="0"/>
              </a:spcBef>
              <a:spcAft>
                <a:spcPts val="0"/>
              </a:spcAft>
              <a:buNone/>
            </a:pPr>
            <a:r>
              <a:rPr lang="en" sz="1200"/>
              <a:t>Context: pi0.5 (2025), GR00T N1 (2025) and Embodied.cpp §2.1. Motivations, not a popularity metric.</a:t>
            </a:r>
            <a:endParaRPr/>
          </a:p>
        </p:txBody>
      </p:sp>
      <p:sp>
        <p:nvSpPr>
          <p:cNvPr id="99" name="Google Shape;99;h4d3edd967540565b_3_3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h4d3edd967540565b_25_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7" name="Google Shape;107;h4d3edd967540565b_25_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Timing: 0:30–2:00. Start with the ambition: transfer the broad knowledge of foundation models into physical action. VLA models combine language and visual understanding with action generation. The pi0.5 paper reports generalization to manipulation tasks in previously unseen homes, using diverse training data. GR00T N1 combines vision-language reasoning with a fast action-generating module and uses real, human-video and synthetic data. WAM research goes further by explicitly predicting future states as part of control. These examples explain the research interest: more general behavior, richer training signals and anticipation of physical consequences. They do not establish universal robot competence or that every WAM outperforms every VLA. Transition: what exactly do VLA and WAM mean?</a:t>
            </a:r>
            <a:endParaRPr/>
          </a:p>
          <a:p>
            <a:pPr indent="0" lvl="0" marL="0" rtl="0" algn="l">
              <a:spcBef>
                <a:spcPts val="0"/>
              </a:spcBef>
              <a:spcAft>
                <a:spcPts val="0"/>
              </a:spcAft>
              <a:buNone/>
            </a:pPr>
            <a:r>
              <a:rPr lang="en" sz="1200"/>
              <a:t>Additional sources: https://arxiv.org/abs/2504.16054 and https://arxiv.org/abs/2503.14734</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sz="1200"/>
              <a:t>Section: Explanation</a:t>
            </a:r>
            <a:endParaRPr/>
          </a:p>
          <a:p>
            <a:pPr indent="0" lvl="0" marL="0" rtl="0" algn="l">
              <a:spcBef>
                <a:spcPts val="0"/>
              </a:spcBef>
              <a:spcAft>
                <a:spcPts val="0"/>
              </a:spcAft>
              <a:buNone/>
            </a:pPr>
            <a:r>
              <a:rPr lang="en" sz="1200"/>
              <a:t>Source: https://arxiv.org/abs/2607.02501v3</a:t>
            </a:r>
            <a:endParaRPr/>
          </a:p>
          <a:p>
            <a:pPr indent="0" lvl="0" marL="0" rtl="0" algn="l">
              <a:spcBef>
                <a:spcPts val="0"/>
              </a:spcBef>
              <a:spcAft>
                <a:spcPts val="0"/>
              </a:spcAft>
              <a:buNone/>
            </a:pPr>
            <a:r>
              <a:rPr lang="en" sz="1200"/>
              <a:t>Context: pi0.5 (2025), GR00T N1 (2025) and Embodied.cpp §2.1. Motivations, not a popularity metric.</a:t>
            </a:r>
            <a:endParaRPr/>
          </a:p>
        </p:txBody>
      </p:sp>
      <p:sp>
        <p:nvSpPr>
          <p:cNvPr id="108" name="Google Shape;108;h4d3edd967540565b_25_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h4d3edd967540565b_0_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5" name="Google Shape;115;h4d3edd967540565b_0_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Timing: 2:00–3:00. VLA means vision-language-action. Given images, language and often robot state, it produces robot actions. The top figure is one token-generating VLA example. WAM means world-action model in this paper: predicting the future forms an explicit part of online action generation. The bottom example first predicts a future and then converts it into an action. These are representative examples, not the only two architectures. Other models use continuous action heads, shared backbones or latent futures. An action chunk is several predicted future commands. The execution runtime has to handle these structural differences.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sz="1200"/>
              <a:t>Section: Explanation</a:t>
            </a:r>
            <a:endParaRPr/>
          </a:p>
          <a:p>
            <a:pPr indent="0" lvl="0" marL="0" rtl="0" algn="l">
              <a:spcBef>
                <a:spcPts val="0"/>
              </a:spcBef>
              <a:spcAft>
                <a:spcPts val="0"/>
              </a:spcAft>
              <a:buNone/>
            </a:pPr>
            <a:r>
              <a:rPr lang="en" sz="1200"/>
              <a:t>Source: https://arxiv.org/abs/2607.02501v3</a:t>
            </a:r>
            <a:endParaRPr/>
          </a:p>
          <a:p>
            <a:pPr indent="0" lvl="0" marL="0" rtl="0" algn="l">
              <a:spcBef>
                <a:spcPts val="0"/>
              </a:spcBef>
              <a:spcAft>
                <a:spcPts val="0"/>
              </a:spcAft>
              <a:buNone/>
            </a:pPr>
            <a:r>
              <a:rPr lang="en" sz="1200"/>
              <a:t>Paper §2.1 and Figure 1, panels (a) and (e), cropped. CC BY 4.0</a:t>
            </a:r>
            <a:endParaRPr/>
          </a:p>
        </p:txBody>
      </p:sp>
      <p:sp>
        <p:nvSpPr>
          <p:cNvPr id="116" name="Google Shape;116;h4d3edd967540565b_0_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h4d3edd967540565b_0_1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7" name="Google Shape;127;h4d3edd967540565b_0_1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Timing: 2:00–3:00. VLA means vision-language-action. Given images, language and often robot state, it produces robot actions. The top figure is one token-generating VLA example. WAM means world-action model in this paper: predicting the future forms an explicit part of online action generation. The bottom example first predicts a future and then converts it into an action. These are representative examples, not the only two architectures. Other models use continuous action heads, shared backbones or latent futures. An action chunk is several predicted future commands. The execution runtime has to handle these structural differences.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sz="1200"/>
              <a:t>Section: Explanation</a:t>
            </a:r>
            <a:endParaRPr/>
          </a:p>
          <a:p>
            <a:pPr indent="0" lvl="0" marL="0" rtl="0" algn="l">
              <a:spcBef>
                <a:spcPts val="0"/>
              </a:spcBef>
              <a:spcAft>
                <a:spcPts val="0"/>
              </a:spcAft>
              <a:buNone/>
            </a:pPr>
            <a:r>
              <a:rPr lang="en" sz="1200"/>
              <a:t>Source: https://arxiv.org/abs/2607.02501v3</a:t>
            </a:r>
            <a:endParaRPr/>
          </a:p>
          <a:p>
            <a:pPr indent="0" lvl="0" marL="0" rtl="0" algn="l">
              <a:spcBef>
                <a:spcPts val="0"/>
              </a:spcBef>
              <a:spcAft>
                <a:spcPts val="0"/>
              </a:spcAft>
              <a:buNone/>
            </a:pPr>
            <a:r>
              <a:rPr lang="en" sz="1200"/>
              <a:t>Paper §2.1 and Figure 1, panels (a) and (e), cropped. CC BY 4.0</a:t>
            </a:r>
            <a:endParaRPr/>
          </a:p>
        </p:txBody>
      </p:sp>
      <p:sp>
        <p:nvSpPr>
          <p:cNvPr id="128" name="Google Shape;128;h4d3edd967540565b_0_1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h45d64e3739c25f12_2_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9" name="Google Shape;139;h45d64e3739c25f12_2_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Timing: 2:00–3:00. VLA means vision-language-action. Given images, language and often robot state, it produces robot actions. The top figure is one token-generating VLA example. WAM means world-action model in this paper: predicting the future forms an explicit part of online action generation. The bottom example first predicts a future and then converts it into an action. These are representative examples, not the only two architectures. Other models use continuous action heads, shared backbones or latent futures. An action chunk is several predicted future commands. The execution runtime has to handle these structural differences.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sz="1200"/>
              <a:t>Section: Explanation</a:t>
            </a:r>
            <a:endParaRPr/>
          </a:p>
          <a:p>
            <a:pPr indent="0" lvl="0" marL="0" rtl="0" algn="l">
              <a:spcBef>
                <a:spcPts val="0"/>
              </a:spcBef>
              <a:spcAft>
                <a:spcPts val="0"/>
              </a:spcAft>
              <a:buNone/>
            </a:pPr>
            <a:r>
              <a:rPr lang="en" sz="1200"/>
              <a:t>Source: https://arxiv.org/abs/2607.02501v3</a:t>
            </a:r>
            <a:endParaRPr/>
          </a:p>
          <a:p>
            <a:pPr indent="0" lvl="0" marL="0" rtl="0" algn="l">
              <a:spcBef>
                <a:spcPts val="0"/>
              </a:spcBef>
              <a:spcAft>
                <a:spcPts val="0"/>
              </a:spcAft>
              <a:buNone/>
            </a:pPr>
            <a:r>
              <a:rPr lang="en" sz="1200"/>
              <a:t>Paper §2.1 and Figure 1, panels (a) and (e), cropped. CC BY 4.0</a:t>
            </a:r>
            <a:endParaRPr/>
          </a:p>
        </p:txBody>
      </p:sp>
      <p:sp>
        <p:nvSpPr>
          <p:cNvPr id="140" name="Google Shape;140;h45d64e3739c25f12_2_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h4d3edd967540565b_0_3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0" name="Google Shape;150;h4d3edd967540565b_0_3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Timing: 2:00–3:00. VLA means vision-language-action. Given images, language and often robot state, it produces robot actions. The top figure is one token-generating VLA example. WAM means world-action model in this paper: predicting the future forms an explicit part of online action generation. The bottom example first predicts a future and then converts it into an action. These are representative examples, not the only two architectures. Other models use continuous action heads, shared backbones or latent futures. An action chunk is several predicted future commands. The execution runtime has to handle these structural differences.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sz="1200"/>
              <a:t>Section: Explanation</a:t>
            </a:r>
            <a:endParaRPr/>
          </a:p>
          <a:p>
            <a:pPr indent="0" lvl="0" marL="0" rtl="0" algn="l">
              <a:spcBef>
                <a:spcPts val="0"/>
              </a:spcBef>
              <a:spcAft>
                <a:spcPts val="0"/>
              </a:spcAft>
              <a:buNone/>
            </a:pPr>
            <a:r>
              <a:rPr lang="en" sz="1200"/>
              <a:t>Source: https://arxiv.org/abs/2607.02501v3</a:t>
            </a:r>
            <a:endParaRPr/>
          </a:p>
          <a:p>
            <a:pPr indent="0" lvl="0" marL="0" rtl="0" algn="l">
              <a:spcBef>
                <a:spcPts val="0"/>
              </a:spcBef>
              <a:spcAft>
                <a:spcPts val="0"/>
              </a:spcAft>
              <a:buNone/>
            </a:pPr>
            <a:r>
              <a:rPr lang="en" sz="1200"/>
              <a:t>Paper §2.1 and Figure 1, panels (a) and (e), cropped. CC BY 4.0</a:t>
            </a:r>
            <a:endParaRPr/>
          </a:p>
        </p:txBody>
      </p:sp>
      <p:sp>
        <p:nvSpPr>
          <p:cNvPr id="151" name="Google Shape;151;h4d3edd967540565b_0_3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h45d64e3739c25f12_4_2:notes"/>
          <p:cNvSpPr/>
          <p:nvPr>
            <p:ph idx="2" type="sldImg"/>
          </p:nvPr>
        </p:nvSpPr>
        <p:spPr>
          <a:xfrm>
            <a:off x="685727" y="857273"/>
            <a:ext cx="5486546" cy="23146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h45d64e3739c25f12_4_2:notes"/>
          <p:cNvSpPr txBox="1"/>
          <p:nvPr>
            <p:ph idx="1" type="body"/>
          </p:nvPr>
        </p:nvSpPr>
        <p:spPr>
          <a:xfrm>
            <a:off x="685800" y="3300500"/>
            <a:ext cx="5486400" cy="270040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Slide summarizes Section 2.3 as a taxonomy: device-level inference acceleration and embodied/VLA-WAM inference optimization, with representative examples only.</a:t>
            </a:r>
            <a:endParaRPr/>
          </a:p>
        </p:txBody>
      </p:sp>
      <p:sp>
        <p:nvSpPr>
          <p:cNvPr id="161" name="Google Shape;161;h45d64e3739c25f12_4_2:notes"/>
          <p:cNvSpPr txBox="1"/>
          <p:nvPr>
            <p:ph idx="12" type="sldNum"/>
          </p:nvPr>
        </p:nvSpPr>
        <p:spPr>
          <a:xfrm>
            <a:off x="3884613" y="6514083"/>
            <a:ext cx="2971800" cy="344099"/>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h44073769546db590_31_0:notes"/>
          <p:cNvSpPr txBox="1"/>
          <p:nvPr>
            <p:ph idx="1" type="body"/>
          </p:nvPr>
        </p:nvSpPr>
        <p:spPr>
          <a:xfrm>
            <a:off x="685800" y="3300500"/>
            <a:ext cx="5486400" cy="2700409"/>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h44073769546db590_31_0:notes"/>
          <p:cNvSpPr/>
          <p:nvPr>
            <p:ph idx="2" type="sldImg"/>
          </p:nvPr>
        </p:nvSpPr>
        <p:spPr>
          <a:xfrm>
            <a:off x="685727" y="857273"/>
            <a:ext cx="5486546" cy="231463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h44073769546db590_9_20:notes"/>
          <p:cNvSpPr/>
          <p:nvPr>
            <p:ph idx="2" type="sldImg"/>
          </p:nvPr>
        </p:nvSpPr>
        <p:spPr>
          <a:xfrm>
            <a:off x="685727" y="857273"/>
            <a:ext cx="5486546" cy="23146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h44073769546db590_9_20:notes"/>
          <p:cNvSpPr txBox="1"/>
          <p:nvPr>
            <p:ph idx="1" type="body"/>
          </p:nvPr>
        </p:nvSpPr>
        <p:spPr>
          <a:xfrm>
            <a:off x="685800" y="3300500"/>
            <a:ext cx="5486400" cy="270040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h44073769546db590_9_20:notes"/>
          <p:cNvSpPr txBox="1"/>
          <p:nvPr>
            <p:ph idx="12" type="sldNum"/>
          </p:nvPr>
        </p:nvSpPr>
        <p:spPr>
          <a:xfrm>
            <a:off x="3884613" y="6514083"/>
            <a:ext cx="2971800" cy="344099"/>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h44073769546db590_9_37:notes"/>
          <p:cNvSpPr/>
          <p:nvPr>
            <p:ph idx="2" type="sldImg"/>
          </p:nvPr>
        </p:nvSpPr>
        <p:spPr>
          <a:xfrm>
            <a:off x="685727" y="857273"/>
            <a:ext cx="5486546" cy="23146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h44073769546db590_9_37:notes"/>
          <p:cNvSpPr txBox="1"/>
          <p:nvPr>
            <p:ph idx="1" type="body"/>
          </p:nvPr>
        </p:nvSpPr>
        <p:spPr>
          <a:xfrm>
            <a:off x="685800" y="3300500"/>
            <a:ext cx="5486400" cy="270040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h44073769546db590_9_37:notes"/>
          <p:cNvSpPr txBox="1"/>
          <p:nvPr>
            <p:ph idx="12" type="sldNum"/>
          </p:nvPr>
        </p:nvSpPr>
        <p:spPr>
          <a:xfrm>
            <a:off x="3884613" y="6514083"/>
            <a:ext cx="2971800" cy="344099"/>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h44073769546db590_9_55:notes"/>
          <p:cNvSpPr/>
          <p:nvPr>
            <p:ph idx="2" type="sldImg"/>
          </p:nvPr>
        </p:nvSpPr>
        <p:spPr>
          <a:xfrm>
            <a:off x="685727" y="857273"/>
            <a:ext cx="5486546" cy="23146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h44073769546db590_9_55:notes"/>
          <p:cNvSpPr txBox="1"/>
          <p:nvPr>
            <p:ph idx="1" type="body"/>
          </p:nvPr>
        </p:nvSpPr>
        <p:spPr>
          <a:xfrm>
            <a:off x="685800" y="3300500"/>
            <a:ext cx="5486400" cy="270040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h44073769546db590_9_55:notes"/>
          <p:cNvSpPr txBox="1"/>
          <p:nvPr>
            <p:ph idx="12" type="sldNum"/>
          </p:nvPr>
        </p:nvSpPr>
        <p:spPr>
          <a:xfrm>
            <a:off x="3884613" y="6514083"/>
            <a:ext cx="2971800" cy="344099"/>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h44073769546db590_24_0:notes"/>
          <p:cNvSpPr/>
          <p:nvPr>
            <p:ph idx="2" type="sldImg"/>
          </p:nvPr>
        </p:nvSpPr>
        <p:spPr>
          <a:xfrm>
            <a:off x="685727" y="857273"/>
            <a:ext cx="5486546" cy="23146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8" name="Google Shape;288;h44073769546db590_24_0:notes"/>
          <p:cNvSpPr txBox="1"/>
          <p:nvPr>
            <p:ph idx="1" type="body"/>
          </p:nvPr>
        </p:nvSpPr>
        <p:spPr>
          <a:xfrm>
            <a:off x="685800" y="3300500"/>
            <a:ext cx="5486400" cy="270040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h44073769546db590_24_0:notes"/>
          <p:cNvSpPr txBox="1"/>
          <p:nvPr>
            <p:ph idx="12" type="sldNum"/>
          </p:nvPr>
        </p:nvSpPr>
        <p:spPr>
          <a:xfrm>
            <a:off x="3884613" y="6514083"/>
            <a:ext cx="2971800" cy="344099"/>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h4d3edd967540565b_3_12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2" name="Google Shape;312;h4d3edd967540565b_3_12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Timing: 11:00–12:00. The VLA experiment evaluates three models across a Python baseline, C++ and three quantized C++ variants. Each model’s Python result independently equals one for latency, memory and success. A value of 0.48 for latency means 48 percent of that model’s Python latency. It does not mean 0.48 milliseconds. The WAM experiment reports actual success percentages and VRAM in gigabytes for two models. Table 3 cannot rank absolute latency across models because their denominators differ. The paper does not provide the hardware and detailed task protocol needed to reconstruct the reported comparisons.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sz="1200"/>
              <a:t>Section: Explanation</a:t>
            </a:r>
            <a:endParaRPr/>
          </a:p>
          <a:p>
            <a:pPr indent="0" lvl="0" marL="0" rtl="0" algn="l">
              <a:spcBef>
                <a:spcPts val="0"/>
              </a:spcBef>
              <a:spcAft>
                <a:spcPts val="0"/>
              </a:spcAft>
              <a:buNone/>
            </a:pPr>
            <a:r>
              <a:rPr lang="en" sz="1200"/>
              <a:t>Source: https://arxiv.org/abs/2607.02501v3</a:t>
            </a:r>
            <a:endParaRPr/>
          </a:p>
          <a:p>
            <a:pPr indent="0" lvl="0" marL="0" rtl="0" algn="l">
              <a:spcBef>
                <a:spcPts val="0"/>
              </a:spcBef>
              <a:spcAft>
                <a:spcPts val="0"/>
              </a:spcAft>
              <a:buNone/>
            </a:pPr>
            <a:r>
              <a:rPr lang="en" sz="1200"/>
              <a:t>Paper §4, Tables 3 and 4</a:t>
            </a:r>
            <a:endParaRPr/>
          </a:p>
        </p:txBody>
      </p:sp>
      <p:sp>
        <p:nvSpPr>
          <p:cNvPr id="313" name="Google Shape;313;h4d3edd967540565b_3_12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h1b1841c09bd59225_0_2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0" name="Google Shape;320;h1b1841c09bd59225_0_2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Timing: 16:15–17:15. My selected hidden assumption is that reuse of buffered features and differently timed modules preserves action relevance when the environment changes quickly. This is a hypothesis to challenge, not an experimentally established defect. A robot may generate an action quickly using an old camera feature. Lower compute latency alone does not guarantee that the action reflects current conditions. Fast motion, unexpected contact or sensor delay could break the assumption. A useful diagnostic is observation age: the time an action is applied minus the time its observation was captured. Measure this alongside p99 latency, deadline misses and success while perturbing the scene. The paper’s aggregate table does not show these dynamics.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sz="1200"/>
              <a:t>Section: Critical analysis</a:t>
            </a:r>
            <a:endParaRPr/>
          </a:p>
          <a:p>
            <a:pPr indent="0" lvl="0" marL="0" rtl="0" algn="l">
              <a:spcBef>
                <a:spcPts val="0"/>
              </a:spcBef>
              <a:spcAft>
                <a:spcPts val="0"/>
              </a:spcAft>
              <a:buNone/>
            </a:pPr>
            <a:r>
              <a:rPr lang="en" sz="1200"/>
              <a:t>Source: https://arxiv.org/abs/2607.02501v3</a:t>
            </a:r>
            <a:endParaRPr/>
          </a:p>
          <a:p>
            <a:pPr indent="0" lvl="0" marL="0" rtl="0" algn="l">
              <a:spcBef>
                <a:spcPts val="0"/>
              </a:spcBef>
              <a:spcAft>
                <a:spcPts val="0"/>
              </a:spcAft>
              <a:buNone/>
            </a:pPr>
            <a:r>
              <a:rPr lang="en" sz="1200"/>
              <a:t>Presenter hypothesis, motivated by paper §§3.1–3.2. Not a reported failure.</a:t>
            </a:r>
            <a:endParaRPr/>
          </a:p>
        </p:txBody>
      </p:sp>
      <p:sp>
        <p:nvSpPr>
          <p:cNvPr id="321" name="Google Shape;321;h1b1841c09bd59225_0_2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h4d3edd967540565b_3_15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0" name="Google Shape;330;h4d3edd967540565b_3_15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Timing: 14:15–15:00. This table extends coverage to WAM deployments. Cosmos3 uses 19.49 rather than 21.84 GB, a 10.8 percent reduction, while success changes from 49 to 48 percent. LingBot-VA uses 16.44 rather than 24.75 GB, a 33.6 percent reduction, with success changing from 100 to 98 percent. Here the success changes are one and two percentage points because we have actual percentages. The WAM table gives no latency results, trial counts or intervals. It supports feasibility and lower memory in these configurations, but does not show WAM speedup or statistical equivalence in control quality.</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sz="1200"/>
              <a:t>Section: Explanation</a:t>
            </a:r>
            <a:endParaRPr/>
          </a:p>
          <a:p>
            <a:pPr indent="0" lvl="0" marL="0" rtl="0" algn="l">
              <a:spcBef>
                <a:spcPts val="0"/>
              </a:spcBef>
              <a:spcAft>
                <a:spcPts val="0"/>
              </a:spcAft>
              <a:buNone/>
            </a:pPr>
            <a:r>
              <a:rPr lang="en" sz="1200"/>
              <a:t>Source: https://arxiv.org/abs/2607.02501v3</a:t>
            </a:r>
            <a:endParaRPr/>
          </a:p>
          <a:p>
            <a:pPr indent="0" lvl="0" marL="0" rtl="0" algn="l">
              <a:spcBef>
                <a:spcPts val="0"/>
              </a:spcBef>
              <a:spcAft>
                <a:spcPts val="0"/>
              </a:spcAft>
              <a:buNone/>
            </a:pPr>
            <a:r>
              <a:rPr lang="en" sz="1200"/>
              <a:t>Paper Table 4. Memory reductions calculated from reported GB values.</a:t>
            </a:r>
            <a:endParaRPr/>
          </a:p>
        </p:txBody>
      </p:sp>
      <p:sp>
        <p:nvSpPr>
          <p:cNvPr id="331" name="Google Shape;331;h4d3edd967540565b_3_15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h1b1841c09bd59225_0_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1" name="Google Shape;341;h1b1841c09bd59225_0_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Timing: 16:15–17:15. My selected hidden assumption is that reuse of buffered features and differently timed modules preserves action relevance when the environment changes quickly. This is a hypothesis to challenge, not an experimentally established defect. A robot may generate an action quickly using an old camera feature. Lower compute latency alone does not guarantee that the action reflects current conditions. Fast motion, unexpected contact or sensor delay could break the assumption. A useful diagnostic is observation age: the time an action is applied minus the time its observation was captured. Measure this alongside p99 latency, deadline misses and success while perturbing the scene. The paper’s aggregate table does not show these dynamics.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sz="1200"/>
              <a:t>Section: Critical analysis</a:t>
            </a:r>
            <a:endParaRPr/>
          </a:p>
          <a:p>
            <a:pPr indent="0" lvl="0" marL="0" rtl="0" algn="l">
              <a:spcBef>
                <a:spcPts val="0"/>
              </a:spcBef>
              <a:spcAft>
                <a:spcPts val="0"/>
              </a:spcAft>
              <a:buNone/>
            </a:pPr>
            <a:r>
              <a:rPr lang="en" sz="1200"/>
              <a:t>Source: https://arxiv.org/abs/2607.02501v3</a:t>
            </a:r>
            <a:endParaRPr/>
          </a:p>
          <a:p>
            <a:pPr indent="0" lvl="0" marL="0" rtl="0" algn="l">
              <a:spcBef>
                <a:spcPts val="0"/>
              </a:spcBef>
              <a:spcAft>
                <a:spcPts val="0"/>
              </a:spcAft>
              <a:buNone/>
            </a:pPr>
            <a:r>
              <a:rPr lang="en" sz="1200"/>
              <a:t>Presenter hypothesis, motivated by paper §§3.1–3.2. Not a reported failure.</a:t>
            </a:r>
            <a:endParaRPr/>
          </a:p>
        </p:txBody>
      </p:sp>
      <p:sp>
        <p:nvSpPr>
          <p:cNvPr id="342" name="Google Shape;342;h1b1841c09bd59225_0_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h1b1841c09bd59225_0_4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2" name="Google Shape;352;h1b1841c09bd59225_0_4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Timing: 17:15–18:30. Now connect the results to the project’s future potential. A shared runtime could lower the integration burden when researchers add a new policy or world model. Modular execution could allow costly world prediction to refresh less often than fast action generation. Smaller memory footprints could expand the set of devices that can host a policy. These are plausible opportunities, not established outcomes of the current benchmark. The unproven leap is predictable, quality-preserving control across many robots and hardware targets. To support that conclusion, we need per-device evidence, timing tails, freshness measurements and experiments that quantify the work required to integrate an unseen architecture. This slide addresses question 5 and motivates the additional experiment on the next slide.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sz="1200"/>
              <a:t>Section: Explanation</a:t>
            </a:r>
            <a:endParaRPr/>
          </a:p>
          <a:p>
            <a:pPr indent="0" lvl="0" marL="0" rtl="0" algn="l">
              <a:spcBef>
                <a:spcPts val="0"/>
              </a:spcBef>
              <a:spcAft>
                <a:spcPts val="0"/>
              </a:spcAft>
              <a:buNone/>
            </a:pPr>
            <a:r>
              <a:rPr lang="en" sz="1200"/>
              <a:t>Source: https://arxiv.org/abs/2607.02501v3</a:t>
            </a:r>
            <a:endParaRPr/>
          </a:p>
          <a:p>
            <a:pPr indent="0" lvl="0" marL="0" rtl="0" algn="l">
              <a:spcBef>
                <a:spcPts val="0"/>
              </a:spcBef>
              <a:spcAft>
                <a:spcPts val="0"/>
              </a:spcAft>
              <a:buNone/>
            </a:pPr>
            <a:r>
              <a:rPr lang="en" sz="1200"/>
              <a:t>Potential applications inferred from the architecture. Not demonstrated outcomes.</a:t>
            </a:r>
            <a:endParaRPr/>
          </a:p>
        </p:txBody>
      </p:sp>
      <p:sp>
        <p:nvSpPr>
          <p:cNvPr id="353" name="Google Shape;353;h1b1841c09bd59225_0_4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h4d3edd967540565b_3_18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1" name="Google Shape;361;h4d3edd967540565b_3_18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Timing: 17:15–18:30. Now connect the results to the project’s future potential. A shared runtime could lower the integration burden when researchers add a new policy or world model. Modular execution could allow costly world prediction to refresh less often than fast action generation. Smaller memory footprints could expand the set of devices that can host a policy. These are plausible opportunities, not established outcomes of the current benchmark. The unproven leap is predictable, quality-preserving control across many robots and hardware targets. To support that conclusion, we need per-device evidence, timing tails, freshness measurements and experiments that quantify the work required to integrate an unseen architecture. This slide addresses question 5 and motivates the additional experiment on the next slide.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sz="1200"/>
              <a:t>Section: Explanation</a:t>
            </a:r>
            <a:endParaRPr/>
          </a:p>
          <a:p>
            <a:pPr indent="0" lvl="0" marL="0" rtl="0" algn="l">
              <a:spcBef>
                <a:spcPts val="0"/>
              </a:spcBef>
              <a:spcAft>
                <a:spcPts val="0"/>
              </a:spcAft>
              <a:buNone/>
            </a:pPr>
            <a:r>
              <a:rPr lang="en" sz="1200"/>
              <a:t>Source: https://arxiv.org/abs/2607.02501v3</a:t>
            </a:r>
            <a:endParaRPr/>
          </a:p>
          <a:p>
            <a:pPr indent="0" lvl="0" marL="0" rtl="0" algn="l">
              <a:spcBef>
                <a:spcPts val="0"/>
              </a:spcBef>
              <a:spcAft>
                <a:spcPts val="0"/>
              </a:spcAft>
              <a:buNone/>
            </a:pPr>
            <a:r>
              <a:rPr lang="en" sz="1200"/>
              <a:t>Potential applications inferred from the architecture. Not demonstrated outcomes.</a:t>
            </a:r>
            <a:endParaRPr/>
          </a:p>
        </p:txBody>
      </p:sp>
      <p:sp>
        <p:nvSpPr>
          <p:cNvPr id="362" name="Google Shape;362;h4d3edd967540565b_3_18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h4d3edd967540565b_3_20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8" name="Google Shape;368;h4d3edd967540565b_3_20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Timing: 20:00–25:00. Facilitation plan: Give the audience about 15 seconds to choose an answer to question 1, then take two responses for a total of 90 seconds. If needed, remind them that pi0.5 4-bit has 0.30 VRAM and 0.70 success relative to Python. Spend the next 90 seconds on question 2: ask which exact counterfactual makes a runtime comparison fair, and whether a baseline should have equal memory or equal numerical precision. Spend 90 seconds on question 3: require one concrete result that would raise or lower confidence, rather than a general wish for more experiments. Use the last 30 seconds to close: the paper’s efficiency results are promising, and stronger matched closed-loop evidence would establish where they generalize. Backup slides contain the complete VLA values and ratio arithmetic.</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sz="1200"/>
              <a:t>Section: Discussion</a:t>
            </a:r>
            <a:endParaRPr/>
          </a:p>
          <a:p>
            <a:pPr indent="0" lvl="0" marL="0" rtl="0" algn="l">
              <a:spcBef>
                <a:spcPts val="0"/>
              </a:spcBef>
              <a:spcAft>
                <a:spcPts val="0"/>
              </a:spcAft>
              <a:buNone/>
            </a:pPr>
            <a:r>
              <a:rPr lang="en" sz="1200"/>
              <a:t>Source: https://arxiv.org/abs/2607.02501v3</a:t>
            </a:r>
            <a:endParaRPr/>
          </a:p>
          <a:p>
            <a:pPr indent="0" lvl="0" marL="0" rtl="0" algn="l">
              <a:spcBef>
                <a:spcPts val="0"/>
              </a:spcBef>
              <a:spcAft>
                <a:spcPts val="0"/>
              </a:spcAft>
              <a:buNone/>
            </a:pPr>
            <a:r>
              <a:rPr lang="en" sz="1200"/>
              <a:t>5 minutes. Questions target the claim, evidence and next experiment.</a:t>
            </a:r>
            <a:endParaRPr/>
          </a:p>
        </p:txBody>
      </p:sp>
      <p:sp>
        <p:nvSpPr>
          <p:cNvPr id="369" name="Google Shape;369;h4d3edd967540565b_3_20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h4d3edd967540565b_3_24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6" name="Google Shape;376;h4d3edd967540565b_3_24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200"/>
              <a:t>Primary paper: Ling Xu et al., Embodied.cpp: A Portable Inference Runtime of Embodied AI Models on Heterogeneous Robots, arXiv:2607.02501v3. Context sources: Physical Intelligence et al., pi0.5, arXiv:2504.16054, and NVIDIA et al., GR00T N1, arXiv:2503.14734. Repository sources: https://github.com/SEU-PAISys/Embodied.cpp , https://github.com/SEU-PAISys/Embodied.cpp/blob/main/eval/VLA_BENCHMARK_STANDARD.md , https://github.com/SEU-PAISys/Embodied.cpp/blob/main/eval/THREE_MODEL_VALIDATION.md . Paper measurements and later repository evidence remain separate. The future directions, illustrative walkthrough and proposed experiment are presenter analysis.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sz="1200"/>
              <a:t>Section: Backup</a:t>
            </a:r>
            <a:endParaRPr/>
          </a:p>
          <a:p>
            <a:pPr indent="0" lvl="0" marL="0" rtl="0" algn="l">
              <a:spcBef>
                <a:spcPts val="0"/>
              </a:spcBef>
              <a:spcAft>
                <a:spcPts val="0"/>
              </a:spcAft>
              <a:buNone/>
            </a:pPr>
            <a:r>
              <a:rPr lang="en" sz="1200"/>
              <a:t>Source: https://arxiv.org/abs/2607.02501v3</a:t>
            </a:r>
            <a:endParaRPr/>
          </a:p>
          <a:p>
            <a:pPr indent="0" lvl="0" marL="0" rtl="0" algn="l">
              <a:spcBef>
                <a:spcPts val="0"/>
              </a:spcBef>
              <a:spcAft>
                <a:spcPts val="0"/>
              </a:spcAft>
              <a:buNone/>
            </a:pPr>
            <a:r>
              <a:rPr lang="en" sz="1200"/>
              <a:t>Figures: Xu et al., CC BY 4.0. Repository documentation accessed 6 October 2026.</a:t>
            </a:r>
            <a:endParaRPr/>
          </a:p>
        </p:txBody>
      </p:sp>
      <p:sp>
        <p:nvSpPr>
          <p:cNvPr id="377" name="Google Shape;377;h4d3edd967540565b_3_24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1" name="Shape 51"/>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2" name="Shape 52"/>
        <p:cNvGrpSpPr/>
        <p:nvPr/>
      </p:nvGrpSpPr>
      <p:grpSpPr>
        <a:xfrm>
          <a:off x="0" y="0"/>
          <a:ext cx="0" cy="0"/>
          <a:chOff x="0" y="0"/>
          <a:chExt cx="0" cy="0"/>
        </a:xfrm>
      </p:grpSpPr>
      <p:sp>
        <p:nvSpPr>
          <p:cNvPr id="53" name="Google Shape;53;p15"/>
          <p:cNvSpPr/>
          <p:nvPr/>
        </p:nvSpPr>
        <p:spPr>
          <a:xfrm>
            <a:off x="4343400" y="1657350"/>
            <a:ext cx="457200" cy="28575"/>
          </a:xfrm>
          <a:prstGeom prst="rect">
            <a:avLst/>
          </a:prstGeom>
          <a:solidFill>
            <a:schemeClr val="accen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 name="Google Shape;54;p15"/>
          <p:cNvSpPr txBox="1"/>
          <p:nvPr>
            <p:ph type="title"/>
          </p:nvPr>
        </p:nvSpPr>
        <p:spPr>
          <a:xfrm>
            <a:off x="914400" y="1943100"/>
            <a:ext cx="7315200" cy="742950"/>
          </a:xfrm>
          <a:prstGeom prst="rect">
            <a:avLst/>
          </a:prstGeom>
          <a:noFill/>
          <a:ln>
            <a:noFill/>
          </a:ln>
        </p:spPr>
        <p:txBody>
          <a:bodyPr anchorCtr="0" anchor="ctr" bIns="0" lIns="0" spcFirstLastPara="1" rIns="0" wrap="square" tIns="0">
            <a:normAutofit/>
          </a:bodyPr>
          <a:lstStyle>
            <a:lvl1pPr lvl="0" marR="0" rtl="0" algn="l">
              <a:lnSpc>
                <a:spcPct val="11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400"/>
              <a:buFont typeface="Arial"/>
              <a:buNone/>
              <a:defRPr sz="1400"/>
            </a:lvl2pPr>
            <a:lvl3pPr lvl="2">
              <a:lnSpc>
                <a:spcPct val="110000"/>
              </a:lnSpc>
              <a:spcBef>
                <a:spcPts val="0"/>
              </a:spcBef>
              <a:spcAft>
                <a:spcPts val="0"/>
              </a:spcAft>
              <a:buSzPts val="1400"/>
              <a:buFont typeface="Arial"/>
              <a:buNone/>
              <a:defRPr sz="1400"/>
            </a:lvl3pPr>
            <a:lvl4pPr lvl="3">
              <a:lnSpc>
                <a:spcPct val="110000"/>
              </a:lnSpc>
              <a:spcBef>
                <a:spcPts val="0"/>
              </a:spcBef>
              <a:spcAft>
                <a:spcPts val="0"/>
              </a:spcAft>
              <a:buSzPts val="1400"/>
              <a:buFont typeface="Arial"/>
              <a:buNone/>
              <a:defRPr sz="1400"/>
            </a:lvl4pPr>
            <a:lvl5pPr lvl="4">
              <a:lnSpc>
                <a:spcPct val="110000"/>
              </a:lnSpc>
              <a:spcBef>
                <a:spcPts val="0"/>
              </a:spcBef>
              <a:spcAft>
                <a:spcPts val="0"/>
              </a:spcAft>
              <a:buSzPts val="1400"/>
              <a:buFont typeface="Arial"/>
              <a:buNone/>
              <a:defRPr sz="1400"/>
            </a:lvl5pPr>
            <a:lvl6pPr lvl="5">
              <a:lnSpc>
                <a:spcPct val="110000"/>
              </a:lnSpc>
              <a:spcBef>
                <a:spcPts val="0"/>
              </a:spcBef>
              <a:spcAft>
                <a:spcPts val="0"/>
              </a:spcAft>
              <a:buSzPts val="1400"/>
              <a:buFont typeface="Arial"/>
              <a:buNone/>
              <a:defRPr sz="1400"/>
            </a:lvl6pPr>
            <a:lvl7pPr lvl="6">
              <a:lnSpc>
                <a:spcPct val="110000"/>
              </a:lnSpc>
              <a:spcBef>
                <a:spcPts val="0"/>
              </a:spcBef>
              <a:spcAft>
                <a:spcPts val="0"/>
              </a:spcAft>
              <a:buSzPts val="1400"/>
              <a:buFont typeface="Arial"/>
              <a:buNone/>
              <a:defRPr sz="1400"/>
            </a:lvl7pPr>
            <a:lvl8pPr lvl="7">
              <a:lnSpc>
                <a:spcPct val="110000"/>
              </a:lnSpc>
              <a:spcBef>
                <a:spcPts val="0"/>
              </a:spcBef>
              <a:spcAft>
                <a:spcPts val="0"/>
              </a:spcAft>
              <a:buSzPts val="1400"/>
              <a:buFont typeface="Arial"/>
              <a:buNone/>
              <a:defRPr sz="1400"/>
            </a:lvl8pPr>
            <a:lvl9pPr lvl="8">
              <a:lnSpc>
                <a:spcPct val="110000"/>
              </a:lnSpc>
              <a:spcBef>
                <a:spcPts val="0"/>
              </a:spcBef>
              <a:spcAft>
                <a:spcPts val="0"/>
              </a:spcAft>
              <a:buSzPts val="1400"/>
              <a:buFont typeface="Arial"/>
              <a:buNone/>
              <a:defRPr sz="1400"/>
            </a:lvl9pPr>
          </a:lstStyle>
          <a:p/>
        </p:txBody>
      </p:sp>
      <p:sp>
        <p:nvSpPr>
          <p:cNvPr id="55" name="Google Shape;55;p15"/>
          <p:cNvSpPr txBox="1"/>
          <p:nvPr>
            <p:ph idx="1" type="subTitle"/>
          </p:nvPr>
        </p:nvSpPr>
        <p:spPr>
          <a:xfrm>
            <a:off x="1371600" y="2828925"/>
            <a:ext cx="6400800" cy="571500"/>
          </a:xfrm>
          <a:prstGeom prst="rect">
            <a:avLst/>
          </a:prstGeom>
          <a:noFill/>
          <a:ln>
            <a:noFill/>
          </a:ln>
        </p:spPr>
        <p:txBody>
          <a:bodyPr anchorCtr="0" anchor="ctr" bIns="0" lIns="0" spcFirstLastPara="1" rIns="0" wrap="square" tIns="0">
            <a:normAutofit/>
          </a:bodyPr>
          <a:lstStyle>
            <a:lvl1pPr lvl="0" marR="0" rtl="0" algn="l">
              <a:lnSpc>
                <a:spcPct val="11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1pPr>
            <a:lvl2pPr lvl="1" marR="0" rtl="0" algn="l">
              <a:lnSpc>
                <a:spcPct val="110000"/>
              </a:lnSpc>
              <a:spcBef>
                <a:spcPts val="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lvl="2" marR="0" rtl="0" algn="l">
              <a:lnSpc>
                <a:spcPct val="110000"/>
              </a:lnSpc>
              <a:spcBef>
                <a:spcPts val="0"/>
              </a:spcBef>
              <a:spcAft>
                <a:spcPts val="0"/>
              </a:spcAft>
              <a:buClr>
                <a:schemeClr val="dk1"/>
              </a:buClr>
              <a:buSzPts val="1500"/>
              <a:buFont typeface="Arial"/>
              <a:buNone/>
              <a:defRPr b="0" i="0" sz="1500" u="none" cap="none" strike="noStrike">
                <a:solidFill>
                  <a:schemeClr val="dk1"/>
                </a:solidFill>
                <a:latin typeface="Arial"/>
                <a:ea typeface="Arial"/>
                <a:cs typeface="Arial"/>
                <a:sym typeface="Arial"/>
              </a:defRPr>
            </a:lvl3pPr>
            <a:lvl4pPr lvl="3" marR="0" rtl="0" algn="l">
              <a:lnSpc>
                <a:spcPct val="11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lvl="4" marR="0" rtl="0" algn="l">
              <a:lnSpc>
                <a:spcPct val="11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lvl="5" marR="0" rtl="0" algn="l">
              <a:lnSpc>
                <a:spcPct val="11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lvl="6" marR="0" rtl="0" algn="l">
              <a:lnSpc>
                <a:spcPct val="11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lvl="7" marR="0" rtl="0" algn="l">
              <a:lnSpc>
                <a:spcPct val="11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lvl="8" marR="0" rtl="0" algn="l">
              <a:lnSpc>
                <a:spcPct val="11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56" name="Shape 56"/>
        <p:cNvGrpSpPr/>
        <p:nvPr/>
      </p:nvGrpSpPr>
      <p:grpSpPr>
        <a:xfrm>
          <a:off x="0" y="0"/>
          <a:ext cx="0" cy="0"/>
          <a:chOff x="0" y="0"/>
          <a:chExt cx="0" cy="0"/>
        </a:xfrm>
      </p:grpSpPr>
      <p:sp>
        <p:nvSpPr>
          <p:cNvPr id="57" name="Google Shape;57;p16"/>
          <p:cNvSpPr/>
          <p:nvPr/>
        </p:nvSpPr>
        <p:spPr>
          <a:xfrm>
            <a:off x="4343400" y="1857375"/>
            <a:ext cx="457200" cy="28575"/>
          </a:xfrm>
          <a:prstGeom prst="rect">
            <a:avLst/>
          </a:prstGeom>
          <a:solidFill>
            <a:schemeClr val="accen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8" name="Google Shape;58;p16"/>
          <p:cNvSpPr txBox="1"/>
          <p:nvPr>
            <p:ph type="title"/>
          </p:nvPr>
        </p:nvSpPr>
        <p:spPr>
          <a:xfrm>
            <a:off x="914400" y="2143125"/>
            <a:ext cx="7315200" cy="857250"/>
          </a:xfrm>
          <a:prstGeom prst="rect">
            <a:avLst/>
          </a:prstGeom>
          <a:noFill/>
          <a:ln>
            <a:noFill/>
          </a:ln>
        </p:spPr>
        <p:txBody>
          <a:bodyPr anchorCtr="0" anchor="ctr" bIns="0" lIns="0" spcFirstLastPara="1" rIns="0" wrap="square" tIns="0">
            <a:normAutofit/>
          </a:bodyPr>
          <a:lstStyle>
            <a:lvl1pPr lvl="0" marR="0" rtl="0" algn="l">
              <a:lnSpc>
                <a:spcPct val="11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400"/>
              <a:buFont typeface="Arial"/>
              <a:buNone/>
              <a:defRPr sz="1400"/>
            </a:lvl2pPr>
            <a:lvl3pPr lvl="2">
              <a:lnSpc>
                <a:spcPct val="110000"/>
              </a:lnSpc>
              <a:spcBef>
                <a:spcPts val="0"/>
              </a:spcBef>
              <a:spcAft>
                <a:spcPts val="0"/>
              </a:spcAft>
              <a:buSzPts val="1400"/>
              <a:buFont typeface="Arial"/>
              <a:buNone/>
              <a:defRPr sz="1400"/>
            </a:lvl3pPr>
            <a:lvl4pPr lvl="3">
              <a:lnSpc>
                <a:spcPct val="110000"/>
              </a:lnSpc>
              <a:spcBef>
                <a:spcPts val="0"/>
              </a:spcBef>
              <a:spcAft>
                <a:spcPts val="0"/>
              </a:spcAft>
              <a:buSzPts val="1400"/>
              <a:buFont typeface="Arial"/>
              <a:buNone/>
              <a:defRPr sz="1400"/>
            </a:lvl4pPr>
            <a:lvl5pPr lvl="4">
              <a:lnSpc>
                <a:spcPct val="110000"/>
              </a:lnSpc>
              <a:spcBef>
                <a:spcPts val="0"/>
              </a:spcBef>
              <a:spcAft>
                <a:spcPts val="0"/>
              </a:spcAft>
              <a:buSzPts val="1400"/>
              <a:buFont typeface="Arial"/>
              <a:buNone/>
              <a:defRPr sz="1400"/>
            </a:lvl5pPr>
            <a:lvl6pPr lvl="5">
              <a:lnSpc>
                <a:spcPct val="110000"/>
              </a:lnSpc>
              <a:spcBef>
                <a:spcPts val="0"/>
              </a:spcBef>
              <a:spcAft>
                <a:spcPts val="0"/>
              </a:spcAft>
              <a:buSzPts val="1400"/>
              <a:buFont typeface="Arial"/>
              <a:buNone/>
              <a:defRPr sz="1400"/>
            </a:lvl6pPr>
            <a:lvl7pPr lvl="6">
              <a:lnSpc>
                <a:spcPct val="110000"/>
              </a:lnSpc>
              <a:spcBef>
                <a:spcPts val="0"/>
              </a:spcBef>
              <a:spcAft>
                <a:spcPts val="0"/>
              </a:spcAft>
              <a:buSzPts val="1400"/>
              <a:buFont typeface="Arial"/>
              <a:buNone/>
              <a:defRPr sz="1400"/>
            </a:lvl7pPr>
            <a:lvl8pPr lvl="7">
              <a:lnSpc>
                <a:spcPct val="110000"/>
              </a:lnSpc>
              <a:spcBef>
                <a:spcPts val="0"/>
              </a:spcBef>
              <a:spcAft>
                <a:spcPts val="0"/>
              </a:spcAft>
              <a:buSzPts val="1400"/>
              <a:buFont typeface="Arial"/>
              <a:buNone/>
              <a:defRPr sz="1400"/>
            </a:lvl8pPr>
            <a:lvl9pPr lvl="8">
              <a:lnSpc>
                <a:spcPct val="110000"/>
              </a:lnSpc>
              <a:spcBef>
                <a:spcPts val="0"/>
              </a:spcBef>
              <a:spcAft>
                <a:spcPts val="0"/>
              </a:spcAft>
              <a:buSzPts val="1400"/>
              <a:buFont typeface="Arial"/>
              <a:buNone/>
              <a:defRPr sz="14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59" name="Shape 59"/>
        <p:cNvGrpSpPr/>
        <p:nvPr/>
      </p:nvGrpSpPr>
      <p:grpSpPr>
        <a:xfrm>
          <a:off x="0" y="0"/>
          <a:ext cx="0" cy="0"/>
          <a:chOff x="0" y="0"/>
          <a:chExt cx="0" cy="0"/>
        </a:xfrm>
      </p:grpSpPr>
      <p:sp>
        <p:nvSpPr>
          <p:cNvPr id="60" name="Google Shape;60;p17"/>
          <p:cNvSpPr/>
          <p:nvPr/>
        </p:nvSpPr>
        <p:spPr>
          <a:xfrm>
            <a:off x="514350" y="1143000"/>
            <a:ext cx="457200" cy="28575"/>
          </a:xfrm>
          <a:prstGeom prst="rect">
            <a:avLst/>
          </a:prstGeom>
          <a:solidFill>
            <a:schemeClr val="accen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 name="Google Shape;61;p17"/>
          <p:cNvSpPr txBox="1"/>
          <p:nvPr>
            <p:ph type="title"/>
          </p:nvPr>
        </p:nvSpPr>
        <p:spPr>
          <a:xfrm>
            <a:off x="514350" y="400050"/>
            <a:ext cx="8115300" cy="628650"/>
          </a:xfrm>
          <a:prstGeom prst="rect">
            <a:avLst/>
          </a:prstGeom>
          <a:noFill/>
          <a:ln>
            <a:noFill/>
          </a:ln>
        </p:spPr>
        <p:txBody>
          <a:bodyPr anchorCtr="0" anchor="t" bIns="0" lIns="0" spcFirstLastPara="1" rIns="0" wrap="square" tIns="0">
            <a:normAutofit/>
          </a:bodyPr>
          <a:lstStyle>
            <a:lvl1pPr lvl="0" marR="0" rtl="0" algn="l">
              <a:lnSpc>
                <a:spcPct val="11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400"/>
              <a:buFont typeface="Arial"/>
              <a:buNone/>
              <a:defRPr sz="1400"/>
            </a:lvl2pPr>
            <a:lvl3pPr lvl="2">
              <a:lnSpc>
                <a:spcPct val="110000"/>
              </a:lnSpc>
              <a:spcBef>
                <a:spcPts val="0"/>
              </a:spcBef>
              <a:spcAft>
                <a:spcPts val="0"/>
              </a:spcAft>
              <a:buSzPts val="1400"/>
              <a:buFont typeface="Arial"/>
              <a:buNone/>
              <a:defRPr sz="1400"/>
            </a:lvl3pPr>
            <a:lvl4pPr lvl="3">
              <a:lnSpc>
                <a:spcPct val="110000"/>
              </a:lnSpc>
              <a:spcBef>
                <a:spcPts val="0"/>
              </a:spcBef>
              <a:spcAft>
                <a:spcPts val="0"/>
              </a:spcAft>
              <a:buSzPts val="1400"/>
              <a:buFont typeface="Arial"/>
              <a:buNone/>
              <a:defRPr sz="1400"/>
            </a:lvl4pPr>
            <a:lvl5pPr lvl="4">
              <a:lnSpc>
                <a:spcPct val="110000"/>
              </a:lnSpc>
              <a:spcBef>
                <a:spcPts val="0"/>
              </a:spcBef>
              <a:spcAft>
                <a:spcPts val="0"/>
              </a:spcAft>
              <a:buSzPts val="1400"/>
              <a:buFont typeface="Arial"/>
              <a:buNone/>
              <a:defRPr sz="1400"/>
            </a:lvl5pPr>
            <a:lvl6pPr lvl="5">
              <a:lnSpc>
                <a:spcPct val="110000"/>
              </a:lnSpc>
              <a:spcBef>
                <a:spcPts val="0"/>
              </a:spcBef>
              <a:spcAft>
                <a:spcPts val="0"/>
              </a:spcAft>
              <a:buSzPts val="1400"/>
              <a:buFont typeface="Arial"/>
              <a:buNone/>
              <a:defRPr sz="1400"/>
            </a:lvl6pPr>
            <a:lvl7pPr lvl="6">
              <a:lnSpc>
                <a:spcPct val="110000"/>
              </a:lnSpc>
              <a:spcBef>
                <a:spcPts val="0"/>
              </a:spcBef>
              <a:spcAft>
                <a:spcPts val="0"/>
              </a:spcAft>
              <a:buSzPts val="1400"/>
              <a:buFont typeface="Arial"/>
              <a:buNone/>
              <a:defRPr sz="1400"/>
            </a:lvl7pPr>
            <a:lvl8pPr lvl="7">
              <a:lnSpc>
                <a:spcPct val="110000"/>
              </a:lnSpc>
              <a:spcBef>
                <a:spcPts val="0"/>
              </a:spcBef>
              <a:spcAft>
                <a:spcPts val="0"/>
              </a:spcAft>
              <a:buSzPts val="1400"/>
              <a:buFont typeface="Arial"/>
              <a:buNone/>
              <a:defRPr sz="1400"/>
            </a:lvl8pPr>
            <a:lvl9pPr lvl="8">
              <a:lnSpc>
                <a:spcPct val="110000"/>
              </a:lnSpc>
              <a:spcBef>
                <a:spcPts val="0"/>
              </a:spcBef>
              <a:spcAft>
                <a:spcPts val="0"/>
              </a:spcAft>
              <a:buSzPts val="1400"/>
              <a:buFont typeface="Arial"/>
              <a:buNone/>
              <a:defRPr sz="1400"/>
            </a:lvl9pPr>
          </a:lstStyle>
          <a:p/>
        </p:txBody>
      </p:sp>
      <p:sp>
        <p:nvSpPr>
          <p:cNvPr id="62" name="Google Shape;62;p17"/>
          <p:cNvSpPr txBox="1"/>
          <p:nvPr>
            <p:ph idx="1" type="body"/>
          </p:nvPr>
        </p:nvSpPr>
        <p:spPr>
          <a:xfrm>
            <a:off x="514350" y="1428750"/>
            <a:ext cx="8115300" cy="3200400"/>
          </a:xfrm>
          <a:prstGeom prst="rect">
            <a:avLst/>
          </a:prstGeom>
          <a:noFill/>
          <a:ln>
            <a:noFill/>
          </a:ln>
        </p:spPr>
        <p:txBody>
          <a:bodyPr anchorCtr="0" anchor="t" bIns="0" lIns="0" spcFirstLastPara="1" rIns="0" wrap="square" tIns="0">
            <a:normAutofit/>
          </a:bodyPr>
          <a:lstStyle>
            <a:lvl1pPr indent="-361950" lvl="0" marL="457200" marR="0" rtl="0" algn="l">
              <a:lnSpc>
                <a:spcPct val="11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110000"/>
              </a:lnSpc>
              <a:spcBef>
                <a:spcPts val="9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110000"/>
              </a:lnSpc>
              <a:spcBef>
                <a:spcPts val="9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110000"/>
              </a:lnSpc>
              <a:spcBef>
                <a:spcPts val="900"/>
              </a:spcBef>
              <a:spcAft>
                <a:spcPts val="90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
  <p:cSld name="Title and Two Column">
    <p:spTree>
      <p:nvGrpSpPr>
        <p:cNvPr id="63" name="Shape 63"/>
        <p:cNvGrpSpPr/>
        <p:nvPr/>
      </p:nvGrpSpPr>
      <p:grpSpPr>
        <a:xfrm>
          <a:off x="0" y="0"/>
          <a:ext cx="0" cy="0"/>
          <a:chOff x="0" y="0"/>
          <a:chExt cx="0" cy="0"/>
        </a:xfrm>
      </p:grpSpPr>
      <p:sp>
        <p:nvSpPr>
          <p:cNvPr id="64" name="Google Shape;64;p18"/>
          <p:cNvSpPr/>
          <p:nvPr/>
        </p:nvSpPr>
        <p:spPr>
          <a:xfrm>
            <a:off x="514350" y="1143000"/>
            <a:ext cx="457200" cy="28575"/>
          </a:xfrm>
          <a:prstGeom prst="rect">
            <a:avLst/>
          </a:prstGeom>
          <a:solidFill>
            <a:schemeClr val="accen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5" name="Google Shape;65;p18"/>
          <p:cNvSpPr txBox="1"/>
          <p:nvPr>
            <p:ph type="title"/>
          </p:nvPr>
        </p:nvSpPr>
        <p:spPr>
          <a:xfrm>
            <a:off x="514350" y="400050"/>
            <a:ext cx="8115300" cy="628650"/>
          </a:xfrm>
          <a:prstGeom prst="rect">
            <a:avLst/>
          </a:prstGeom>
          <a:noFill/>
          <a:ln>
            <a:noFill/>
          </a:ln>
        </p:spPr>
        <p:txBody>
          <a:bodyPr anchorCtr="0" anchor="t" bIns="0" lIns="0" spcFirstLastPara="1" rIns="0" wrap="square" tIns="0">
            <a:normAutofit/>
          </a:bodyPr>
          <a:lstStyle>
            <a:lvl1pPr lvl="0" marR="0" rtl="0" algn="l">
              <a:lnSpc>
                <a:spcPct val="11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400"/>
              <a:buFont typeface="Arial"/>
              <a:buNone/>
              <a:defRPr sz="1400"/>
            </a:lvl2pPr>
            <a:lvl3pPr lvl="2">
              <a:lnSpc>
                <a:spcPct val="110000"/>
              </a:lnSpc>
              <a:spcBef>
                <a:spcPts val="0"/>
              </a:spcBef>
              <a:spcAft>
                <a:spcPts val="0"/>
              </a:spcAft>
              <a:buSzPts val="1400"/>
              <a:buFont typeface="Arial"/>
              <a:buNone/>
              <a:defRPr sz="1400"/>
            </a:lvl3pPr>
            <a:lvl4pPr lvl="3">
              <a:lnSpc>
                <a:spcPct val="110000"/>
              </a:lnSpc>
              <a:spcBef>
                <a:spcPts val="0"/>
              </a:spcBef>
              <a:spcAft>
                <a:spcPts val="0"/>
              </a:spcAft>
              <a:buSzPts val="1400"/>
              <a:buFont typeface="Arial"/>
              <a:buNone/>
              <a:defRPr sz="1400"/>
            </a:lvl4pPr>
            <a:lvl5pPr lvl="4">
              <a:lnSpc>
                <a:spcPct val="110000"/>
              </a:lnSpc>
              <a:spcBef>
                <a:spcPts val="0"/>
              </a:spcBef>
              <a:spcAft>
                <a:spcPts val="0"/>
              </a:spcAft>
              <a:buSzPts val="1400"/>
              <a:buFont typeface="Arial"/>
              <a:buNone/>
              <a:defRPr sz="1400"/>
            </a:lvl5pPr>
            <a:lvl6pPr lvl="5">
              <a:lnSpc>
                <a:spcPct val="110000"/>
              </a:lnSpc>
              <a:spcBef>
                <a:spcPts val="0"/>
              </a:spcBef>
              <a:spcAft>
                <a:spcPts val="0"/>
              </a:spcAft>
              <a:buSzPts val="1400"/>
              <a:buFont typeface="Arial"/>
              <a:buNone/>
              <a:defRPr sz="1400"/>
            </a:lvl6pPr>
            <a:lvl7pPr lvl="6">
              <a:lnSpc>
                <a:spcPct val="110000"/>
              </a:lnSpc>
              <a:spcBef>
                <a:spcPts val="0"/>
              </a:spcBef>
              <a:spcAft>
                <a:spcPts val="0"/>
              </a:spcAft>
              <a:buSzPts val="1400"/>
              <a:buFont typeface="Arial"/>
              <a:buNone/>
              <a:defRPr sz="1400"/>
            </a:lvl7pPr>
            <a:lvl8pPr lvl="7">
              <a:lnSpc>
                <a:spcPct val="110000"/>
              </a:lnSpc>
              <a:spcBef>
                <a:spcPts val="0"/>
              </a:spcBef>
              <a:spcAft>
                <a:spcPts val="0"/>
              </a:spcAft>
              <a:buSzPts val="1400"/>
              <a:buFont typeface="Arial"/>
              <a:buNone/>
              <a:defRPr sz="1400"/>
            </a:lvl8pPr>
            <a:lvl9pPr lvl="8">
              <a:lnSpc>
                <a:spcPct val="110000"/>
              </a:lnSpc>
              <a:spcBef>
                <a:spcPts val="0"/>
              </a:spcBef>
              <a:spcAft>
                <a:spcPts val="0"/>
              </a:spcAft>
              <a:buSzPts val="1400"/>
              <a:buFont typeface="Arial"/>
              <a:buNone/>
              <a:defRPr sz="1400"/>
            </a:lvl9pPr>
          </a:lstStyle>
          <a:p/>
        </p:txBody>
      </p:sp>
      <p:sp>
        <p:nvSpPr>
          <p:cNvPr id="66" name="Google Shape;66;p18"/>
          <p:cNvSpPr txBox="1"/>
          <p:nvPr>
            <p:ph idx="1" type="body"/>
          </p:nvPr>
        </p:nvSpPr>
        <p:spPr>
          <a:xfrm>
            <a:off x="514350" y="1428750"/>
            <a:ext cx="3771900" cy="3200400"/>
          </a:xfrm>
          <a:prstGeom prst="rect">
            <a:avLst/>
          </a:prstGeom>
          <a:noFill/>
          <a:ln>
            <a:noFill/>
          </a:ln>
        </p:spPr>
        <p:txBody>
          <a:bodyPr anchorCtr="0" anchor="t" bIns="0" lIns="0" spcFirstLastPara="1" rIns="0" wrap="square" tIns="0">
            <a:normAutofit/>
          </a:bodyPr>
          <a:lstStyle>
            <a:lvl1pPr indent="-361950" lvl="0" marL="457200" marR="0" rtl="0" algn="l">
              <a:lnSpc>
                <a:spcPct val="11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110000"/>
              </a:lnSpc>
              <a:spcBef>
                <a:spcPts val="9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110000"/>
              </a:lnSpc>
              <a:spcBef>
                <a:spcPts val="9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110000"/>
              </a:lnSpc>
              <a:spcBef>
                <a:spcPts val="900"/>
              </a:spcBef>
              <a:spcAft>
                <a:spcPts val="90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67" name="Google Shape;67;p18"/>
          <p:cNvSpPr txBox="1"/>
          <p:nvPr>
            <p:ph idx="2" type="body"/>
          </p:nvPr>
        </p:nvSpPr>
        <p:spPr>
          <a:xfrm>
            <a:off x="4857750" y="1428750"/>
            <a:ext cx="3771900" cy="3200400"/>
          </a:xfrm>
          <a:prstGeom prst="rect">
            <a:avLst/>
          </a:prstGeom>
          <a:noFill/>
          <a:ln>
            <a:noFill/>
          </a:ln>
        </p:spPr>
        <p:txBody>
          <a:bodyPr anchorCtr="0" anchor="t" bIns="0" lIns="0" spcFirstLastPara="1" rIns="0" wrap="square" tIns="0">
            <a:normAutofit/>
          </a:bodyPr>
          <a:lstStyle>
            <a:lvl1pPr indent="-361950" lvl="0" marL="457200" marR="0" rtl="0" algn="l">
              <a:lnSpc>
                <a:spcPct val="11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110000"/>
              </a:lnSpc>
              <a:spcBef>
                <a:spcPts val="9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110000"/>
              </a:lnSpc>
              <a:spcBef>
                <a:spcPts val="9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110000"/>
              </a:lnSpc>
              <a:spcBef>
                <a:spcPts val="900"/>
              </a:spcBef>
              <a:spcAft>
                <a:spcPts val="90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One Column">
  <p:cSld name="Title and One Column">
    <p:spTree>
      <p:nvGrpSpPr>
        <p:cNvPr id="68" name="Shape 68"/>
        <p:cNvGrpSpPr/>
        <p:nvPr/>
      </p:nvGrpSpPr>
      <p:grpSpPr>
        <a:xfrm>
          <a:off x="0" y="0"/>
          <a:ext cx="0" cy="0"/>
          <a:chOff x="0" y="0"/>
          <a:chExt cx="0" cy="0"/>
        </a:xfrm>
      </p:grpSpPr>
      <p:sp>
        <p:nvSpPr>
          <p:cNvPr id="69" name="Google Shape;69;p19"/>
          <p:cNvSpPr/>
          <p:nvPr/>
        </p:nvSpPr>
        <p:spPr>
          <a:xfrm>
            <a:off x="514350" y="1143000"/>
            <a:ext cx="457200" cy="28575"/>
          </a:xfrm>
          <a:prstGeom prst="rect">
            <a:avLst/>
          </a:prstGeom>
          <a:solidFill>
            <a:schemeClr val="accen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0" name="Google Shape;70;p19"/>
          <p:cNvSpPr txBox="1"/>
          <p:nvPr>
            <p:ph type="title"/>
          </p:nvPr>
        </p:nvSpPr>
        <p:spPr>
          <a:xfrm>
            <a:off x="514350" y="400050"/>
            <a:ext cx="8115300" cy="628650"/>
          </a:xfrm>
          <a:prstGeom prst="rect">
            <a:avLst/>
          </a:prstGeom>
          <a:noFill/>
          <a:ln>
            <a:noFill/>
          </a:ln>
        </p:spPr>
        <p:txBody>
          <a:bodyPr anchorCtr="0" anchor="t" bIns="0" lIns="0" spcFirstLastPara="1" rIns="0" wrap="square" tIns="0">
            <a:normAutofit/>
          </a:bodyPr>
          <a:lstStyle>
            <a:lvl1pPr lvl="0" marR="0" rtl="0" algn="l">
              <a:lnSpc>
                <a:spcPct val="11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lnSpc>
                <a:spcPct val="110000"/>
              </a:lnSpc>
              <a:spcBef>
                <a:spcPts val="0"/>
              </a:spcBef>
              <a:spcAft>
                <a:spcPts val="0"/>
              </a:spcAft>
              <a:buSzPts val="1400"/>
              <a:buFont typeface="Arial"/>
              <a:buNone/>
              <a:defRPr sz="1400"/>
            </a:lvl2pPr>
            <a:lvl3pPr lvl="2">
              <a:lnSpc>
                <a:spcPct val="110000"/>
              </a:lnSpc>
              <a:spcBef>
                <a:spcPts val="0"/>
              </a:spcBef>
              <a:spcAft>
                <a:spcPts val="0"/>
              </a:spcAft>
              <a:buSzPts val="1400"/>
              <a:buFont typeface="Arial"/>
              <a:buNone/>
              <a:defRPr sz="1400"/>
            </a:lvl3pPr>
            <a:lvl4pPr lvl="3">
              <a:lnSpc>
                <a:spcPct val="110000"/>
              </a:lnSpc>
              <a:spcBef>
                <a:spcPts val="0"/>
              </a:spcBef>
              <a:spcAft>
                <a:spcPts val="0"/>
              </a:spcAft>
              <a:buSzPts val="1400"/>
              <a:buFont typeface="Arial"/>
              <a:buNone/>
              <a:defRPr sz="1400"/>
            </a:lvl4pPr>
            <a:lvl5pPr lvl="4">
              <a:lnSpc>
                <a:spcPct val="110000"/>
              </a:lnSpc>
              <a:spcBef>
                <a:spcPts val="0"/>
              </a:spcBef>
              <a:spcAft>
                <a:spcPts val="0"/>
              </a:spcAft>
              <a:buSzPts val="1400"/>
              <a:buFont typeface="Arial"/>
              <a:buNone/>
              <a:defRPr sz="1400"/>
            </a:lvl5pPr>
            <a:lvl6pPr lvl="5">
              <a:lnSpc>
                <a:spcPct val="110000"/>
              </a:lnSpc>
              <a:spcBef>
                <a:spcPts val="0"/>
              </a:spcBef>
              <a:spcAft>
                <a:spcPts val="0"/>
              </a:spcAft>
              <a:buSzPts val="1400"/>
              <a:buFont typeface="Arial"/>
              <a:buNone/>
              <a:defRPr sz="1400"/>
            </a:lvl6pPr>
            <a:lvl7pPr lvl="6">
              <a:lnSpc>
                <a:spcPct val="110000"/>
              </a:lnSpc>
              <a:spcBef>
                <a:spcPts val="0"/>
              </a:spcBef>
              <a:spcAft>
                <a:spcPts val="0"/>
              </a:spcAft>
              <a:buSzPts val="1400"/>
              <a:buFont typeface="Arial"/>
              <a:buNone/>
              <a:defRPr sz="1400"/>
            </a:lvl7pPr>
            <a:lvl8pPr lvl="7">
              <a:lnSpc>
                <a:spcPct val="110000"/>
              </a:lnSpc>
              <a:spcBef>
                <a:spcPts val="0"/>
              </a:spcBef>
              <a:spcAft>
                <a:spcPts val="0"/>
              </a:spcAft>
              <a:buSzPts val="1400"/>
              <a:buFont typeface="Arial"/>
              <a:buNone/>
              <a:defRPr sz="1400"/>
            </a:lvl8pPr>
            <a:lvl9pPr lvl="8">
              <a:lnSpc>
                <a:spcPct val="110000"/>
              </a:lnSpc>
              <a:spcBef>
                <a:spcPts val="0"/>
              </a:spcBef>
              <a:spcAft>
                <a:spcPts val="0"/>
              </a:spcAft>
              <a:buSzPts val="1400"/>
              <a:buFont typeface="Arial"/>
              <a:buNone/>
              <a:defRPr sz="1400"/>
            </a:lvl9pPr>
          </a:lstStyle>
          <a:p/>
        </p:txBody>
      </p:sp>
      <p:sp>
        <p:nvSpPr>
          <p:cNvPr id="71" name="Google Shape;71;p19"/>
          <p:cNvSpPr txBox="1"/>
          <p:nvPr>
            <p:ph idx="1" type="body"/>
          </p:nvPr>
        </p:nvSpPr>
        <p:spPr>
          <a:xfrm>
            <a:off x="514350" y="1428750"/>
            <a:ext cx="3771900" cy="3200400"/>
          </a:xfrm>
          <a:prstGeom prst="rect">
            <a:avLst/>
          </a:prstGeom>
          <a:noFill/>
          <a:ln>
            <a:noFill/>
          </a:ln>
        </p:spPr>
        <p:txBody>
          <a:bodyPr anchorCtr="0" anchor="t" bIns="0" lIns="0" spcFirstLastPara="1" rIns="0" wrap="square" tIns="0">
            <a:normAutofit/>
          </a:bodyPr>
          <a:lstStyle>
            <a:lvl1pPr indent="-361950" lvl="0" marL="457200" marR="0" rtl="0" algn="l">
              <a:lnSpc>
                <a:spcPct val="11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110000"/>
              </a:lnSpc>
              <a:spcBef>
                <a:spcPts val="9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110000"/>
              </a:lnSpc>
              <a:spcBef>
                <a:spcPts val="9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110000"/>
              </a:lnSpc>
              <a:spcBef>
                <a:spcPts val="9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110000"/>
              </a:lnSpc>
              <a:spcBef>
                <a:spcPts val="900"/>
              </a:spcBef>
              <a:spcAft>
                <a:spcPts val="90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73" name="Shape 7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hyperlink" Target="http://drive.google.com/file/d/1DbNDbonJRK--jCRCqT4APbCQqm32BkgE/view" TargetMode="External"/><Relationship Id="rId4" Type="http://schemas.openxmlformats.org/officeDocument/2006/relationships/image" Target="../media/image1.png"/><Relationship Id="rId5" Type="http://schemas.openxmlformats.org/officeDocument/2006/relationships/hyperlink" Target="http://drive.google.com/file/d/17uurjIgMHkIJkQ62HhyfW_HeFq-p6IDI/view" TargetMode="External"/><Relationship Id="rId6" Type="http://schemas.openxmlformats.org/officeDocument/2006/relationships/image" Target="../media/image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2B3B"/>
        </a:solidFill>
      </p:bgPr>
    </p:bg>
    <p:spTree>
      <p:nvGrpSpPr>
        <p:cNvPr id="78" name="Shape 78"/>
        <p:cNvGrpSpPr/>
        <p:nvPr/>
      </p:nvGrpSpPr>
      <p:grpSpPr>
        <a:xfrm>
          <a:off x="0" y="0"/>
          <a:ext cx="0" cy="0"/>
          <a:chOff x="0" y="0"/>
          <a:chExt cx="0" cy="0"/>
        </a:xfrm>
      </p:grpSpPr>
      <p:sp>
        <p:nvSpPr>
          <p:cNvPr id="79" name="Google Shape;79;p22"/>
          <p:cNvSpPr/>
          <p:nvPr/>
        </p:nvSpPr>
        <p:spPr>
          <a:xfrm>
            <a:off x="457200" y="481763"/>
            <a:ext cx="8229600" cy="771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800">
                <a:solidFill>
                  <a:srgbClr val="FFFFFF"/>
                </a:solidFill>
                <a:latin typeface="Arial"/>
                <a:ea typeface="Arial"/>
                <a:cs typeface="Arial"/>
                <a:sym typeface="Arial"/>
              </a:rPr>
              <a:t>Embodied.cpp</a:t>
            </a:r>
            <a:endParaRPr/>
          </a:p>
        </p:txBody>
      </p:sp>
      <p:sp>
        <p:nvSpPr>
          <p:cNvPr id="80" name="Google Shape;80;p22"/>
          <p:cNvSpPr/>
          <p:nvPr/>
        </p:nvSpPr>
        <p:spPr>
          <a:xfrm>
            <a:off x="8286750" y="4807744"/>
            <a:ext cx="392906" cy="200025"/>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900">
                <a:solidFill>
                  <a:srgbClr val="BED0DB"/>
                </a:solidFill>
                <a:latin typeface="Arial"/>
                <a:ea typeface="Arial"/>
                <a:cs typeface="Arial"/>
                <a:sym typeface="Arial"/>
              </a:rPr>
              <a:t>01</a:t>
            </a:r>
            <a:endParaRPr sz="1100"/>
          </a:p>
        </p:txBody>
      </p:sp>
      <p:sp>
        <p:nvSpPr>
          <p:cNvPr id="81" name="Google Shape;81;p22"/>
          <p:cNvSpPr/>
          <p:nvPr/>
        </p:nvSpPr>
        <p:spPr>
          <a:xfrm>
            <a:off x="436900" y="2035813"/>
            <a:ext cx="8001000" cy="11430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2500">
                <a:solidFill>
                  <a:srgbClr val="FFFFFF"/>
                </a:solidFill>
                <a:latin typeface="Arial"/>
                <a:ea typeface="Arial"/>
                <a:cs typeface="Arial"/>
                <a:sym typeface="Arial"/>
              </a:rPr>
              <a:t>A Portable Inference Runtime of</a:t>
            </a:r>
            <a:endParaRPr sz="1100"/>
          </a:p>
          <a:p>
            <a:pPr indent="0" lvl="0" marL="0" marR="0" rtl="0" algn="l">
              <a:spcBef>
                <a:spcPts val="0"/>
              </a:spcBef>
              <a:spcAft>
                <a:spcPts val="0"/>
              </a:spcAft>
              <a:buNone/>
            </a:pPr>
            <a:r>
              <a:rPr b="0" lang="en" sz="2500">
                <a:solidFill>
                  <a:srgbClr val="FFFFFF"/>
                </a:solidFill>
                <a:latin typeface="Arial"/>
                <a:ea typeface="Arial"/>
                <a:cs typeface="Arial"/>
                <a:sym typeface="Arial"/>
              </a:rPr>
              <a:t>Embodied AI Models on Heterogeneous Robots</a:t>
            </a:r>
            <a:endParaRPr sz="1100"/>
          </a:p>
        </p:txBody>
      </p:sp>
      <p:sp>
        <p:nvSpPr>
          <p:cNvPr id="82" name="Google Shape;82;p22"/>
          <p:cNvSpPr/>
          <p:nvPr/>
        </p:nvSpPr>
        <p:spPr>
          <a:xfrm>
            <a:off x="457200" y="4085900"/>
            <a:ext cx="7858200" cy="4644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1800">
                <a:solidFill>
                  <a:srgbClr val="70CFD3"/>
                </a:solidFill>
              </a:rPr>
              <a:t>Ryan Ma &amp; George Wang</a:t>
            </a:r>
            <a:endParaRPr sz="1100"/>
          </a:p>
        </p:txBody>
      </p:sp>
      <p:pic>
        <p:nvPicPr>
          <p:cNvPr id="83" name="Google Shape;83;p22"/>
          <p:cNvPicPr preferRelativeResize="0"/>
          <p:nvPr/>
        </p:nvPicPr>
        <p:blipFill>
          <a:blip r:embed="rId3">
            <a:alphaModFix/>
          </a:blip>
          <a:stretch>
            <a:fillRect/>
          </a:stretch>
        </p:blipFill>
        <p:spPr>
          <a:xfrm>
            <a:off x="7405825" y="0"/>
            <a:ext cx="1738175" cy="17350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8" name="Shape 88"/>
        <p:cNvGrpSpPr/>
        <p:nvPr/>
      </p:nvGrpSpPr>
      <p:grpSpPr>
        <a:xfrm>
          <a:off x="0" y="0"/>
          <a:ext cx="0" cy="0"/>
          <a:chOff x="0" y="0"/>
          <a:chExt cx="0" cy="0"/>
        </a:xfrm>
      </p:grpSpPr>
      <p:sp>
        <p:nvSpPr>
          <p:cNvPr id="89" name="Google Shape;89;p23"/>
          <p:cNvSpPr/>
          <p:nvPr/>
        </p:nvSpPr>
        <p:spPr>
          <a:xfrm>
            <a:off x="457200" y="357188"/>
            <a:ext cx="8229600" cy="771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500">
                <a:solidFill>
                  <a:srgbClr val="142B3B"/>
                </a:solidFill>
              </a:rPr>
              <a:t>Terminology </a:t>
            </a:r>
            <a:endParaRPr sz="1100"/>
          </a:p>
        </p:txBody>
      </p:sp>
      <p:sp>
        <p:nvSpPr>
          <p:cNvPr id="90" name="Google Shape;90;p23"/>
          <p:cNvSpPr/>
          <p:nvPr/>
        </p:nvSpPr>
        <p:spPr>
          <a:xfrm>
            <a:off x="8286750" y="4807744"/>
            <a:ext cx="393000" cy="200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900">
                <a:solidFill>
                  <a:srgbClr val="526574"/>
                </a:solidFill>
                <a:latin typeface="Arial"/>
                <a:ea typeface="Arial"/>
                <a:cs typeface="Arial"/>
                <a:sym typeface="Arial"/>
              </a:rPr>
              <a:t>02</a:t>
            </a:r>
            <a:endParaRPr sz="1100"/>
          </a:p>
        </p:txBody>
      </p:sp>
      <p:graphicFrame>
        <p:nvGraphicFramePr>
          <p:cNvPr id="91" name="Google Shape;91;p23"/>
          <p:cNvGraphicFramePr/>
          <p:nvPr/>
        </p:nvGraphicFramePr>
        <p:xfrm>
          <a:off x="546700" y="866275"/>
          <a:ext cx="3000000" cy="3000000"/>
        </p:xfrm>
        <a:graphic>
          <a:graphicData uri="http://schemas.openxmlformats.org/drawingml/2006/table">
            <a:tbl>
              <a:tblPr>
                <a:noFill/>
                <a:tableStyleId>{FA4D7DAA-84B2-4858-8835-56BBE4A0DA92}</a:tableStyleId>
              </a:tblPr>
              <a:tblGrid>
                <a:gridCol w="3619500"/>
                <a:gridCol w="3619500"/>
              </a:tblGrid>
              <a:tr h="381000">
                <a:tc>
                  <a:txBody>
                    <a:bodyPr/>
                    <a:lstStyle/>
                    <a:p>
                      <a:pPr indent="0" lvl="0" marL="0" rtl="0" algn="l">
                        <a:spcBef>
                          <a:spcPts val="0"/>
                        </a:spcBef>
                        <a:spcAft>
                          <a:spcPts val="0"/>
                        </a:spcAft>
                        <a:buNone/>
                      </a:pPr>
                      <a:r>
                        <a:rPr lang="en"/>
                        <a:t>VLA</a:t>
                      </a:r>
                      <a:endParaRPr/>
                    </a:p>
                  </a:txBody>
                  <a:tcPr marT="91425" marB="91425" marR="91425" marL="91425"/>
                </a:tc>
                <a:tc>
                  <a:txBody>
                    <a:bodyPr/>
                    <a:lstStyle/>
                    <a:p>
                      <a:pPr indent="0" lvl="0" marL="0" rtl="0" algn="l">
                        <a:spcBef>
                          <a:spcPts val="0"/>
                        </a:spcBef>
                        <a:spcAft>
                          <a:spcPts val="0"/>
                        </a:spcAft>
                        <a:buNone/>
                      </a:pPr>
                      <a:r>
                        <a:rPr lang="en"/>
                        <a:t>Vision Language Action Model</a:t>
                      </a:r>
                      <a:endParaRPr/>
                    </a:p>
                  </a:txBody>
                  <a:tcPr marT="91425" marB="91425" marR="91425" marL="91425"/>
                </a:tc>
              </a:tr>
              <a:tr h="381000">
                <a:tc>
                  <a:txBody>
                    <a:bodyPr/>
                    <a:lstStyle/>
                    <a:p>
                      <a:pPr indent="0" lvl="0" marL="0" rtl="0" algn="l">
                        <a:spcBef>
                          <a:spcPts val="0"/>
                        </a:spcBef>
                        <a:spcAft>
                          <a:spcPts val="0"/>
                        </a:spcAft>
                        <a:buNone/>
                      </a:pPr>
                      <a:r>
                        <a:rPr lang="en"/>
                        <a:t>WAM</a:t>
                      </a:r>
                      <a:endParaRPr/>
                    </a:p>
                  </a:txBody>
                  <a:tcPr marT="91425" marB="91425" marR="91425" marL="91425"/>
                </a:tc>
                <a:tc>
                  <a:txBody>
                    <a:bodyPr/>
                    <a:lstStyle/>
                    <a:p>
                      <a:pPr indent="0" lvl="0" marL="0" rtl="0" algn="l">
                        <a:spcBef>
                          <a:spcPts val="0"/>
                        </a:spcBef>
                        <a:spcAft>
                          <a:spcPts val="0"/>
                        </a:spcAft>
                        <a:buNone/>
                      </a:pPr>
                      <a:r>
                        <a:rPr lang="en"/>
                        <a:t>World-Action Model</a:t>
                      </a:r>
                      <a:endParaRPr/>
                    </a:p>
                  </a:txBody>
                  <a:tcPr marT="91425" marB="91425" marR="91425" marL="91425"/>
                </a:tc>
              </a:tr>
              <a:tr h="381000">
                <a:tc>
                  <a:txBody>
                    <a:bodyPr/>
                    <a:lstStyle/>
                    <a:p>
                      <a:pPr indent="0" lvl="0" marL="0" rtl="0" algn="l">
                        <a:spcBef>
                          <a:spcPts val="0"/>
                        </a:spcBef>
                        <a:spcAft>
                          <a:spcPts val="0"/>
                        </a:spcAft>
                        <a:buNone/>
                      </a:pPr>
                      <a:r>
                        <a:rPr lang="en"/>
                        <a:t>Closed Loop Control</a:t>
                      </a:r>
                      <a:endParaRPr/>
                    </a:p>
                  </a:txBody>
                  <a:tcPr marT="91425" marB="91425" marR="91425" marL="91425"/>
                </a:tc>
                <a:tc>
                  <a:txBody>
                    <a:bodyPr/>
                    <a:lstStyle/>
                    <a:p>
                      <a:pPr indent="0" lvl="0" marL="0" rtl="0" algn="l">
                        <a:spcBef>
                          <a:spcPts val="0"/>
                        </a:spcBef>
                        <a:spcAft>
                          <a:spcPts val="0"/>
                        </a:spcAft>
                        <a:buNone/>
                      </a:pPr>
                      <a:r>
                        <a:rPr lang="en"/>
                        <a:t>Previous input feeds next output</a:t>
                      </a:r>
                      <a:endParaRPr/>
                    </a:p>
                  </a:txBody>
                  <a:tcPr marT="91425" marB="91425" marR="91425" marL="91425"/>
                </a:tc>
              </a:tr>
              <a:tr h="381000">
                <a:tc>
                  <a:txBody>
                    <a:bodyPr/>
                    <a:lstStyle/>
                    <a:p>
                      <a:pPr indent="0" lvl="0" marL="0" rtl="0" algn="l">
                        <a:spcBef>
                          <a:spcPts val="0"/>
                        </a:spcBef>
                        <a:spcAft>
                          <a:spcPts val="0"/>
                        </a:spcAft>
                        <a:buNone/>
                      </a:pPr>
                      <a:r>
                        <a:rPr lang="en"/>
                        <a:t>Embodied Inference</a:t>
                      </a:r>
                      <a:endParaRPr/>
                    </a:p>
                  </a:txBody>
                  <a:tcPr marT="91425" marB="91425" marR="91425" marL="91425"/>
                </a:tc>
                <a:tc>
                  <a:txBody>
                    <a:bodyPr/>
                    <a:lstStyle/>
                    <a:p>
                      <a:pPr indent="0" lvl="0" marL="0" rtl="0" algn="l">
                        <a:spcBef>
                          <a:spcPts val="0"/>
                        </a:spcBef>
                        <a:spcAft>
                          <a:spcPts val="0"/>
                        </a:spcAft>
                        <a:buNone/>
                      </a:pPr>
                      <a:r>
                        <a:rPr lang="en"/>
                        <a:t>Runs inside a robot and update based on environment</a:t>
                      </a:r>
                      <a:endParaRPr/>
                    </a:p>
                  </a:txBody>
                  <a:tcPr marT="91425" marB="91425" marR="91425" marL="91425"/>
                </a:tc>
              </a:tr>
            </a:tbl>
          </a:graphicData>
        </a:graphic>
      </p:graphicFrame>
      <p:grpSp>
        <p:nvGrpSpPr>
          <p:cNvPr id="92" name="Google Shape;92;p23"/>
          <p:cNvGrpSpPr/>
          <p:nvPr/>
        </p:nvGrpSpPr>
        <p:grpSpPr>
          <a:xfrm>
            <a:off x="2461963" y="3071650"/>
            <a:ext cx="3408473" cy="1662300"/>
            <a:chOff x="546700" y="2919475"/>
            <a:chExt cx="3408473" cy="1662300"/>
          </a:xfrm>
        </p:grpSpPr>
        <p:pic>
          <p:nvPicPr>
            <p:cNvPr id="93" name="Google Shape;93;p23"/>
            <p:cNvPicPr preferRelativeResize="0"/>
            <p:nvPr/>
          </p:nvPicPr>
          <p:blipFill>
            <a:blip r:embed="rId3">
              <a:alphaModFix/>
            </a:blip>
            <a:stretch>
              <a:fillRect/>
            </a:stretch>
          </p:blipFill>
          <p:spPr>
            <a:xfrm>
              <a:off x="546700" y="2919475"/>
              <a:ext cx="3408473" cy="1662300"/>
            </a:xfrm>
            <a:prstGeom prst="rect">
              <a:avLst/>
            </a:prstGeom>
            <a:noFill/>
            <a:ln>
              <a:noFill/>
            </a:ln>
          </p:spPr>
        </p:pic>
        <p:sp>
          <p:nvSpPr>
            <p:cNvPr id="94" name="Google Shape;94;p23"/>
            <p:cNvSpPr/>
            <p:nvPr/>
          </p:nvSpPr>
          <p:spPr>
            <a:xfrm>
              <a:off x="628975" y="3149975"/>
              <a:ext cx="558000" cy="400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t>Input</a:t>
              </a:r>
              <a:endParaRPr sz="1100"/>
            </a:p>
          </p:txBody>
        </p:sp>
        <p:sp>
          <p:nvSpPr>
            <p:cNvPr id="95" name="Google Shape;95;p23"/>
            <p:cNvSpPr/>
            <p:nvPr/>
          </p:nvSpPr>
          <p:spPr>
            <a:xfrm>
              <a:off x="1247825" y="2921750"/>
              <a:ext cx="355200" cy="132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0" name="Shape 100"/>
        <p:cNvGrpSpPr/>
        <p:nvPr/>
      </p:nvGrpSpPr>
      <p:grpSpPr>
        <a:xfrm>
          <a:off x="0" y="0"/>
          <a:ext cx="0" cy="0"/>
          <a:chOff x="0" y="0"/>
          <a:chExt cx="0" cy="0"/>
        </a:xfrm>
      </p:grpSpPr>
      <p:sp>
        <p:nvSpPr>
          <p:cNvPr id="101" name="Google Shape;101;p24"/>
          <p:cNvSpPr/>
          <p:nvPr/>
        </p:nvSpPr>
        <p:spPr>
          <a:xfrm>
            <a:off x="8286750" y="4807744"/>
            <a:ext cx="392906" cy="200025"/>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900">
                <a:solidFill>
                  <a:srgbClr val="526574"/>
                </a:solidFill>
                <a:latin typeface="Arial"/>
                <a:ea typeface="Arial"/>
                <a:cs typeface="Arial"/>
                <a:sym typeface="Arial"/>
              </a:rPr>
              <a:t>02</a:t>
            </a:r>
            <a:endParaRPr sz="1100"/>
          </a:p>
        </p:txBody>
      </p:sp>
      <p:sp>
        <p:nvSpPr>
          <p:cNvPr id="102" name="Google Shape;102;p24"/>
          <p:cNvSpPr txBox="1"/>
          <p:nvPr/>
        </p:nvSpPr>
        <p:spPr>
          <a:xfrm>
            <a:off x="471750" y="294200"/>
            <a:ext cx="7786200" cy="75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500"/>
              <a:t>Problem for current VLA and WAM models</a:t>
            </a:r>
            <a:endParaRPr b="1" sz="2500"/>
          </a:p>
        </p:txBody>
      </p:sp>
      <p:pic>
        <p:nvPicPr>
          <p:cNvPr id="103" name="Google Shape;103;p24"/>
          <p:cNvPicPr preferRelativeResize="0"/>
          <p:nvPr/>
        </p:nvPicPr>
        <p:blipFill>
          <a:blip r:embed="rId3">
            <a:alphaModFix/>
          </a:blip>
          <a:stretch>
            <a:fillRect/>
          </a:stretch>
        </p:blipFill>
        <p:spPr>
          <a:xfrm>
            <a:off x="4418150" y="1409949"/>
            <a:ext cx="4654349" cy="2323614"/>
          </a:xfrm>
          <a:prstGeom prst="rect">
            <a:avLst/>
          </a:prstGeom>
          <a:noFill/>
          <a:ln>
            <a:noFill/>
          </a:ln>
        </p:spPr>
      </p:pic>
      <p:sp>
        <p:nvSpPr>
          <p:cNvPr id="104" name="Google Shape;104;p24"/>
          <p:cNvSpPr txBox="1"/>
          <p:nvPr/>
        </p:nvSpPr>
        <p:spPr>
          <a:xfrm>
            <a:off x="598550" y="1409950"/>
            <a:ext cx="3819600" cy="35508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lang="en" sz="1700"/>
              <a:t>Model specific Python code</a:t>
            </a:r>
            <a:endParaRPr sz="1700"/>
          </a:p>
          <a:p>
            <a:pPr indent="0" lvl="0" marL="457200" rtl="0" algn="l">
              <a:spcBef>
                <a:spcPts val="0"/>
              </a:spcBef>
              <a:spcAft>
                <a:spcPts val="0"/>
              </a:spcAft>
              <a:buNone/>
            </a:pPr>
            <a:r>
              <a:t/>
            </a:r>
            <a:endParaRPr sz="1700"/>
          </a:p>
          <a:p>
            <a:pPr indent="-336550" lvl="0" marL="457200" rtl="0" algn="l">
              <a:spcBef>
                <a:spcPts val="0"/>
              </a:spcBef>
              <a:spcAft>
                <a:spcPts val="0"/>
              </a:spcAft>
              <a:buSzPts val="1700"/>
              <a:buChar char="●"/>
            </a:pPr>
            <a:r>
              <a:rPr lang="en" sz="1700"/>
              <a:t>Handwritten Sensor wrapper</a:t>
            </a:r>
            <a:endParaRPr sz="1700"/>
          </a:p>
          <a:p>
            <a:pPr indent="0" lvl="0" marL="457200" rtl="0" algn="l">
              <a:spcBef>
                <a:spcPts val="0"/>
              </a:spcBef>
              <a:spcAft>
                <a:spcPts val="0"/>
              </a:spcAft>
              <a:buNone/>
            </a:pPr>
            <a:r>
              <a:t/>
            </a:r>
            <a:endParaRPr sz="1700"/>
          </a:p>
          <a:p>
            <a:pPr indent="-336550" lvl="0" marL="457200" rtl="0" algn="l">
              <a:spcBef>
                <a:spcPts val="0"/>
              </a:spcBef>
              <a:spcAft>
                <a:spcPts val="0"/>
              </a:spcAft>
              <a:buSzPts val="1700"/>
              <a:buChar char="●"/>
            </a:pPr>
            <a:r>
              <a:rPr lang="en" sz="1700"/>
              <a:t>Backend-</a:t>
            </a:r>
            <a:r>
              <a:rPr lang="en" sz="1700"/>
              <a:t>Specific</a:t>
            </a:r>
            <a:r>
              <a:rPr lang="en" sz="1700"/>
              <a:t> Inference path</a:t>
            </a:r>
            <a:endParaRPr sz="1700"/>
          </a:p>
          <a:p>
            <a:pPr indent="0" lvl="0" marL="457200" rtl="0" algn="l">
              <a:spcBef>
                <a:spcPts val="0"/>
              </a:spcBef>
              <a:spcAft>
                <a:spcPts val="0"/>
              </a:spcAft>
              <a:buNone/>
            </a:pPr>
            <a:r>
              <a:t/>
            </a:r>
            <a:endParaRPr sz="1700"/>
          </a:p>
          <a:p>
            <a:pPr indent="-336550" lvl="0" marL="457200" rtl="0" algn="l">
              <a:spcBef>
                <a:spcPts val="0"/>
              </a:spcBef>
              <a:spcAft>
                <a:spcPts val="0"/>
              </a:spcAft>
              <a:buSzPts val="1700"/>
              <a:buChar char="●"/>
            </a:pPr>
            <a:r>
              <a:rPr lang="en" sz="1700"/>
              <a:t>Platform specific control logic</a:t>
            </a:r>
            <a:endParaRPr sz="17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9" name="Shape 109"/>
        <p:cNvGrpSpPr/>
        <p:nvPr/>
      </p:nvGrpSpPr>
      <p:grpSpPr>
        <a:xfrm>
          <a:off x="0" y="0"/>
          <a:ext cx="0" cy="0"/>
          <a:chOff x="0" y="0"/>
          <a:chExt cx="0" cy="0"/>
        </a:xfrm>
      </p:grpSpPr>
      <p:sp>
        <p:nvSpPr>
          <p:cNvPr id="110" name="Google Shape;110;p25"/>
          <p:cNvSpPr/>
          <p:nvPr/>
        </p:nvSpPr>
        <p:spPr>
          <a:xfrm>
            <a:off x="8286750" y="4807744"/>
            <a:ext cx="393000" cy="200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900">
                <a:solidFill>
                  <a:srgbClr val="526574"/>
                </a:solidFill>
                <a:latin typeface="Arial"/>
                <a:ea typeface="Arial"/>
                <a:cs typeface="Arial"/>
                <a:sym typeface="Arial"/>
              </a:rPr>
              <a:t>02</a:t>
            </a:r>
            <a:endParaRPr sz="1100"/>
          </a:p>
        </p:txBody>
      </p:sp>
      <p:sp>
        <p:nvSpPr>
          <p:cNvPr id="111" name="Google Shape;111;p25"/>
          <p:cNvSpPr txBox="1"/>
          <p:nvPr/>
        </p:nvSpPr>
        <p:spPr>
          <a:xfrm>
            <a:off x="471750" y="294200"/>
            <a:ext cx="8496300" cy="75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500"/>
              <a:t>Key requirements </a:t>
            </a:r>
            <a:r>
              <a:rPr b="1" lang="en" sz="2500"/>
              <a:t>for current VLA and WAM models</a:t>
            </a:r>
            <a:endParaRPr b="1" sz="2500"/>
          </a:p>
        </p:txBody>
      </p:sp>
      <p:sp>
        <p:nvSpPr>
          <p:cNvPr id="112" name="Google Shape;112;p25"/>
          <p:cNvSpPr txBox="1"/>
          <p:nvPr/>
        </p:nvSpPr>
        <p:spPr>
          <a:xfrm>
            <a:off x="1878000" y="1676400"/>
            <a:ext cx="4973700" cy="1790700"/>
          </a:xfrm>
          <a:prstGeom prst="rect">
            <a:avLst/>
          </a:prstGeom>
          <a:noFill/>
          <a:ln>
            <a:noFill/>
          </a:ln>
        </p:spPr>
        <p:txBody>
          <a:bodyPr anchorCtr="0" anchor="t" bIns="91425" lIns="91425" spcFirstLastPara="1" rIns="91425" wrap="square" tIns="91425">
            <a:noAutofit/>
          </a:bodyPr>
          <a:lstStyle/>
          <a:p>
            <a:pPr indent="-368300" lvl="0" marL="457200" rtl="0" algn="l">
              <a:spcBef>
                <a:spcPts val="0"/>
              </a:spcBef>
              <a:spcAft>
                <a:spcPts val="0"/>
              </a:spcAft>
              <a:buSzPts val="2200"/>
              <a:buChar char="●"/>
            </a:pPr>
            <a:r>
              <a:rPr b="1" lang="en" sz="2200"/>
              <a:t>Multi rate Execution</a:t>
            </a:r>
            <a:endParaRPr b="1" sz="2200"/>
          </a:p>
          <a:p>
            <a:pPr indent="0" lvl="0" marL="457200" rtl="0" algn="l">
              <a:spcBef>
                <a:spcPts val="0"/>
              </a:spcBef>
              <a:spcAft>
                <a:spcPts val="0"/>
              </a:spcAft>
              <a:buNone/>
            </a:pPr>
            <a:r>
              <a:t/>
            </a:r>
            <a:endParaRPr b="1" sz="2200"/>
          </a:p>
          <a:p>
            <a:pPr indent="-368300" lvl="0" marL="457200" rtl="0" algn="l">
              <a:spcBef>
                <a:spcPts val="0"/>
              </a:spcBef>
              <a:spcAft>
                <a:spcPts val="0"/>
              </a:spcAft>
              <a:buSzPts val="2200"/>
              <a:buChar char="●"/>
            </a:pPr>
            <a:r>
              <a:rPr b="1" lang="en" sz="2200"/>
              <a:t>Latency-first closed loop control</a:t>
            </a:r>
            <a:endParaRPr b="1" sz="2200"/>
          </a:p>
          <a:p>
            <a:pPr indent="0" lvl="0" marL="457200" rtl="0" algn="l">
              <a:spcBef>
                <a:spcPts val="0"/>
              </a:spcBef>
              <a:spcAft>
                <a:spcPts val="0"/>
              </a:spcAft>
              <a:buNone/>
            </a:pPr>
            <a:r>
              <a:t/>
            </a:r>
            <a:endParaRPr b="1" sz="2200"/>
          </a:p>
          <a:p>
            <a:pPr indent="-368300" lvl="0" marL="457200" rtl="0" algn="l">
              <a:spcBef>
                <a:spcPts val="0"/>
              </a:spcBef>
              <a:spcAft>
                <a:spcPts val="0"/>
              </a:spcAft>
              <a:buSzPts val="2200"/>
              <a:buChar char="●"/>
            </a:pPr>
            <a:r>
              <a:rPr b="1" lang="en" sz="2200"/>
              <a:t>Extensible embodied Inferences</a:t>
            </a:r>
            <a:endParaRPr b="1" sz="22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7" name="Shape 117"/>
        <p:cNvGrpSpPr/>
        <p:nvPr/>
      </p:nvGrpSpPr>
      <p:grpSpPr>
        <a:xfrm>
          <a:off x="0" y="0"/>
          <a:ext cx="0" cy="0"/>
          <a:chOff x="0" y="0"/>
          <a:chExt cx="0" cy="0"/>
        </a:xfrm>
      </p:grpSpPr>
      <p:sp>
        <p:nvSpPr>
          <p:cNvPr id="118" name="Google Shape;118;p26"/>
          <p:cNvSpPr/>
          <p:nvPr/>
        </p:nvSpPr>
        <p:spPr>
          <a:xfrm>
            <a:off x="457200" y="357188"/>
            <a:ext cx="8229600" cy="771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500">
                <a:solidFill>
                  <a:srgbClr val="142B3B"/>
                </a:solidFill>
                <a:latin typeface="Arial"/>
                <a:ea typeface="Arial"/>
                <a:cs typeface="Arial"/>
                <a:sym typeface="Arial"/>
              </a:rPr>
              <a:t>VLA</a:t>
            </a:r>
            <a:r>
              <a:rPr b="1" lang="en" sz="2500">
                <a:solidFill>
                  <a:srgbClr val="142B3B"/>
                </a:solidFill>
              </a:rPr>
              <a:t>: From V(Vision) L(Language)-&gt;A(Action)</a:t>
            </a:r>
            <a:endParaRPr sz="1100"/>
          </a:p>
        </p:txBody>
      </p:sp>
      <p:sp>
        <p:nvSpPr>
          <p:cNvPr id="119" name="Google Shape;119;p26"/>
          <p:cNvSpPr/>
          <p:nvPr/>
        </p:nvSpPr>
        <p:spPr>
          <a:xfrm>
            <a:off x="8286750" y="4807744"/>
            <a:ext cx="393000" cy="200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900">
                <a:solidFill>
                  <a:srgbClr val="526574"/>
                </a:solidFill>
                <a:latin typeface="Arial"/>
                <a:ea typeface="Arial"/>
                <a:cs typeface="Arial"/>
                <a:sym typeface="Arial"/>
              </a:rPr>
              <a:t>03</a:t>
            </a:r>
            <a:endParaRPr sz="1100"/>
          </a:p>
        </p:txBody>
      </p:sp>
      <p:pic>
        <p:nvPicPr>
          <p:cNvPr id="120" name="Google Shape;120;p26"/>
          <p:cNvPicPr preferRelativeResize="0"/>
          <p:nvPr/>
        </p:nvPicPr>
        <p:blipFill rotWithShape="1">
          <a:blip r:embed="rId3">
            <a:alphaModFix/>
          </a:blip>
          <a:srcRect b="0" l="0" r="0" t="0"/>
          <a:stretch/>
        </p:blipFill>
        <p:spPr>
          <a:xfrm>
            <a:off x="520915" y="1185863"/>
            <a:ext cx="1872822" cy="3464718"/>
          </a:xfrm>
          <a:prstGeom prst="rect">
            <a:avLst/>
          </a:prstGeom>
          <a:noFill/>
          <a:ln>
            <a:noFill/>
          </a:ln>
        </p:spPr>
      </p:pic>
      <p:sp>
        <p:nvSpPr>
          <p:cNvPr id="121" name="Google Shape;121;p26"/>
          <p:cNvSpPr/>
          <p:nvPr/>
        </p:nvSpPr>
        <p:spPr>
          <a:xfrm>
            <a:off x="2871788" y="1393031"/>
            <a:ext cx="5672100" cy="3000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600">
                <a:solidFill>
                  <a:srgbClr val="087E8B"/>
                </a:solidFill>
              </a:rPr>
              <a:t>What are VLAs?</a:t>
            </a:r>
            <a:endParaRPr sz="1100"/>
          </a:p>
        </p:txBody>
      </p:sp>
      <p:sp>
        <p:nvSpPr>
          <p:cNvPr id="122" name="Google Shape;122;p26"/>
          <p:cNvSpPr/>
          <p:nvPr/>
        </p:nvSpPr>
        <p:spPr>
          <a:xfrm>
            <a:off x="2871788" y="1728788"/>
            <a:ext cx="5672100" cy="650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1600">
                <a:solidFill>
                  <a:srgbClr val="142B3B"/>
                </a:solidFill>
              </a:rPr>
              <a:t>An end to end model that maps visual and language (inputs) to action (output)</a:t>
            </a:r>
            <a:endParaRPr sz="1100"/>
          </a:p>
        </p:txBody>
      </p:sp>
      <p:sp>
        <p:nvSpPr>
          <p:cNvPr id="123" name="Google Shape;123;p26"/>
          <p:cNvSpPr/>
          <p:nvPr/>
        </p:nvSpPr>
        <p:spPr>
          <a:xfrm>
            <a:off x="2871788" y="2607469"/>
            <a:ext cx="5672100" cy="3000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100"/>
          </a:p>
        </p:txBody>
      </p:sp>
      <p:sp>
        <p:nvSpPr>
          <p:cNvPr id="124" name="Google Shape;124;p26"/>
          <p:cNvSpPr/>
          <p:nvPr/>
        </p:nvSpPr>
        <p:spPr>
          <a:xfrm>
            <a:off x="2909838" y="2571750"/>
            <a:ext cx="5672100" cy="650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1300"/>
              <a:t>Inputs: </a:t>
            </a:r>
            <a:endParaRPr sz="1300"/>
          </a:p>
          <a:p>
            <a:pPr indent="0" lvl="0" marL="457200" marR="0" rtl="0" algn="l">
              <a:spcBef>
                <a:spcPts val="0"/>
              </a:spcBef>
              <a:spcAft>
                <a:spcPts val="0"/>
              </a:spcAft>
              <a:buNone/>
            </a:pPr>
            <a:r>
              <a:rPr lang="en" sz="1300"/>
              <a:t>Camera observations / images</a:t>
            </a:r>
            <a:endParaRPr sz="1300"/>
          </a:p>
          <a:p>
            <a:pPr indent="0" lvl="0" marL="457200" rtl="0" algn="l">
              <a:spcBef>
                <a:spcPts val="0"/>
              </a:spcBef>
              <a:spcAft>
                <a:spcPts val="0"/>
              </a:spcAft>
              <a:buClr>
                <a:schemeClr val="dk1"/>
              </a:buClr>
              <a:buSzPts val="1100"/>
              <a:buFont typeface="Arial"/>
              <a:buNone/>
            </a:pPr>
            <a:r>
              <a:rPr lang="en" sz="1300"/>
              <a:t>Human commands</a:t>
            </a:r>
            <a:endParaRPr sz="1300"/>
          </a:p>
          <a:p>
            <a:pPr indent="0" lvl="0" marL="457200" rtl="0" algn="l">
              <a:spcBef>
                <a:spcPts val="0"/>
              </a:spcBef>
              <a:spcAft>
                <a:spcPts val="0"/>
              </a:spcAft>
              <a:buSzPts val="1100"/>
              <a:buNone/>
            </a:pPr>
            <a:r>
              <a:rPr lang="en" sz="1300"/>
              <a:t>Robot state (optional)</a:t>
            </a:r>
            <a:endParaRPr sz="1300"/>
          </a:p>
          <a:p>
            <a:pPr indent="0" lvl="0" marL="457200" rtl="0" algn="l">
              <a:spcBef>
                <a:spcPts val="0"/>
              </a:spcBef>
              <a:spcAft>
                <a:spcPts val="0"/>
              </a:spcAft>
              <a:buSzPts val="1100"/>
              <a:buNone/>
            </a:pPr>
            <a:r>
              <a:rPr lang="en" sz="1300"/>
              <a:t>…</a:t>
            </a:r>
            <a:endParaRPr sz="1300"/>
          </a:p>
          <a:p>
            <a:pPr indent="0" lvl="0" marL="457200" rtl="0" algn="l">
              <a:spcBef>
                <a:spcPts val="0"/>
              </a:spcBef>
              <a:spcAft>
                <a:spcPts val="0"/>
              </a:spcAft>
              <a:buSzPts val="1100"/>
              <a:buNone/>
            </a:pPr>
            <a:r>
              <a:t/>
            </a:r>
            <a:endParaRPr sz="1300"/>
          </a:p>
          <a:p>
            <a:pPr indent="0" lvl="0" marL="0" marR="0" rtl="0" algn="l">
              <a:spcBef>
                <a:spcPts val="0"/>
              </a:spcBef>
              <a:spcAft>
                <a:spcPts val="0"/>
              </a:spcAft>
              <a:buNone/>
            </a:pPr>
            <a:r>
              <a:rPr lang="en" sz="1300"/>
              <a:t>Output:</a:t>
            </a:r>
            <a:endParaRPr sz="1300"/>
          </a:p>
          <a:p>
            <a:pPr indent="457200" lvl="0" marL="0" rtl="0" algn="l">
              <a:spcBef>
                <a:spcPts val="0"/>
              </a:spcBef>
              <a:spcAft>
                <a:spcPts val="0"/>
              </a:spcAft>
              <a:buClr>
                <a:schemeClr val="dk1"/>
              </a:buClr>
              <a:buSzPts val="1100"/>
              <a:buFont typeface="Arial"/>
              <a:buNone/>
            </a:pPr>
            <a:r>
              <a:rPr lang="en" sz="1300"/>
              <a:t>Action tokens or trajectories</a:t>
            </a:r>
            <a:endParaRPr sz="1300"/>
          </a:p>
          <a:p>
            <a:pPr indent="457200" lvl="0" marL="0" rtl="0" algn="l">
              <a:spcBef>
                <a:spcPts val="0"/>
              </a:spcBef>
              <a:spcAft>
                <a:spcPts val="0"/>
              </a:spcAft>
              <a:buClr>
                <a:schemeClr val="dk1"/>
              </a:buClr>
              <a:buSzPts val="1100"/>
              <a:buFont typeface="Arial"/>
              <a:buNone/>
            </a:pPr>
            <a:r>
              <a:rPr lang="en" sz="1300"/>
              <a:t>…</a:t>
            </a:r>
            <a:endParaRPr sz="1300"/>
          </a:p>
          <a:p>
            <a:pPr indent="0" lvl="0" marL="0" marR="0" rtl="0" algn="l">
              <a:spcBef>
                <a:spcPts val="0"/>
              </a:spcBef>
              <a:spcAft>
                <a:spcPts val="0"/>
              </a:spcAft>
              <a:buNone/>
            </a:pPr>
            <a:r>
              <a:t/>
            </a:r>
            <a:endParaRPr sz="11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9" name="Shape 129"/>
        <p:cNvGrpSpPr/>
        <p:nvPr/>
      </p:nvGrpSpPr>
      <p:grpSpPr>
        <a:xfrm>
          <a:off x="0" y="0"/>
          <a:ext cx="0" cy="0"/>
          <a:chOff x="0" y="0"/>
          <a:chExt cx="0" cy="0"/>
        </a:xfrm>
      </p:grpSpPr>
      <p:sp>
        <p:nvSpPr>
          <p:cNvPr id="130" name="Google Shape;130;p27"/>
          <p:cNvSpPr/>
          <p:nvPr/>
        </p:nvSpPr>
        <p:spPr>
          <a:xfrm>
            <a:off x="457200" y="357188"/>
            <a:ext cx="8229600" cy="771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500">
                <a:solidFill>
                  <a:srgbClr val="142B3B"/>
                </a:solidFill>
              </a:rPr>
              <a:t>WAM (World Action Model)</a:t>
            </a:r>
            <a:r>
              <a:rPr b="1" lang="en" sz="2500">
                <a:solidFill>
                  <a:srgbClr val="142B3B"/>
                </a:solidFill>
              </a:rPr>
              <a:t>: VLA+Imagine Before Act</a:t>
            </a:r>
            <a:endParaRPr sz="1100"/>
          </a:p>
        </p:txBody>
      </p:sp>
      <p:sp>
        <p:nvSpPr>
          <p:cNvPr id="131" name="Google Shape;131;p27"/>
          <p:cNvSpPr/>
          <p:nvPr/>
        </p:nvSpPr>
        <p:spPr>
          <a:xfrm>
            <a:off x="8286750" y="4807744"/>
            <a:ext cx="393000" cy="200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900">
                <a:solidFill>
                  <a:srgbClr val="526574"/>
                </a:solidFill>
                <a:latin typeface="Arial"/>
                <a:ea typeface="Arial"/>
                <a:cs typeface="Arial"/>
                <a:sym typeface="Arial"/>
              </a:rPr>
              <a:t>03</a:t>
            </a:r>
            <a:endParaRPr sz="1100"/>
          </a:p>
        </p:txBody>
      </p:sp>
      <p:pic>
        <p:nvPicPr>
          <p:cNvPr id="132" name="Google Shape;132;p27"/>
          <p:cNvPicPr preferRelativeResize="0"/>
          <p:nvPr/>
        </p:nvPicPr>
        <p:blipFill rotWithShape="1">
          <a:blip r:embed="rId3">
            <a:alphaModFix/>
          </a:blip>
          <a:srcRect b="0" l="0" r="0" t="0"/>
          <a:stretch/>
        </p:blipFill>
        <p:spPr>
          <a:xfrm>
            <a:off x="520915" y="1185863"/>
            <a:ext cx="1872822" cy="3464718"/>
          </a:xfrm>
          <a:prstGeom prst="rect">
            <a:avLst/>
          </a:prstGeom>
          <a:noFill/>
          <a:ln>
            <a:noFill/>
          </a:ln>
        </p:spPr>
      </p:pic>
      <p:sp>
        <p:nvSpPr>
          <p:cNvPr id="133" name="Google Shape;133;p27"/>
          <p:cNvSpPr/>
          <p:nvPr/>
        </p:nvSpPr>
        <p:spPr>
          <a:xfrm>
            <a:off x="2871788" y="1393031"/>
            <a:ext cx="5672100" cy="3000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600">
                <a:solidFill>
                  <a:srgbClr val="087E8B"/>
                </a:solidFill>
              </a:rPr>
              <a:t>What are WAMs?</a:t>
            </a:r>
            <a:endParaRPr sz="1100"/>
          </a:p>
        </p:txBody>
      </p:sp>
      <p:sp>
        <p:nvSpPr>
          <p:cNvPr id="134" name="Google Shape;134;p27"/>
          <p:cNvSpPr/>
          <p:nvPr/>
        </p:nvSpPr>
        <p:spPr>
          <a:xfrm>
            <a:off x="2871788" y="1728788"/>
            <a:ext cx="5672100" cy="650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1600">
                <a:solidFill>
                  <a:srgbClr val="142B3B"/>
                </a:solidFill>
              </a:rPr>
              <a:t>WAMs are a new variant of VLAs which is currently getting popular.</a:t>
            </a:r>
            <a:endParaRPr sz="1100"/>
          </a:p>
        </p:txBody>
      </p:sp>
      <p:sp>
        <p:nvSpPr>
          <p:cNvPr id="135" name="Google Shape;135;p27"/>
          <p:cNvSpPr/>
          <p:nvPr/>
        </p:nvSpPr>
        <p:spPr>
          <a:xfrm>
            <a:off x="2871788" y="2607469"/>
            <a:ext cx="5672100" cy="3000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100"/>
          </a:p>
        </p:txBody>
      </p:sp>
      <p:sp>
        <p:nvSpPr>
          <p:cNvPr id="136" name="Google Shape;136;p27"/>
          <p:cNvSpPr/>
          <p:nvPr/>
        </p:nvSpPr>
        <p:spPr>
          <a:xfrm>
            <a:off x="2871788" y="2479100"/>
            <a:ext cx="5672100" cy="6501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SzPts val="1100"/>
              <a:buNone/>
            </a:pPr>
            <a:r>
              <a:rPr lang="en" sz="1900"/>
              <a:t>WAM = VLA+future(world state) prediction</a:t>
            </a:r>
            <a:endParaRPr sz="1900"/>
          </a:p>
          <a:p>
            <a:pPr indent="0" lvl="0" marL="0" rtl="0" algn="l">
              <a:spcBef>
                <a:spcPts val="0"/>
              </a:spcBef>
              <a:spcAft>
                <a:spcPts val="0"/>
              </a:spcAft>
              <a:buSzPts val="1100"/>
              <a:buNone/>
            </a:pPr>
            <a:r>
              <a:t/>
            </a:r>
            <a:endParaRPr sz="1100"/>
          </a:p>
          <a:p>
            <a:pPr indent="-298450" lvl="0" marL="457200" rtl="0" algn="l">
              <a:spcBef>
                <a:spcPts val="0"/>
              </a:spcBef>
              <a:spcAft>
                <a:spcPts val="0"/>
              </a:spcAft>
              <a:buSzPts val="1100"/>
              <a:buAutoNum type="arabicPeriod"/>
            </a:pPr>
            <a:r>
              <a:rPr b="1" lang="en" sz="1100"/>
              <a:t>Cascaded WAMs:</a:t>
            </a:r>
            <a:r>
              <a:rPr lang="en" sz="1100"/>
              <a:t> First predict the future in pixel space or latent space (e.g. generate a video of how the future will evolve), then, using this as a prior, generate the action</a:t>
            </a:r>
            <a:endParaRPr sz="1100"/>
          </a:p>
          <a:p>
            <a:pPr indent="-298450" lvl="0" marL="457200" rtl="0" algn="l">
              <a:spcBef>
                <a:spcPts val="0"/>
              </a:spcBef>
              <a:spcAft>
                <a:spcPts val="0"/>
              </a:spcAft>
              <a:buSzPts val="1100"/>
              <a:buAutoNum type="arabicPeriod"/>
            </a:pPr>
            <a:r>
              <a:rPr b="1" lang="en" sz="1100"/>
              <a:t>Joint WAMs:</a:t>
            </a:r>
            <a:r>
              <a:rPr lang="en" sz="1100"/>
              <a:t> Future prediction &amp; action prediction at the same time. </a:t>
            </a:r>
            <a:endParaRPr sz="1100"/>
          </a:p>
          <a:p>
            <a:pPr indent="0" lvl="0" marL="457200" rtl="0" algn="l">
              <a:spcBef>
                <a:spcPts val="0"/>
              </a:spcBef>
              <a:spcAft>
                <a:spcPts val="0"/>
              </a:spcAft>
              <a:buNone/>
            </a:pPr>
            <a:r>
              <a:t/>
            </a:r>
            <a:endParaRPr sz="1100"/>
          </a:p>
          <a:p>
            <a:pPr indent="0" lvl="0" marL="0" rtl="0" algn="l">
              <a:spcBef>
                <a:spcPts val="0"/>
              </a:spcBef>
              <a:spcAft>
                <a:spcPts val="0"/>
              </a:spcAft>
              <a:buNone/>
            </a:pPr>
            <a:r>
              <a:rPr b="1" lang="en" sz="1100"/>
              <a:t>Pros:</a:t>
            </a:r>
            <a:r>
              <a:rPr lang="en" sz="1100"/>
              <a:t> Let the model learn the ability to understand how the world will evolve.</a:t>
            </a:r>
            <a:endParaRPr sz="1100"/>
          </a:p>
          <a:p>
            <a:pPr indent="0" lvl="0" marL="0" rtl="0" algn="l">
              <a:spcBef>
                <a:spcPts val="0"/>
              </a:spcBef>
              <a:spcAft>
                <a:spcPts val="0"/>
              </a:spcAft>
              <a:buNone/>
            </a:pPr>
            <a:r>
              <a:rPr b="1" lang="en" sz="1100"/>
              <a:t>Cons:</a:t>
            </a:r>
            <a:r>
              <a:rPr lang="en" sz="1100"/>
              <a:t> Introduce additional backbones or modules, increasing latency</a:t>
            </a:r>
            <a:endParaRPr sz="1100"/>
          </a:p>
          <a:p>
            <a:pPr indent="0" lvl="0" marL="0" marR="0" rtl="0" algn="l">
              <a:spcBef>
                <a:spcPts val="0"/>
              </a:spcBef>
              <a:spcAft>
                <a:spcPts val="0"/>
              </a:spcAft>
              <a:buNone/>
            </a:pPr>
            <a:r>
              <a:t/>
            </a:r>
            <a:endParaRPr sz="11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1" name="Shape 141"/>
        <p:cNvGrpSpPr/>
        <p:nvPr/>
      </p:nvGrpSpPr>
      <p:grpSpPr>
        <a:xfrm>
          <a:off x="0" y="0"/>
          <a:ext cx="0" cy="0"/>
          <a:chOff x="0" y="0"/>
          <a:chExt cx="0" cy="0"/>
        </a:xfrm>
      </p:grpSpPr>
      <p:sp>
        <p:nvSpPr>
          <p:cNvPr id="142" name="Google Shape;142;p28"/>
          <p:cNvSpPr/>
          <p:nvPr/>
        </p:nvSpPr>
        <p:spPr>
          <a:xfrm>
            <a:off x="457200" y="357188"/>
            <a:ext cx="8229600" cy="771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500">
                <a:solidFill>
                  <a:srgbClr val="142B3B"/>
                </a:solidFill>
              </a:rPr>
              <a:t>Latency is a big problem in physical AI</a:t>
            </a:r>
            <a:endParaRPr sz="1100"/>
          </a:p>
        </p:txBody>
      </p:sp>
      <p:sp>
        <p:nvSpPr>
          <p:cNvPr id="143" name="Google Shape;143;p28"/>
          <p:cNvSpPr/>
          <p:nvPr/>
        </p:nvSpPr>
        <p:spPr>
          <a:xfrm>
            <a:off x="8286750" y="4807744"/>
            <a:ext cx="393000" cy="200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900">
                <a:solidFill>
                  <a:srgbClr val="526574"/>
                </a:solidFill>
                <a:latin typeface="Arial"/>
                <a:ea typeface="Arial"/>
                <a:cs typeface="Arial"/>
                <a:sym typeface="Arial"/>
              </a:rPr>
              <a:t>03</a:t>
            </a:r>
            <a:endParaRPr sz="1100"/>
          </a:p>
        </p:txBody>
      </p:sp>
      <p:sp>
        <p:nvSpPr>
          <p:cNvPr id="144" name="Google Shape;144;p28"/>
          <p:cNvSpPr/>
          <p:nvPr/>
        </p:nvSpPr>
        <p:spPr>
          <a:xfrm>
            <a:off x="2871788" y="1393031"/>
            <a:ext cx="5672100" cy="3000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100"/>
          </a:p>
        </p:txBody>
      </p:sp>
      <p:sp>
        <p:nvSpPr>
          <p:cNvPr id="145" name="Google Shape;145;p28"/>
          <p:cNvSpPr/>
          <p:nvPr/>
        </p:nvSpPr>
        <p:spPr>
          <a:xfrm>
            <a:off x="535913" y="966938"/>
            <a:ext cx="5672100" cy="650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lang="en" sz="2000"/>
              <a:t>LLM: Don’t need to respond in real time, can take long to reason/ Can also process many inputs at the same time</a:t>
            </a:r>
            <a:endParaRPr sz="2000"/>
          </a:p>
          <a:p>
            <a:pPr indent="0" lvl="0" marL="0" marR="0" rtl="0" algn="l">
              <a:spcBef>
                <a:spcPts val="0"/>
              </a:spcBef>
              <a:spcAft>
                <a:spcPts val="0"/>
              </a:spcAft>
              <a:buNone/>
            </a:pPr>
            <a:r>
              <a:t/>
            </a:r>
            <a:endParaRPr sz="2000"/>
          </a:p>
          <a:p>
            <a:pPr indent="0" lvl="0" marL="0" marR="0" rtl="0" algn="l">
              <a:spcBef>
                <a:spcPts val="0"/>
              </a:spcBef>
              <a:spcAft>
                <a:spcPts val="0"/>
              </a:spcAft>
              <a:buNone/>
            </a:pPr>
            <a:r>
              <a:rPr lang="en" sz="2000"/>
              <a:t>VLA/WAM: The world is continuously changing/ Only batch-1 input for most of the cases</a:t>
            </a:r>
            <a:endParaRPr sz="2000"/>
          </a:p>
          <a:p>
            <a:pPr indent="0" lvl="0" marL="0" marR="0" rtl="0" algn="l">
              <a:spcBef>
                <a:spcPts val="0"/>
              </a:spcBef>
              <a:spcAft>
                <a:spcPts val="0"/>
              </a:spcAft>
              <a:buNone/>
            </a:pPr>
            <a:r>
              <a:t/>
            </a:r>
            <a:endParaRPr sz="2000"/>
          </a:p>
          <a:p>
            <a:pPr indent="0" lvl="0" marL="0" marR="0" rtl="0" algn="l">
              <a:spcBef>
                <a:spcPts val="0"/>
              </a:spcBef>
              <a:spcAft>
                <a:spcPts val="0"/>
              </a:spcAft>
              <a:buNone/>
            </a:pPr>
            <a:r>
              <a:t/>
            </a:r>
            <a:endParaRPr sz="1100"/>
          </a:p>
          <a:p>
            <a:pPr indent="0" lvl="0" marL="0" marR="0" rtl="0" algn="l">
              <a:spcBef>
                <a:spcPts val="0"/>
              </a:spcBef>
              <a:spcAft>
                <a:spcPts val="0"/>
              </a:spcAft>
              <a:buNone/>
            </a:pPr>
            <a:r>
              <a:t/>
            </a:r>
            <a:endParaRPr sz="1100"/>
          </a:p>
        </p:txBody>
      </p:sp>
      <p:sp>
        <p:nvSpPr>
          <p:cNvPr id="146" name="Google Shape;146;p28"/>
          <p:cNvSpPr/>
          <p:nvPr/>
        </p:nvSpPr>
        <p:spPr>
          <a:xfrm>
            <a:off x="2871788" y="2607469"/>
            <a:ext cx="5672100" cy="3000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100"/>
          </a:p>
        </p:txBody>
      </p:sp>
      <p:pic>
        <p:nvPicPr>
          <p:cNvPr id="147" name="Google Shape;147;p28" title="环境变化导致机器人抓取失败流程图.png"/>
          <p:cNvPicPr preferRelativeResize="0"/>
          <p:nvPr/>
        </p:nvPicPr>
        <p:blipFill>
          <a:blip r:embed="rId3">
            <a:alphaModFix/>
          </a:blip>
          <a:stretch>
            <a:fillRect/>
          </a:stretch>
        </p:blipFill>
        <p:spPr>
          <a:xfrm>
            <a:off x="933097" y="2746777"/>
            <a:ext cx="7027446" cy="23436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2" name="Shape 152"/>
        <p:cNvGrpSpPr/>
        <p:nvPr/>
      </p:nvGrpSpPr>
      <p:grpSpPr>
        <a:xfrm>
          <a:off x="0" y="0"/>
          <a:ext cx="0" cy="0"/>
          <a:chOff x="0" y="0"/>
          <a:chExt cx="0" cy="0"/>
        </a:xfrm>
      </p:grpSpPr>
      <p:sp>
        <p:nvSpPr>
          <p:cNvPr id="153" name="Google Shape;153;p29"/>
          <p:cNvSpPr/>
          <p:nvPr/>
        </p:nvSpPr>
        <p:spPr>
          <a:xfrm>
            <a:off x="457200" y="357188"/>
            <a:ext cx="8229600" cy="771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500">
                <a:solidFill>
                  <a:srgbClr val="142B3B"/>
                </a:solidFill>
              </a:rPr>
              <a:t>A fixed framework? Not really, VLAs and WAMs varies a lot</a:t>
            </a:r>
            <a:endParaRPr sz="1100"/>
          </a:p>
        </p:txBody>
      </p:sp>
      <p:sp>
        <p:nvSpPr>
          <p:cNvPr id="154" name="Google Shape;154;p29"/>
          <p:cNvSpPr/>
          <p:nvPr/>
        </p:nvSpPr>
        <p:spPr>
          <a:xfrm>
            <a:off x="8286750" y="4807744"/>
            <a:ext cx="393000" cy="200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900">
                <a:solidFill>
                  <a:srgbClr val="526574"/>
                </a:solidFill>
                <a:latin typeface="Arial"/>
                <a:ea typeface="Arial"/>
                <a:cs typeface="Arial"/>
                <a:sym typeface="Arial"/>
              </a:rPr>
              <a:t>03</a:t>
            </a:r>
            <a:endParaRPr sz="1100"/>
          </a:p>
        </p:txBody>
      </p:sp>
      <p:sp>
        <p:nvSpPr>
          <p:cNvPr id="155" name="Google Shape;155;p29"/>
          <p:cNvSpPr/>
          <p:nvPr/>
        </p:nvSpPr>
        <p:spPr>
          <a:xfrm>
            <a:off x="2871788" y="2607469"/>
            <a:ext cx="5672100" cy="3000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100"/>
          </a:p>
        </p:txBody>
      </p:sp>
      <p:pic>
        <p:nvPicPr>
          <p:cNvPr id="156" name="Google Shape;156;p29"/>
          <p:cNvPicPr preferRelativeResize="0"/>
          <p:nvPr/>
        </p:nvPicPr>
        <p:blipFill>
          <a:blip r:embed="rId3">
            <a:alphaModFix/>
          </a:blip>
          <a:stretch>
            <a:fillRect/>
          </a:stretch>
        </p:blipFill>
        <p:spPr>
          <a:xfrm>
            <a:off x="495250" y="1272825"/>
            <a:ext cx="5549101" cy="3735026"/>
          </a:xfrm>
          <a:prstGeom prst="rect">
            <a:avLst/>
          </a:prstGeom>
          <a:noFill/>
          <a:ln>
            <a:noFill/>
          </a:ln>
        </p:spPr>
      </p:pic>
      <p:sp>
        <p:nvSpPr>
          <p:cNvPr id="157" name="Google Shape;157;p29"/>
          <p:cNvSpPr txBox="1"/>
          <p:nvPr/>
        </p:nvSpPr>
        <p:spPr>
          <a:xfrm>
            <a:off x="6084550" y="2188075"/>
            <a:ext cx="2951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Source:https://github.com/OpenMOSS/Awesome-WAM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2" name="Shape 162"/>
        <p:cNvGrpSpPr/>
        <p:nvPr/>
      </p:nvGrpSpPr>
      <p:grpSpPr>
        <a:xfrm>
          <a:off x="0" y="0"/>
          <a:ext cx="0" cy="0"/>
          <a:chOff x="0" y="0"/>
          <a:chExt cx="0" cy="0"/>
        </a:xfrm>
      </p:grpSpPr>
      <p:sp>
        <p:nvSpPr>
          <p:cNvPr id="163" name="Google Shape;163;p30"/>
          <p:cNvSpPr/>
          <p:nvPr/>
        </p:nvSpPr>
        <p:spPr>
          <a:xfrm>
            <a:off x="390925" y="301751"/>
            <a:ext cx="5623800" cy="30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A44"/>
              </a:buClr>
              <a:buSzPts val="2300"/>
              <a:buFont typeface="Play"/>
              <a:buNone/>
            </a:pPr>
            <a:r>
              <a:rPr b="1" lang="en" sz="2300">
                <a:solidFill>
                  <a:srgbClr val="1E2A44"/>
                </a:solidFill>
                <a:latin typeface="Play"/>
                <a:ea typeface="Play"/>
                <a:cs typeface="Play"/>
                <a:sym typeface="Play"/>
              </a:rPr>
              <a:t>Prior </a:t>
            </a:r>
            <a:r>
              <a:rPr b="1" i="0" lang="en" sz="2300" u="none" cap="none" strike="noStrike">
                <a:solidFill>
                  <a:srgbClr val="1E2A44"/>
                </a:solidFill>
                <a:latin typeface="Play"/>
                <a:ea typeface="Play"/>
                <a:cs typeface="Play"/>
                <a:sym typeface="Play"/>
              </a:rPr>
              <a:t>Work</a:t>
            </a:r>
            <a:r>
              <a:rPr b="1" lang="en" sz="2300">
                <a:solidFill>
                  <a:srgbClr val="1E2A44"/>
                </a:solidFill>
                <a:latin typeface="Play"/>
                <a:ea typeface="Play"/>
                <a:cs typeface="Play"/>
                <a:sym typeface="Play"/>
              </a:rPr>
              <a:t> in </a:t>
            </a:r>
            <a:r>
              <a:rPr b="1" i="0" lang="en" sz="2300" u="none" cap="none" strike="noStrike">
                <a:solidFill>
                  <a:srgbClr val="1E2A44"/>
                </a:solidFill>
                <a:latin typeface="Play"/>
                <a:ea typeface="Play"/>
                <a:cs typeface="Play"/>
                <a:sym typeface="Play"/>
              </a:rPr>
              <a:t>Inference Acceleration</a:t>
            </a:r>
            <a:endParaRPr b="0" i="0" sz="2300" u="none" cap="none" strike="noStrike">
              <a:solidFill>
                <a:schemeClr val="dk1"/>
              </a:solidFill>
              <a:latin typeface="Arial"/>
              <a:ea typeface="Arial"/>
              <a:cs typeface="Arial"/>
              <a:sym typeface="Arial"/>
            </a:endParaRPr>
          </a:p>
        </p:txBody>
      </p:sp>
      <p:sp>
        <p:nvSpPr>
          <p:cNvPr id="164" name="Google Shape;164;p30"/>
          <p:cNvSpPr/>
          <p:nvPr/>
        </p:nvSpPr>
        <p:spPr>
          <a:xfrm>
            <a:off x="377200" y="843523"/>
            <a:ext cx="4011900" cy="343500"/>
          </a:xfrm>
          <a:prstGeom prst="roundRect">
            <a:avLst>
              <a:gd fmla="val 42857" name="adj"/>
            </a:avLst>
          </a:prstGeom>
          <a:solidFill>
            <a:srgbClr val="3B66B0"/>
          </a:solidFill>
          <a:ln cap="flat" cmpd="sng" w="9525">
            <a:solidFill>
              <a:srgbClr val="3B66B0"/>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300"/>
              <a:buFont typeface="Arial"/>
              <a:buNone/>
            </a:pPr>
            <a:r>
              <a:rPr b="1" i="0" lang="en" sz="1300" u="none" cap="none" strike="noStrike">
                <a:solidFill>
                  <a:srgbClr val="FFFFFF"/>
                </a:solidFill>
                <a:latin typeface="Arial"/>
                <a:ea typeface="Arial"/>
                <a:cs typeface="Arial"/>
                <a:sym typeface="Arial"/>
              </a:rPr>
              <a:t>Resource-constrained device inference</a:t>
            </a:r>
            <a:endParaRPr b="0" i="0" sz="1300" u="none" cap="none" strike="noStrike">
              <a:solidFill>
                <a:schemeClr val="dk1"/>
              </a:solidFill>
              <a:latin typeface="Arial"/>
              <a:ea typeface="Arial"/>
              <a:cs typeface="Arial"/>
              <a:sym typeface="Arial"/>
            </a:endParaRPr>
          </a:p>
        </p:txBody>
      </p:sp>
      <p:sp>
        <p:nvSpPr>
          <p:cNvPr id="165" name="Google Shape;165;p30"/>
          <p:cNvSpPr/>
          <p:nvPr/>
        </p:nvSpPr>
        <p:spPr>
          <a:xfrm>
            <a:off x="4752717" y="843523"/>
            <a:ext cx="4011900" cy="343500"/>
          </a:xfrm>
          <a:prstGeom prst="roundRect">
            <a:avLst>
              <a:gd fmla="val 42857" name="adj"/>
            </a:avLst>
          </a:prstGeom>
          <a:solidFill>
            <a:srgbClr val="138A8A"/>
          </a:solidFill>
          <a:ln cap="flat" cmpd="sng" w="9525">
            <a:solidFill>
              <a:srgbClr val="138A8A"/>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300"/>
              <a:buFont typeface="Arial"/>
              <a:buNone/>
            </a:pPr>
            <a:r>
              <a:rPr b="1" i="0" lang="en" sz="1300" u="none" cap="none" strike="noStrike">
                <a:solidFill>
                  <a:srgbClr val="FFFFFF"/>
                </a:solidFill>
                <a:latin typeface="Arial"/>
                <a:ea typeface="Arial"/>
                <a:cs typeface="Arial"/>
                <a:sym typeface="Arial"/>
              </a:rPr>
              <a:t>Embodied / VLA–WAM inference</a:t>
            </a:r>
            <a:endParaRPr b="0" i="0" sz="1300" u="none" cap="none" strike="noStrike">
              <a:solidFill>
                <a:schemeClr val="dk1"/>
              </a:solidFill>
              <a:latin typeface="Arial"/>
              <a:ea typeface="Arial"/>
              <a:cs typeface="Arial"/>
              <a:sym typeface="Arial"/>
            </a:endParaRPr>
          </a:p>
        </p:txBody>
      </p:sp>
      <p:cxnSp>
        <p:nvCxnSpPr>
          <p:cNvPr id="166" name="Google Shape;166;p30"/>
          <p:cNvCxnSpPr/>
          <p:nvPr/>
        </p:nvCxnSpPr>
        <p:spPr>
          <a:xfrm>
            <a:off x="4570975" y="859878"/>
            <a:ext cx="0" cy="3540900"/>
          </a:xfrm>
          <a:prstGeom prst="straightConnector1">
            <a:avLst/>
          </a:prstGeom>
          <a:noFill/>
          <a:ln cap="flat" cmpd="sng" w="15875">
            <a:solidFill>
              <a:srgbClr val="D8DEE9">
                <a:alpha val="85098"/>
              </a:srgbClr>
            </a:solidFill>
            <a:prstDash val="solid"/>
            <a:round/>
            <a:headEnd len="sm" w="sm" type="none"/>
            <a:tailEnd len="sm" w="sm" type="none"/>
          </a:ln>
        </p:spPr>
      </p:cxnSp>
      <p:sp>
        <p:nvSpPr>
          <p:cNvPr id="167" name="Google Shape;167;p30"/>
          <p:cNvSpPr/>
          <p:nvPr/>
        </p:nvSpPr>
        <p:spPr>
          <a:xfrm>
            <a:off x="377200" y="1366885"/>
            <a:ext cx="4011900" cy="834000"/>
          </a:xfrm>
          <a:prstGeom prst="roundRect">
            <a:avLst>
              <a:gd fmla="val 11765" name="adj"/>
            </a:avLst>
          </a:prstGeom>
          <a:solidFill>
            <a:srgbClr val="EAF1FF"/>
          </a:solidFill>
          <a:ln cap="flat" cmpd="sng" w="12700">
            <a:solidFill>
              <a:srgbClr val="C9D7F5"/>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Clr>
                <a:srgbClr val="1E2A44"/>
              </a:buClr>
              <a:buSzPts val="1100"/>
              <a:buFont typeface="Arial"/>
              <a:buNone/>
            </a:pPr>
            <a:r>
              <a:rPr b="1" i="0" lang="en" sz="1100" u="none" cap="none" strike="noStrike">
                <a:solidFill>
                  <a:srgbClr val="1E2A44"/>
                </a:solidFill>
                <a:latin typeface="Arial"/>
                <a:ea typeface="Arial"/>
                <a:cs typeface="Arial"/>
                <a:sym typeface="Arial"/>
              </a:rPr>
              <a:t>1. Heterogeneity-aware placement &amp; partitioning</a:t>
            </a:r>
            <a:br>
              <a:rPr b="1" i="0" lang="en" sz="1100" u="none" cap="none" strike="noStrike">
                <a:solidFill>
                  <a:srgbClr val="1E2A44"/>
                </a:solidFill>
                <a:latin typeface="Arial"/>
                <a:ea typeface="Arial"/>
                <a:cs typeface="Arial"/>
                <a:sym typeface="Arial"/>
              </a:rPr>
            </a:br>
            <a:r>
              <a:rPr b="0" i="0" lang="en" sz="900" u="none" cap="none" strike="noStrike">
                <a:solidFill>
                  <a:srgbClr val="6B7280"/>
                </a:solidFill>
                <a:latin typeface="Arial"/>
                <a:ea typeface="Arial"/>
                <a:cs typeface="Arial"/>
                <a:sym typeface="Arial"/>
              </a:rPr>
              <a:t>Latency models, CPU–GPU co-execution, and network-aware offloading.  E.g., NN-Meter; CoDL/Band; EdgeNN; AoDNN/CoActo/Jellyfish.</a:t>
            </a:r>
            <a:endParaRPr b="0" i="0" sz="1100" u="none" cap="none" strike="noStrike">
              <a:solidFill>
                <a:schemeClr val="dk1"/>
              </a:solidFill>
              <a:latin typeface="Arial"/>
              <a:ea typeface="Arial"/>
              <a:cs typeface="Arial"/>
              <a:sym typeface="Arial"/>
            </a:endParaRPr>
          </a:p>
        </p:txBody>
      </p:sp>
      <p:sp>
        <p:nvSpPr>
          <p:cNvPr id="168" name="Google Shape;168;p30"/>
          <p:cNvSpPr/>
          <p:nvPr/>
        </p:nvSpPr>
        <p:spPr>
          <a:xfrm>
            <a:off x="390916" y="1465015"/>
            <a:ext cx="51300" cy="637800"/>
          </a:xfrm>
          <a:prstGeom prst="rect">
            <a:avLst/>
          </a:prstGeom>
          <a:solidFill>
            <a:srgbClr val="3B66B0"/>
          </a:solidFill>
          <a:ln cap="flat" cmpd="sng" w="12700">
            <a:solidFill>
              <a:srgbClr val="3B66B0">
                <a:alpha val="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9" name="Google Shape;169;p30"/>
          <p:cNvSpPr/>
          <p:nvPr/>
        </p:nvSpPr>
        <p:spPr>
          <a:xfrm>
            <a:off x="377200" y="2356366"/>
            <a:ext cx="4011900" cy="834000"/>
          </a:xfrm>
          <a:prstGeom prst="roundRect">
            <a:avLst>
              <a:gd fmla="val 11765" name="adj"/>
            </a:avLst>
          </a:prstGeom>
          <a:solidFill>
            <a:srgbClr val="EEF3FF"/>
          </a:solidFill>
          <a:ln cap="flat" cmpd="sng" w="12700">
            <a:solidFill>
              <a:srgbClr val="C9D7F5"/>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Clr>
                <a:srgbClr val="1E2A44"/>
              </a:buClr>
              <a:buSzPts val="1100"/>
              <a:buFont typeface="Arial"/>
              <a:buNone/>
            </a:pPr>
            <a:r>
              <a:rPr b="1" i="0" lang="en" sz="1100" u="none" cap="none" strike="noStrike">
                <a:solidFill>
                  <a:srgbClr val="1E2A44"/>
                </a:solidFill>
                <a:latin typeface="Arial"/>
                <a:ea typeface="Arial"/>
                <a:cs typeface="Arial"/>
                <a:sym typeface="Arial"/>
              </a:rPr>
              <a:t>2. Resource, priority &amp; memory management</a:t>
            </a:r>
            <a:br>
              <a:rPr b="1" i="0" lang="en" sz="1100" u="none" cap="none" strike="noStrike">
                <a:solidFill>
                  <a:srgbClr val="1E2A44"/>
                </a:solidFill>
                <a:latin typeface="Arial"/>
                <a:ea typeface="Arial"/>
                <a:cs typeface="Arial"/>
                <a:sym typeface="Arial"/>
              </a:rPr>
            </a:br>
            <a:r>
              <a:rPr b="0" i="0" lang="en" sz="900" u="none" cap="none" strike="noStrike">
                <a:solidFill>
                  <a:srgbClr val="6B7280"/>
                </a:solidFill>
                <a:latin typeface="Arial"/>
                <a:ea typeface="Arial"/>
                <a:cs typeface="Arial"/>
                <a:sym typeface="Arial"/>
              </a:rPr>
              <a:t>Scheduling and serving under tight compute/memory budgets.  E.g., Niagara; SensiX++; Pantheon/Miriam; InfScaler; FlexNN/SwapNet/vMCU.</a:t>
            </a:r>
            <a:endParaRPr b="0" i="0" sz="1100" u="none" cap="none" strike="noStrike">
              <a:solidFill>
                <a:schemeClr val="dk1"/>
              </a:solidFill>
              <a:latin typeface="Arial"/>
              <a:ea typeface="Arial"/>
              <a:cs typeface="Arial"/>
              <a:sym typeface="Arial"/>
            </a:endParaRPr>
          </a:p>
        </p:txBody>
      </p:sp>
      <p:sp>
        <p:nvSpPr>
          <p:cNvPr id="170" name="Google Shape;170;p30"/>
          <p:cNvSpPr/>
          <p:nvPr/>
        </p:nvSpPr>
        <p:spPr>
          <a:xfrm>
            <a:off x="390916" y="2454496"/>
            <a:ext cx="51300" cy="637800"/>
          </a:xfrm>
          <a:prstGeom prst="rect">
            <a:avLst/>
          </a:prstGeom>
          <a:solidFill>
            <a:srgbClr val="5B7FD0"/>
          </a:solidFill>
          <a:ln cap="flat" cmpd="sng" w="12700">
            <a:solidFill>
              <a:srgbClr val="5B7FD0">
                <a:alpha val="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71" name="Google Shape;171;p30"/>
          <p:cNvSpPr/>
          <p:nvPr/>
        </p:nvSpPr>
        <p:spPr>
          <a:xfrm>
            <a:off x="377200" y="3345847"/>
            <a:ext cx="4011900" cy="834000"/>
          </a:xfrm>
          <a:prstGeom prst="roundRect">
            <a:avLst>
              <a:gd fmla="val 11765" name="adj"/>
            </a:avLst>
          </a:prstGeom>
          <a:solidFill>
            <a:srgbClr val="F0ECFF"/>
          </a:solidFill>
          <a:ln cap="flat" cmpd="sng" w="12700">
            <a:solidFill>
              <a:srgbClr val="D9D0FF"/>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Clr>
                <a:srgbClr val="1E2A44"/>
              </a:buClr>
              <a:buSzPts val="1100"/>
              <a:buFont typeface="Arial"/>
              <a:buNone/>
            </a:pPr>
            <a:r>
              <a:rPr b="1" i="0" lang="en" sz="1100" u="none" cap="none" strike="noStrike">
                <a:solidFill>
                  <a:srgbClr val="1E2A44"/>
                </a:solidFill>
                <a:latin typeface="Arial"/>
                <a:ea typeface="Arial"/>
                <a:cs typeface="Arial"/>
                <a:sym typeface="Arial"/>
              </a:rPr>
              <a:t>3. Edge LLM specialization</a:t>
            </a:r>
            <a:br>
              <a:rPr b="1" i="0" lang="en" sz="1100" u="none" cap="none" strike="noStrike">
                <a:solidFill>
                  <a:srgbClr val="1E2A44"/>
                </a:solidFill>
                <a:latin typeface="Arial"/>
                <a:ea typeface="Arial"/>
                <a:cs typeface="Arial"/>
                <a:sym typeface="Arial"/>
              </a:rPr>
            </a:br>
            <a:r>
              <a:rPr b="0" i="0" lang="en" sz="900" u="none" cap="none" strike="noStrike">
                <a:solidFill>
                  <a:srgbClr val="6B7280"/>
                </a:solidFill>
                <a:latin typeface="Arial"/>
                <a:ea typeface="Arial"/>
                <a:cs typeface="Arial"/>
                <a:sym typeface="Arial"/>
              </a:rPr>
              <a:t>Flash-resident weights, sparse experts, KV-cache reuse, and accelerator-specific paths.  E.g., LLM in a Flash; HeteGen; EdgeMoE; MobiLoRA; NPU paths.</a:t>
            </a:r>
            <a:endParaRPr b="0" i="0" sz="1100" u="none" cap="none" strike="noStrike">
              <a:solidFill>
                <a:schemeClr val="dk1"/>
              </a:solidFill>
              <a:latin typeface="Arial"/>
              <a:ea typeface="Arial"/>
              <a:cs typeface="Arial"/>
              <a:sym typeface="Arial"/>
            </a:endParaRPr>
          </a:p>
        </p:txBody>
      </p:sp>
      <p:sp>
        <p:nvSpPr>
          <p:cNvPr id="172" name="Google Shape;172;p30"/>
          <p:cNvSpPr/>
          <p:nvPr/>
        </p:nvSpPr>
        <p:spPr>
          <a:xfrm>
            <a:off x="390916" y="3443977"/>
            <a:ext cx="51300" cy="637800"/>
          </a:xfrm>
          <a:prstGeom prst="rect">
            <a:avLst/>
          </a:prstGeom>
          <a:solidFill>
            <a:srgbClr val="6C55B6"/>
          </a:solidFill>
          <a:ln cap="flat" cmpd="sng" w="12700">
            <a:solidFill>
              <a:srgbClr val="6C55B6">
                <a:alpha val="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73" name="Google Shape;173;p30"/>
          <p:cNvSpPr/>
          <p:nvPr/>
        </p:nvSpPr>
        <p:spPr>
          <a:xfrm>
            <a:off x="4752717" y="1366885"/>
            <a:ext cx="4011900" cy="834000"/>
          </a:xfrm>
          <a:prstGeom prst="roundRect">
            <a:avLst>
              <a:gd fmla="val 11765" name="adj"/>
            </a:avLst>
          </a:prstGeom>
          <a:solidFill>
            <a:srgbClr val="E8F6F5"/>
          </a:solidFill>
          <a:ln cap="flat" cmpd="sng" w="12700">
            <a:solidFill>
              <a:srgbClr val="BFE5E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Clr>
                <a:srgbClr val="1E2A44"/>
              </a:buClr>
              <a:buSzPts val="1100"/>
              <a:buFont typeface="Arial"/>
              <a:buNone/>
            </a:pPr>
            <a:r>
              <a:rPr b="1" i="0" lang="en" sz="1100" u="none" cap="none" strike="noStrike">
                <a:solidFill>
                  <a:srgbClr val="1E2A44"/>
                </a:solidFill>
                <a:latin typeface="Arial"/>
                <a:ea typeface="Arial"/>
                <a:cs typeface="Arial"/>
                <a:sym typeface="Arial"/>
              </a:rPr>
              <a:t>4. VLA execution-path redesign</a:t>
            </a:r>
            <a:br>
              <a:rPr b="1" i="0" lang="en" sz="1100" u="none" cap="none" strike="noStrike">
                <a:solidFill>
                  <a:srgbClr val="1E2A44"/>
                </a:solidFill>
                <a:latin typeface="Arial"/>
                <a:ea typeface="Arial"/>
                <a:cs typeface="Arial"/>
                <a:sym typeface="Arial"/>
              </a:rPr>
            </a:br>
            <a:r>
              <a:rPr b="0" i="0" lang="en" sz="900" u="none" cap="none" strike="noStrike">
                <a:solidFill>
                  <a:srgbClr val="6B7280"/>
                </a:solidFill>
                <a:latin typeface="Arial"/>
                <a:ea typeface="Arial"/>
                <a:cs typeface="Arial"/>
                <a:sym typeface="Arial"/>
              </a:rPr>
              <a:t>Parallel action decoding, chunking, compact/asynchronous policies, and action-aware compression.  E.g., OpenVLA-OFT; SmolVLA; TurboVLA; ActQuant; PolicyTrim.</a:t>
            </a:r>
            <a:endParaRPr b="0" i="0" sz="1100" u="none" cap="none" strike="noStrike">
              <a:solidFill>
                <a:schemeClr val="dk1"/>
              </a:solidFill>
              <a:latin typeface="Arial"/>
              <a:ea typeface="Arial"/>
              <a:cs typeface="Arial"/>
              <a:sym typeface="Arial"/>
            </a:endParaRPr>
          </a:p>
        </p:txBody>
      </p:sp>
      <p:sp>
        <p:nvSpPr>
          <p:cNvPr id="174" name="Google Shape;174;p30"/>
          <p:cNvSpPr/>
          <p:nvPr/>
        </p:nvSpPr>
        <p:spPr>
          <a:xfrm>
            <a:off x="4766433" y="1465015"/>
            <a:ext cx="51300" cy="637800"/>
          </a:xfrm>
          <a:prstGeom prst="rect">
            <a:avLst/>
          </a:prstGeom>
          <a:solidFill>
            <a:srgbClr val="138A8A"/>
          </a:solidFill>
          <a:ln cap="flat" cmpd="sng" w="12700">
            <a:solidFill>
              <a:srgbClr val="138A8A">
                <a:alpha val="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75" name="Google Shape;175;p30"/>
          <p:cNvSpPr/>
          <p:nvPr/>
        </p:nvSpPr>
        <p:spPr>
          <a:xfrm>
            <a:off x="4752717" y="2356366"/>
            <a:ext cx="4011900" cy="834000"/>
          </a:xfrm>
          <a:prstGeom prst="roundRect">
            <a:avLst>
              <a:gd fmla="val 11765" name="adj"/>
            </a:avLst>
          </a:prstGeom>
          <a:solidFill>
            <a:srgbClr val="EAF7F4"/>
          </a:solidFill>
          <a:ln cap="flat" cmpd="sng" w="12700">
            <a:solidFill>
              <a:srgbClr val="BFE5E2"/>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Clr>
                <a:srgbClr val="1E2A44"/>
              </a:buClr>
              <a:buSzPts val="1100"/>
              <a:buFont typeface="Arial"/>
              <a:buNone/>
            </a:pPr>
            <a:r>
              <a:rPr b="1" i="0" lang="en" sz="1100" u="none" cap="none" strike="noStrike">
                <a:solidFill>
                  <a:srgbClr val="1E2A44"/>
                </a:solidFill>
                <a:latin typeface="Arial"/>
                <a:ea typeface="Arial"/>
                <a:cs typeface="Arial"/>
                <a:sym typeface="Arial"/>
              </a:rPr>
              <a:t>5. Cross-step reuse &amp; embodied scheduling</a:t>
            </a:r>
            <a:br>
              <a:rPr b="1" i="0" lang="en" sz="1100" u="none" cap="none" strike="noStrike">
                <a:solidFill>
                  <a:srgbClr val="1E2A44"/>
                </a:solidFill>
                <a:latin typeface="Arial"/>
                <a:ea typeface="Arial"/>
                <a:cs typeface="Arial"/>
                <a:sym typeface="Arial"/>
              </a:rPr>
            </a:br>
            <a:r>
              <a:rPr b="0" i="0" lang="en" sz="900" u="none" cap="none" strike="noStrike">
                <a:solidFill>
                  <a:srgbClr val="6B7280"/>
                </a:solidFill>
                <a:latin typeface="Arial"/>
                <a:ea typeface="Arial"/>
                <a:cs typeface="Arial"/>
                <a:sym typeface="Arial"/>
              </a:rPr>
              <a:t>Reuse slow-changing state and refresh only modules needed for control.  E.g., VLA-Cache; ActionCache; OxyGen; Reflex; Jetson-PI; Fast-in-Slow; DAM-VLA.</a:t>
            </a:r>
            <a:endParaRPr b="0" i="0" sz="1100" u="none" cap="none" strike="noStrike">
              <a:solidFill>
                <a:schemeClr val="dk1"/>
              </a:solidFill>
              <a:latin typeface="Arial"/>
              <a:ea typeface="Arial"/>
              <a:cs typeface="Arial"/>
              <a:sym typeface="Arial"/>
            </a:endParaRPr>
          </a:p>
        </p:txBody>
      </p:sp>
      <p:sp>
        <p:nvSpPr>
          <p:cNvPr id="176" name="Google Shape;176;p30"/>
          <p:cNvSpPr/>
          <p:nvPr/>
        </p:nvSpPr>
        <p:spPr>
          <a:xfrm>
            <a:off x="4766433" y="2454496"/>
            <a:ext cx="51300" cy="637800"/>
          </a:xfrm>
          <a:prstGeom prst="rect">
            <a:avLst/>
          </a:prstGeom>
          <a:solidFill>
            <a:srgbClr val="32A68E"/>
          </a:solidFill>
          <a:ln cap="flat" cmpd="sng" w="12700">
            <a:solidFill>
              <a:srgbClr val="32A68E">
                <a:alpha val="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77" name="Google Shape;177;p30"/>
          <p:cNvSpPr/>
          <p:nvPr/>
        </p:nvSpPr>
        <p:spPr>
          <a:xfrm>
            <a:off x="4752717" y="3345847"/>
            <a:ext cx="4011900" cy="834000"/>
          </a:xfrm>
          <a:prstGeom prst="roundRect">
            <a:avLst>
              <a:gd fmla="val 11765" name="adj"/>
            </a:avLst>
          </a:prstGeom>
          <a:solidFill>
            <a:srgbClr val="FFF4E5"/>
          </a:solidFill>
          <a:ln cap="flat" cmpd="sng" w="12700">
            <a:solidFill>
              <a:srgbClr val="F7D4A4"/>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l">
              <a:spcBef>
                <a:spcPts val="0"/>
              </a:spcBef>
              <a:spcAft>
                <a:spcPts val="0"/>
              </a:spcAft>
              <a:buClr>
                <a:srgbClr val="1E2A44"/>
              </a:buClr>
              <a:buSzPts val="1100"/>
              <a:buFont typeface="Arial"/>
              <a:buNone/>
            </a:pPr>
            <a:r>
              <a:rPr b="1" i="0" lang="en" sz="1100" u="none" cap="none" strike="noStrike">
                <a:solidFill>
                  <a:srgbClr val="1E2A44"/>
                </a:solidFill>
                <a:latin typeface="Arial"/>
                <a:ea typeface="Arial"/>
                <a:cs typeface="Arial"/>
                <a:sym typeface="Arial"/>
              </a:rPr>
              <a:t>6. WAM / world-prediction optimization</a:t>
            </a:r>
            <a:br>
              <a:rPr b="1" i="0" lang="en" sz="1100" u="none" cap="none" strike="noStrike">
                <a:solidFill>
                  <a:srgbClr val="1E2A44"/>
                </a:solidFill>
                <a:latin typeface="Arial"/>
                <a:ea typeface="Arial"/>
                <a:cs typeface="Arial"/>
                <a:sym typeface="Arial"/>
              </a:rPr>
            </a:br>
            <a:r>
              <a:rPr b="0" i="0" lang="en" sz="900" u="none" cap="none" strike="noStrike">
                <a:solidFill>
                  <a:srgbClr val="6B7280"/>
                </a:solidFill>
                <a:latin typeface="Arial"/>
                <a:ea typeface="Arial"/>
                <a:cs typeface="Arial"/>
                <a:sym typeface="Arial"/>
              </a:rPr>
              <a:t>Make future generation schedulable, compressible, and reality-aligned.  E.g., Fast-WAM; LaWAM; MemoryWAM; LiLa-WAM; When to Trust Imagination; Adaptive-WAM.</a:t>
            </a:r>
            <a:endParaRPr b="0" i="0" sz="1100" u="none" cap="none" strike="noStrike">
              <a:solidFill>
                <a:schemeClr val="dk1"/>
              </a:solidFill>
              <a:latin typeface="Arial"/>
              <a:ea typeface="Arial"/>
              <a:cs typeface="Arial"/>
              <a:sym typeface="Arial"/>
            </a:endParaRPr>
          </a:p>
        </p:txBody>
      </p:sp>
      <p:sp>
        <p:nvSpPr>
          <p:cNvPr id="178" name="Google Shape;178;p30"/>
          <p:cNvSpPr/>
          <p:nvPr/>
        </p:nvSpPr>
        <p:spPr>
          <a:xfrm>
            <a:off x="4766433" y="3443977"/>
            <a:ext cx="51300" cy="637800"/>
          </a:xfrm>
          <a:prstGeom prst="rect">
            <a:avLst/>
          </a:prstGeom>
          <a:solidFill>
            <a:srgbClr val="D68A28"/>
          </a:solidFill>
          <a:ln cap="flat" cmpd="sng" w="12700">
            <a:solidFill>
              <a:srgbClr val="D68A28">
                <a:alpha val="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1"/>
          <p:cNvSpPr txBox="1"/>
          <p:nvPr/>
        </p:nvSpPr>
        <p:spPr>
          <a:xfrm>
            <a:off x="377200" y="240030"/>
            <a:ext cx="8366983" cy="37719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 sz="2100">
                <a:solidFill>
                  <a:srgbClr val="1E2943"/>
                </a:solidFill>
                <a:latin typeface="Play"/>
                <a:ea typeface="Play"/>
                <a:cs typeface="Play"/>
                <a:sym typeface="Play"/>
              </a:rPr>
              <a:t>Remaining gap: from isolated tricks to a portable runtime</a:t>
            </a:r>
            <a:endParaRPr sz="1100"/>
          </a:p>
        </p:txBody>
      </p:sp>
      <p:sp>
        <p:nvSpPr>
          <p:cNvPr id="184" name="Google Shape;184;p31"/>
          <p:cNvSpPr txBox="1"/>
          <p:nvPr/>
        </p:nvSpPr>
        <p:spPr>
          <a:xfrm>
            <a:off x="377200" y="630936"/>
            <a:ext cx="8229819" cy="342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 sz="1200">
                <a:solidFill>
                  <a:srgbClr val="606F85"/>
                </a:solidFill>
                <a:latin typeface="Arial"/>
                <a:ea typeface="Arial"/>
                <a:cs typeface="Arial"/>
                <a:sym typeface="Arial"/>
              </a:rPr>
              <a:t>Prior work often optimizes one model, one state representation, or one schedule. Embodied.cpp targets a runtime that composes these optimizations across VLA + WAM.</a:t>
            </a:r>
            <a:endParaRPr sz="1100"/>
          </a:p>
        </p:txBody>
      </p:sp>
      <p:sp>
        <p:nvSpPr>
          <p:cNvPr id="185" name="Google Shape;185;p31"/>
          <p:cNvSpPr/>
          <p:nvPr/>
        </p:nvSpPr>
        <p:spPr>
          <a:xfrm>
            <a:off x="377200" y="1083564"/>
            <a:ext cx="8401274" cy="3669030"/>
          </a:xfrm>
          <a:prstGeom prst="roundRect">
            <a:avLst>
              <a:gd fmla="val 16667" name="adj"/>
            </a:avLst>
          </a:prstGeom>
          <a:solidFill>
            <a:srgbClr val="FFFFFF"/>
          </a:solidFill>
          <a:ln cap="flat" cmpd="sng" w="13950">
            <a:solidFill>
              <a:srgbClr val="D6E0EE"/>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186" name="Google Shape;186;p31"/>
          <p:cNvSpPr txBox="1"/>
          <p:nvPr/>
        </p:nvSpPr>
        <p:spPr>
          <a:xfrm>
            <a:off x="720109" y="1337310"/>
            <a:ext cx="2537528" cy="24003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 sz="1700">
                <a:solidFill>
                  <a:srgbClr val="1E2943"/>
                </a:solidFill>
                <a:latin typeface="Arial"/>
                <a:ea typeface="Arial"/>
                <a:cs typeface="Arial"/>
                <a:sym typeface="Arial"/>
              </a:rPr>
              <a:t>Prior work</a:t>
            </a:r>
            <a:endParaRPr sz="1100"/>
          </a:p>
        </p:txBody>
      </p:sp>
      <p:sp>
        <p:nvSpPr>
          <p:cNvPr id="187" name="Google Shape;187;p31"/>
          <p:cNvSpPr txBox="1"/>
          <p:nvPr/>
        </p:nvSpPr>
        <p:spPr>
          <a:xfrm>
            <a:off x="720109" y="1591056"/>
            <a:ext cx="2537528" cy="19202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 sz="1100">
                <a:solidFill>
                  <a:srgbClr val="606F85"/>
                </a:solidFill>
                <a:latin typeface="Arial"/>
                <a:ea typeface="Arial"/>
                <a:cs typeface="Arial"/>
                <a:sym typeface="Arial"/>
              </a:rPr>
              <a:t>useful, but isolated</a:t>
            </a:r>
            <a:endParaRPr sz="1100"/>
          </a:p>
        </p:txBody>
      </p:sp>
      <p:sp>
        <p:nvSpPr>
          <p:cNvPr id="188" name="Google Shape;188;p31"/>
          <p:cNvSpPr/>
          <p:nvPr/>
        </p:nvSpPr>
        <p:spPr>
          <a:xfrm>
            <a:off x="754400" y="1954530"/>
            <a:ext cx="2228909" cy="377190"/>
          </a:xfrm>
          <a:prstGeom prst="roundRect">
            <a:avLst>
              <a:gd fmla="val 16667" name="adj"/>
            </a:avLst>
          </a:prstGeom>
          <a:solidFill>
            <a:srgbClr val="E8EFFE"/>
          </a:solidFill>
          <a:ln cap="flat" cmpd="sng" w="15225">
            <a:solidFill>
              <a:srgbClr val="4069B9"/>
            </a:solidFill>
            <a:prstDash val="solid"/>
            <a:miter lim="8000"/>
            <a:headEnd len="sm" w="sm" type="none"/>
            <a:tailEnd len="sm" w="sm" type="none"/>
          </a:ln>
        </p:spPr>
        <p:txBody>
          <a:bodyPr anchorCtr="0" anchor="ctr" bIns="47625" lIns="95250" spcFirstLastPara="1" rIns="95250" wrap="square" tIns="47625">
            <a:noAutofit/>
          </a:bodyPr>
          <a:lstStyle/>
          <a:p>
            <a:pPr indent="0" lvl="0" marL="0" marR="0" rtl="0" algn="ctr">
              <a:spcBef>
                <a:spcPts val="0"/>
              </a:spcBef>
              <a:spcAft>
                <a:spcPts val="0"/>
              </a:spcAft>
              <a:buNone/>
            </a:pPr>
            <a:r>
              <a:rPr b="1" lang="en" sz="1200">
                <a:solidFill>
                  <a:srgbClr val="1E2943"/>
                </a:solidFill>
                <a:latin typeface="Arial"/>
                <a:ea typeface="Arial"/>
                <a:cs typeface="Arial"/>
                <a:sym typeface="Arial"/>
              </a:rPr>
              <a:t>One model</a:t>
            </a:r>
            <a:endParaRPr sz="1100"/>
          </a:p>
        </p:txBody>
      </p:sp>
      <p:sp>
        <p:nvSpPr>
          <p:cNvPr id="189" name="Google Shape;189;p31"/>
          <p:cNvSpPr/>
          <p:nvPr/>
        </p:nvSpPr>
        <p:spPr>
          <a:xfrm>
            <a:off x="754400" y="2482596"/>
            <a:ext cx="2228909" cy="377190"/>
          </a:xfrm>
          <a:prstGeom prst="roundRect">
            <a:avLst>
              <a:gd fmla="val 16667" name="adj"/>
            </a:avLst>
          </a:prstGeom>
          <a:solidFill>
            <a:srgbClr val="F2EDFF"/>
          </a:solidFill>
          <a:ln cap="flat" cmpd="sng" w="15225">
            <a:solidFill>
              <a:srgbClr val="7C56DC"/>
            </a:solidFill>
            <a:prstDash val="solid"/>
            <a:miter lim="8000"/>
            <a:headEnd len="sm" w="sm" type="none"/>
            <a:tailEnd len="sm" w="sm" type="none"/>
          </a:ln>
        </p:spPr>
        <p:txBody>
          <a:bodyPr anchorCtr="0" anchor="ctr" bIns="47625" lIns="95250" spcFirstLastPara="1" rIns="95250" wrap="square" tIns="47625">
            <a:noAutofit/>
          </a:bodyPr>
          <a:lstStyle/>
          <a:p>
            <a:pPr indent="0" lvl="0" marL="0" marR="0" rtl="0" algn="ctr">
              <a:spcBef>
                <a:spcPts val="0"/>
              </a:spcBef>
              <a:spcAft>
                <a:spcPts val="0"/>
              </a:spcAft>
              <a:buNone/>
            </a:pPr>
            <a:r>
              <a:rPr b="1" lang="en" sz="1200">
                <a:solidFill>
                  <a:srgbClr val="1E2943"/>
                </a:solidFill>
                <a:latin typeface="Arial"/>
                <a:ea typeface="Arial"/>
                <a:cs typeface="Arial"/>
                <a:sym typeface="Arial"/>
              </a:rPr>
              <a:t>One state representation</a:t>
            </a:r>
            <a:endParaRPr sz="1100"/>
          </a:p>
        </p:txBody>
      </p:sp>
      <p:sp>
        <p:nvSpPr>
          <p:cNvPr id="190" name="Google Shape;190;p31"/>
          <p:cNvSpPr/>
          <p:nvPr/>
        </p:nvSpPr>
        <p:spPr>
          <a:xfrm>
            <a:off x="754400" y="3010661"/>
            <a:ext cx="2228909" cy="377190"/>
          </a:xfrm>
          <a:prstGeom prst="roundRect">
            <a:avLst>
              <a:gd fmla="val 16667" name="adj"/>
            </a:avLst>
          </a:prstGeom>
          <a:solidFill>
            <a:srgbClr val="FFF5E5"/>
          </a:solidFill>
          <a:ln cap="flat" cmpd="sng" w="15225">
            <a:solidFill>
              <a:srgbClr val="F3941E"/>
            </a:solidFill>
            <a:prstDash val="solid"/>
            <a:miter lim="8000"/>
            <a:headEnd len="sm" w="sm" type="none"/>
            <a:tailEnd len="sm" w="sm" type="none"/>
          </a:ln>
        </p:spPr>
        <p:txBody>
          <a:bodyPr anchorCtr="0" anchor="ctr" bIns="47625" lIns="95250" spcFirstLastPara="1" rIns="95250" wrap="square" tIns="47625">
            <a:noAutofit/>
          </a:bodyPr>
          <a:lstStyle/>
          <a:p>
            <a:pPr indent="0" lvl="0" marL="0" marR="0" rtl="0" algn="ctr">
              <a:spcBef>
                <a:spcPts val="0"/>
              </a:spcBef>
              <a:spcAft>
                <a:spcPts val="0"/>
              </a:spcAft>
              <a:buNone/>
            </a:pPr>
            <a:r>
              <a:rPr b="1" lang="en" sz="1200">
                <a:solidFill>
                  <a:srgbClr val="1E2943"/>
                </a:solidFill>
                <a:latin typeface="Arial"/>
                <a:ea typeface="Arial"/>
                <a:cs typeface="Arial"/>
                <a:sym typeface="Arial"/>
              </a:rPr>
              <a:t>One execution schedule</a:t>
            </a:r>
            <a:endParaRPr sz="1100"/>
          </a:p>
        </p:txBody>
      </p:sp>
      <p:sp>
        <p:nvSpPr>
          <p:cNvPr id="191" name="Google Shape;191;p31"/>
          <p:cNvSpPr/>
          <p:nvPr/>
        </p:nvSpPr>
        <p:spPr>
          <a:xfrm>
            <a:off x="754400" y="3621024"/>
            <a:ext cx="2228909" cy="397764"/>
          </a:xfrm>
          <a:prstGeom prst="roundRect">
            <a:avLst>
              <a:gd fmla="val 16667" name="adj"/>
            </a:avLst>
          </a:prstGeom>
          <a:solidFill>
            <a:srgbClr val="FDECEB"/>
          </a:solidFill>
          <a:ln cap="flat" cmpd="sng" w="15225">
            <a:solidFill>
              <a:srgbClr val="E0524A"/>
            </a:solidFill>
            <a:prstDash val="solid"/>
            <a:miter lim="8000"/>
            <a:headEnd len="sm" w="sm" type="none"/>
            <a:tailEnd len="sm" w="sm" type="none"/>
          </a:ln>
        </p:spPr>
        <p:txBody>
          <a:bodyPr anchorCtr="0" anchor="ctr" bIns="47625" lIns="95250" spcFirstLastPara="1" rIns="95250" wrap="square" tIns="47625">
            <a:noAutofit/>
          </a:bodyPr>
          <a:lstStyle/>
          <a:p>
            <a:pPr indent="0" lvl="0" marL="0" marR="0" rtl="0" algn="ctr">
              <a:spcBef>
                <a:spcPts val="0"/>
              </a:spcBef>
              <a:spcAft>
                <a:spcPts val="0"/>
              </a:spcAft>
              <a:buNone/>
            </a:pPr>
            <a:r>
              <a:rPr b="1" lang="en" sz="1100">
                <a:solidFill>
                  <a:srgbClr val="1E2943"/>
                </a:solidFill>
                <a:latin typeface="Arial"/>
                <a:ea typeface="Arial"/>
                <a:cs typeface="Arial"/>
                <a:sym typeface="Arial"/>
              </a:rPr>
              <a:t>Hard to reuse across model families</a:t>
            </a:r>
            <a:endParaRPr sz="1100"/>
          </a:p>
        </p:txBody>
      </p:sp>
      <p:cxnSp>
        <p:nvCxnSpPr>
          <p:cNvPr id="192" name="Google Shape;192;p31"/>
          <p:cNvCxnSpPr/>
          <p:nvPr/>
        </p:nvCxnSpPr>
        <p:spPr>
          <a:xfrm>
            <a:off x="3291928" y="2777490"/>
            <a:ext cx="1508800" cy="0"/>
          </a:xfrm>
          <a:prstGeom prst="straightConnector1">
            <a:avLst/>
          </a:prstGeom>
          <a:noFill/>
          <a:ln cap="flat" cmpd="sng" w="38100">
            <a:solidFill>
              <a:srgbClr val="697991"/>
            </a:solidFill>
            <a:prstDash val="solid"/>
            <a:miter lim="8000"/>
            <a:headEnd len="sm" w="sm" type="none"/>
            <a:tailEnd len="sm" w="sm" type="none"/>
          </a:ln>
        </p:spPr>
      </p:cxnSp>
      <p:sp>
        <p:nvSpPr>
          <p:cNvPr id="193" name="Google Shape;193;p31"/>
          <p:cNvSpPr txBox="1"/>
          <p:nvPr/>
        </p:nvSpPr>
        <p:spPr>
          <a:xfrm>
            <a:off x="3531964" y="2468880"/>
            <a:ext cx="994437" cy="20574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lang="en" sz="1100">
                <a:solidFill>
                  <a:srgbClr val="606F85"/>
                </a:solidFill>
                <a:latin typeface="Arial"/>
                <a:ea typeface="Arial"/>
                <a:cs typeface="Arial"/>
                <a:sym typeface="Arial"/>
              </a:rPr>
              <a:t>compose</a:t>
            </a:r>
            <a:endParaRPr sz="1100"/>
          </a:p>
        </p:txBody>
      </p:sp>
      <p:sp>
        <p:nvSpPr>
          <p:cNvPr id="194" name="Google Shape;194;p31"/>
          <p:cNvSpPr txBox="1"/>
          <p:nvPr/>
        </p:nvSpPr>
        <p:spPr>
          <a:xfrm>
            <a:off x="5040764" y="1337310"/>
            <a:ext cx="3017600" cy="24003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 sz="1700">
                <a:solidFill>
                  <a:srgbClr val="1E2943"/>
                </a:solidFill>
                <a:latin typeface="Arial"/>
                <a:ea typeface="Arial"/>
                <a:cs typeface="Arial"/>
                <a:sym typeface="Arial"/>
              </a:rPr>
              <a:t>Embodied.cpp</a:t>
            </a:r>
            <a:endParaRPr sz="1100"/>
          </a:p>
        </p:txBody>
      </p:sp>
      <p:sp>
        <p:nvSpPr>
          <p:cNvPr id="195" name="Google Shape;195;p31"/>
          <p:cNvSpPr txBox="1"/>
          <p:nvPr/>
        </p:nvSpPr>
        <p:spPr>
          <a:xfrm>
            <a:off x="5040764" y="1591056"/>
            <a:ext cx="3017600" cy="19202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 sz="1100">
                <a:solidFill>
                  <a:srgbClr val="606F85"/>
                </a:solidFill>
                <a:latin typeface="Arial"/>
                <a:ea typeface="Arial"/>
                <a:cs typeface="Arial"/>
                <a:sym typeface="Arial"/>
              </a:rPr>
              <a:t>portable runtime layer</a:t>
            </a:r>
            <a:endParaRPr sz="1100"/>
          </a:p>
        </p:txBody>
      </p:sp>
      <p:sp>
        <p:nvSpPr>
          <p:cNvPr id="196" name="Google Shape;196;p31"/>
          <p:cNvSpPr/>
          <p:nvPr/>
        </p:nvSpPr>
        <p:spPr>
          <a:xfrm>
            <a:off x="5109346" y="1975104"/>
            <a:ext cx="2708982" cy="534924"/>
          </a:xfrm>
          <a:prstGeom prst="roundRect">
            <a:avLst>
              <a:gd fmla="val 16667" name="adj"/>
            </a:avLst>
          </a:prstGeom>
          <a:solidFill>
            <a:srgbClr val="E5F7F4"/>
          </a:solidFill>
          <a:ln cap="flat" cmpd="sng" w="15225">
            <a:solidFill>
              <a:srgbClr val="10978F"/>
            </a:solidFill>
            <a:prstDash val="solid"/>
            <a:miter lim="8000"/>
            <a:headEnd len="sm" w="sm" type="none"/>
            <a:tailEnd len="sm" w="sm" type="none"/>
          </a:ln>
        </p:spPr>
        <p:txBody>
          <a:bodyPr anchorCtr="0" anchor="ctr" bIns="47625" lIns="95250" spcFirstLastPara="1" rIns="95250" wrap="square" tIns="47625">
            <a:noAutofit/>
          </a:bodyPr>
          <a:lstStyle/>
          <a:p>
            <a:pPr indent="0" lvl="0" marL="0" marR="0" rtl="0" algn="ctr">
              <a:spcBef>
                <a:spcPts val="0"/>
              </a:spcBef>
              <a:spcAft>
                <a:spcPts val="0"/>
              </a:spcAft>
              <a:buNone/>
            </a:pPr>
            <a:r>
              <a:rPr b="1" lang="en" sz="1400">
                <a:solidFill>
                  <a:srgbClr val="1E2943"/>
                </a:solidFill>
                <a:latin typeface="Arial"/>
                <a:ea typeface="Arial"/>
                <a:cs typeface="Arial"/>
                <a:sym typeface="Arial"/>
              </a:rPr>
              <a:t>Shared runtime core</a:t>
            </a:r>
            <a:endParaRPr sz="1100"/>
          </a:p>
        </p:txBody>
      </p:sp>
      <p:sp>
        <p:nvSpPr>
          <p:cNvPr id="197" name="Google Shape;197;p31"/>
          <p:cNvSpPr/>
          <p:nvPr/>
        </p:nvSpPr>
        <p:spPr>
          <a:xfrm>
            <a:off x="5129921" y="2660904"/>
            <a:ext cx="788691" cy="356616"/>
          </a:xfrm>
          <a:prstGeom prst="roundRect">
            <a:avLst>
              <a:gd fmla="val 16667" name="adj"/>
            </a:avLst>
          </a:prstGeom>
          <a:solidFill>
            <a:srgbClr val="E8EFFE"/>
          </a:solidFill>
          <a:ln cap="flat" cmpd="sng" w="15225">
            <a:solidFill>
              <a:srgbClr val="4069B9"/>
            </a:solidFill>
            <a:prstDash val="solid"/>
            <a:miter lim="8000"/>
            <a:headEnd len="sm" w="sm" type="none"/>
            <a:tailEnd len="sm" w="sm" type="none"/>
          </a:ln>
        </p:spPr>
        <p:txBody>
          <a:bodyPr anchorCtr="0" anchor="ctr" bIns="47625" lIns="95250" spcFirstLastPara="1" rIns="95250" wrap="square" tIns="47625">
            <a:noAutofit/>
          </a:bodyPr>
          <a:lstStyle/>
          <a:p>
            <a:pPr indent="0" lvl="0" marL="0" marR="0" rtl="0" algn="ctr">
              <a:spcBef>
                <a:spcPts val="0"/>
              </a:spcBef>
              <a:spcAft>
                <a:spcPts val="0"/>
              </a:spcAft>
              <a:buNone/>
            </a:pPr>
            <a:r>
              <a:rPr b="1" lang="en" sz="1200">
                <a:solidFill>
                  <a:srgbClr val="1E2943"/>
                </a:solidFill>
                <a:latin typeface="Arial"/>
                <a:ea typeface="Arial"/>
                <a:cs typeface="Arial"/>
                <a:sym typeface="Arial"/>
              </a:rPr>
              <a:t>VLA</a:t>
            </a:r>
            <a:endParaRPr sz="1100"/>
          </a:p>
        </p:txBody>
      </p:sp>
      <p:sp>
        <p:nvSpPr>
          <p:cNvPr id="198" name="Google Shape;198;p31"/>
          <p:cNvSpPr/>
          <p:nvPr/>
        </p:nvSpPr>
        <p:spPr>
          <a:xfrm>
            <a:off x="6076349" y="2660904"/>
            <a:ext cx="788691" cy="356616"/>
          </a:xfrm>
          <a:prstGeom prst="roundRect">
            <a:avLst>
              <a:gd fmla="val 16667" name="adj"/>
            </a:avLst>
          </a:prstGeom>
          <a:solidFill>
            <a:srgbClr val="FFF5E5"/>
          </a:solidFill>
          <a:ln cap="flat" cmpd="sng" w="15225">
            <a:solidFill>
              <a:srgbClr val="F3941E"/>
            </a:solidFill>
            <a:prstDash val="solid"/>
            <a:miter lim="8000"/>
            <a:headEnd len="sm" w="sm" type="none"/>
            <a:tailEnd len="sm" w="sm" type="none"/>
          </a:ln>
        </p:spPr>
        <p:txBody>
          <a:bodyPr anchorCtr="0" anchor="ctr" bIns="47625" lIns="95250" spcFirstLastPara="1" rIns="95250" wrap="square" tIns="47625">
            <a:noAutofit/>
          </a:bodyPr>
          <a:lstStyle/>
          <a:p>
            <a:pPr indent="0" lvl="0" marL="0" marR="0" rtl="0" algn="ctr">
              <a:spcBef>
                <a:spcPts val="0"/>
              </a:spcBef>
              <a:spcAft>
                <a:spcPts val="0"/>
              </a:spcAft>
              <a:buNone/>
            </a:pPr>
            <a:r>
              <a:rPr b="1" lang="en" sz="1200">
                <a:solidFill>
                  <a:srgbClr val="1E2943"/>
                </a:solidFill>
                <a:latin typeface="Arial"/>
                <a:ea typeface="Arial"/>
                <a:cs typeface="Arial"/>
                <a:sym typeface="Arial"/>
              </a:rPr>
              <a:t>WAM</a:t>
            </a:r>
            <a:endParaRPr sz="1100"/>
          </a:p>
        </p:txBody>
      </p:sp>
      <p:sp>
        <p:nvSpPr>
          <p:cNvPr id="199" name="Google Shape;199;p31"/>
          <p:cNvSpPr/>
          <p:nvPr/>
        </p:nvSpPr>
        <p:spPr>
          <a:xfrm>
            <a:off x="7015921" y="2660904"/>
            <a:ext cx="877847" cy="356616"/>
          </a:xfrm>
          <a:prstGeom prst="roundRect">
            <a:avLst>
              <a:gd fmla="val 16667" name="adj"/>
            </a:avLst>
          </a:prstGeom>
          <a:solidFill>
            <a:srgbClr val="F2EDFF"/>
          </a:solidFill>
          <a:ln cap="flat" cmpd="sng" w="15225">
            <a:solidFill>
              <a:srgbClr val="7C56DC"/>
            </a:solidFill>
            <a:prstDash val="solid"/>
            <a:miter lim="8000"/>
            <a:headEnd len="sm" w="sm" type="none"/>
            <a:tailEnd len="sm" w="sm" type="none"/>
          </a:ln>
        </p:spPr>
        <p:txBody>
          <a:bodyPr anchorCtr="0" anchor="ctr" bIns="47625" lIns="95250" spcFirstLastPara="1" rIns="95250" wrap="square" tIns="47625">
            <a:noAutofit/>
          </a:bodyPr>
          <a:lstStyle/>
          <a:p>
            <a:pPr indent="0" lvl="0" marL="0" marR="0" rtl="0" algn="ctr">
              <a:spcBef>
                <a:spcPts val="0"/>
              </a:spcBef>
              <a:spcAft>
                <a:spcPts val="0"/>
              </a:spcAft>
              <a:buNone/>
            </a:pPr>
            <a:r>
              <a:rPr b="1" lang="en" sz="1100">
                <a:solidFill>
                  <a:srgbClr val="1E2943"/>
                </a:solidFill>
                <a:latin typeface="Arial"/>
                <a:ea typeface="Arial"/>
                <a:cs typeface="Arial"/>
                <a:sym typeface="Arial"/>
              </a:rPr>
              <a:t>Future models</a:t>
            </a:r>
            <a:endParaRPr sz="1100"/>
          </a:p>
        </p:txBody>
      </p:sp>
      <p:sp>
        <p:nvSpPr>
          <p:cNvPr id="200" name="Google Shape;200;p31"/>
          <p:cNvSpPr txBox="1"/>
          <p:nvPr/>
        </p:nvSpPr>
        <p:spPr>
          <a:xfrm>
            <a:off x="5280801" y="3236976"/>
            <a:ext cx="2434655" cy="67208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lang="en" sz="1200">
                <a:solidFill>
                  <a:srgbClr val="1E2943"/>
                </a:solidFill>
                <a:latin typeface="Arial"/>
                <a:ea typeface="Arial"/>
                <a:cs typeface="Arial"/>
                <a:sym typeface="Arial"/>
              </a:rPr>
              <a:t>Multi-rate scheduling</a:t>
            </a:r>
            <a:br>
              <a:rPr b="0" lang="en" sz="1200">
                <a:solidFill>
                  <a:srgbClr val="1E2943"/>
                </a:solidFill>
                <a:latin typeface="Arial"/>
                <a:ea typeface="Arial"/>
                <a:cs typeface="Arial"/>
                <a:sym typeface="Arial"/>
              </a:rPr>
            </a:br>
            <a:r>
              <a:rPr b="0" lang="en" sz="1200">
                <a:solidFill>
                  <a:srgbClr val="1E2943"/>
                </a:solidFill>
                <a:latin typeface="Arial"/>
                <a:ea typeface="Arial"/>
                <a:cs typeface="Arial"/>
                <a:sym typeface="Arial"/>
              </a:rPr>
              <a:t>State/buffer reuse</a:t>
            </a:r>
            <a:br>
              <a:rPr b="0" lang="en" sz="1200">
                <a:solidFill>
                  <a:srgbClr val="1E2943"/>
                </a:solidFill>
                <a:latin typeface="Arial"/>
                <a:ea typeface="Arial"/>
                <a:cs typeface="Arial"/>
                <a:sym typeface="Arial"/>
              </a:rPr>
            </a:br>
            <a:r>
              <a:rPr b="0" lang="en" sz="1200">
                <a:solidFill>
                  <a:srgbClr val="1E2943"/>
                </a:solidFill>
                <a:latin typeface="Arial"/>
                <a:ea typeface="Arial"/>
                <a:cs typeface="Arial"/>
                <a:sym typeface="Arial"/>
              </a:rPr>
              <a:t>Backend-specific execution</a:t>
            </a:r>
            <a:endParaRPr sz="1100"/>
          </a:p>
        </p:txBody>
      </p:sp>
      <p:sp>
        <p:nvSpPr>
          <p:cNvPr id="201" name="Google Shape;201;p31"/>
          <p:cNvSpPr/>
          <p:nvPr/>
        </p:nvSpPr>
        <p:spPr>
          <a:xfrm>
            <a:off x="685818" y="4306824"/>
            <a:ext cx="7544100" cy="356700"/>
          </a:xfrm>
          <a:prstGeom prst="roundRect">
            <a:avLst>
              <a:gd fmla="val 16667" name="adj"/>
            </a:avLst>
          </a:prstGeom>
          <a:solidFill>
            <a:srgbClr val="ECF4FF"/>
          </a:solidFill>
          <a:ln cap="flat" cmpd="sng" w="12700">
            <a:solidFill>
              <a:srgbClr val="B4C9EB"/>
            </a:solidFill>
            <a:prstDash val="solid"/>
            <a:miter lim="8000"/>
            <a:headEnd len="sm" w="sm" type="none"/>
            <a:tailEnd len="sm" w="sm" type="none"/>
          </a:ln>
        </p:spPr>
        <p:txBody>
          <a:bodyPr anchorCtr="0" anchor="ctr" bIns="28575" lIns="114300" spcFirstLastPara="1" rIns="114300" wrap="square" tIns="28575">
            <a:noAutofit/>
          </a:bodyPr>
          <a:lstStyle/>
          <a:p>
            <a:pPr indent="0" lvl="0" marL="0" marR="0" rtl="0" algn="ctr">
              <a:spcBef>
                <a:spcPts val="0"/>
              </a:spcBef>
              <a:spcAft>
                <a:spcPts val="0"/>
              </a:spcAft>
              <a:buNone/>
            </a:pPr>
            <a:r>
              <a:rPr b="1" lang="en" sz="1300">
                <a:solidFill>
                  <a:srgbClr val="1E2943"/>
                </a:solidFill>
                <a:latin typeface="Arial"/>
                <a:ea typeface="Arial"/>
                <a:cs typeface="Arial"/>
                <a:sym typeface="Arial"/>
              </a:rPr>
              <a:t>Goal: turn model-specific acceleration tricks into reusable runtime capabilities.</a:t>
            </a:r>
            <a:endParaRPr sz="1100"/>
          </a:p>
        </p:txBody>
      </p:sp>
      <p:sp>
        <p:nvSpPr>
          <p:cNvPr id="202" name="Google Shape;202;p31"/>
          <p:cNvSpPr txBox="1"/>
          <p:nvPr/>
        </p:nvSpPr>
        <p:spPr>
          <a:xfrm>
            <a:off x="6789601" y="4924044"/>
            <a:ext cx="2057455" cy="123444"/>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lang="en" sz="600">
                <a:solidFill>
                  <a:srgbClr val="8994A6"/>
                </a:solidFill>
                <a:latin typeface="Arial"/>
                <a:ea typeface="Arial"/>
                <a:cs typeface="Arial"/>
                <a:sym typeface="Arial"/>
              </a:rPr>
              <a:t>Source: Embodied.cpp paper, Sec. 2.3–3.2</a:t>
            </a:r>
            <a:endParaRPr sz="11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7" name="Shape 207"/>
        <p:cNvGrpSpPr/>
        <p:nvPr/>
      </p:nvGrpSpPr>
      <p:grpSpPr>
        <a:xfrm>
          <a:off x="0" y="0"/>
          <a:ext cx="0" cy="0"/>
          <a:chOff x="0" y="0"/>
          <a:chExt cx="0" cy="0"/>
        </a:xfrm>
      </p:grpSpPr>
      <p:sp>
        <p:nvSpPr>
          <p:cNvPr id="208" name="Google Shape;208;p32"/>
          <p:cNvSpPr/>
          <p:nvPr/>
        </p:nvSpPr>
        <p:spPr>
          <a:xfrm>
            <a:off x="377200" y="260604"/>
            <a:ext cx="7406837" cy="30861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 sz="1400">
                <a:solidFill>
                  <a:schemeClr val="dk1"/>
                </a:solidFill>
                <a:latin typeface="Noto Sans"/>
                <a:ea typeface="Noto Sans"/>
                <a:cs typeface="Noto Sans"/>
                <a:sym typeface="Noto Sans"/>
              </a:rPr>
              <a:t>Step 1: </a:t>
            </a:r>
            <a:r>
              <a:rPr lang="en">
                <a:solidFill>
                  <a:schemeClr val="dk1"/>
                </a:solidFill>
                <a:latin typeface="Noto Sans"/>
                <a:ea typeface="Noto Sans"/>
                <a:cs typeface="Noto Sans"/>
                <a:sym typeface="Noto Sans"/>
              </a:rPr>
              <a:t>Identify a shared structure across VLA and WAM </a:t>
            </a:r>
            <a:endParaRPr sz="1100"/>
          </a:p>
        </p:txBody>
      </p:sp>
      <p:sp>
        <p:nvSpPr>
          <p:cNvPr id="209" name="Google Shape;209;p32"/>
          <p:cNvSpPr/>
          <p:nvPr/>
        </p:nvSpPr>
        <p:spPr>
          <a:xfrm>
            <a:off x="397775" y="651510"/>
            <a:ext cx="8024074"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Different models look different, but online inference can be decomposed into inputs, a shared backbone, model-specific heads / prediction, and action outputs.</a:t>
            </a:r>
            <a:endParaRPr sz="1100"/>
          </a:p>
        </p:txBody>
      </p:sp>
      <p:pic>
        <p:nvPicPr>
          <p:cNvPr descr="/mnt/data/assets_method/fig1_taxonomy.png" id="210" name="Google Shape;210;p32"/>
          <p:cNvPicPr preferRelativeResize="0"/>
          <p:nvPr/>
        </p:nvPicPr>
        <p:blipFill rotWithShape="1">
          <a:blip r:embed="rId3">
            <a:alphaModFix/>
          </a:blip>
          <a:srcRect b="0" l="0" r="0" t="0"/>
          <a:stretch/>
        </p:blipFill>
        <p:spPr>
          <a:xfrm>
            <a:off x="377200" y="1183005"/>
            <a:ext cx="5623560" cy="2811780"/>
          </a:xfrm>
          <a:prstGeom prst="rect">
            <a:avLst/>
          </a:prstGeom>
          <a:noFill/>
          <a:ln>
            <a:noFill/>
          </a:ln>
        </p:spPr>
      </p:pic>
      <p:sp>
        <p:nvSpPr>
          <p:cNvPr id="211" name="Google Shape;211;p32"/>
          <p:cNvSpPr/>
          <p:nvPr/>
        </p:nvSpPr>
        <p:spPr>
          <a:xfrm>
            <a:off x="6259900" y="1306500"/>
            <a:ext cx="1914300" cy="760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
                <a:solidFill>
                  <a:schemeClr val="dk1"/>
                </a:solidFill>
                <a:latin typeface="Noto Sans"/>
                <a:ea typeface="Noto Sans"/>
                <a:cs typeface="Noto Sans"/>
                <a:sym typeface="Noto Sans"/>
              </a:rPr>
              <a:t>Different architectures, similar inference skeleton </a:t>
            </a:r>
            <a:endParaRPr sz="1100"/>
          </a:p>
        </p:txBody>
      </p:sp>
      <p:sp>
        <p:nvSpPr>
          <p:cNvPr id="212" name="Google Shape;212;p32"/>
          <p:cNvSpPr/>
          <p:nvPr/>
        </p:nvSpPr>
        <p:spPr>
          <a:xfrm>
            <a:off x="1887600" y="3994775"/>
            <a:ext cx="5368800" cy="657600"/>
          </a:xfrm>
          <a:prstGeom prst="rect">
            <a:avLst/>
          </a:prstGeom>
          <a:noFill/>
          <a:ln>
            <a:noFill/>
          </a:ln>
        </p:spPr>
        <p:txBody>
          <a:bodyPr anchorCtr="0" anchor="ctr" bIns="200" lIns="200" spcFirstLastPara="1" rIns="200" wrap="square" tIns="200">
            <a:noAutofit/>
          </a:bodyPr>
          <a:lstStyle/>
          <a:p>
            <a:pPr indent="0" lvl="0" marL="0" marR="0" rtl="0" algn="l">
              <a:spcBef>
                <a:spcPts val="0"/>
              </a:spcBef>
              <a:spcAft>
                <a:spcPts val="0"/>
              </a:spcAft>
              <a:buNone/>
            </a:pPr>
            <a:r>
              <a:rPr b="1" lang="en" sz="1400">
                <a:solidFill>
                  <a:schemeClr val="dk1"/>
                </a:solidFill>
                <a:latin typeface="Noto Sans"/>
                <a:ea typeface="Noto Sans"/>
                <a:cs typeface="Noto Sans"/>
                <a:sym typeface="Noto Sans"/>
              </a:rPr>
              <a:t>Key idea:</a:t>
            </a:r>
            <a:endParaRPr b="1" sz="1100"/>
          </a:p>
          <a:p>
            <a:pPr indent="0" lvl="0" marL="0" marR="0" rtl="0" algn="l">
              <a:spcBef>
                <a:spcPts val="0"/>
              </a:spcBef>
              <a:spcAft>
                <a:spcPts val="0"/>
              </a:spcAft>
              <a:buNone/>
            </a:pPr>
            <a:r>
              <a:rPr lang="en">
                <a:solidFill>
                  <a:schemeClr val="dk1"/>
                </a:solidFill>
                <a:latin typeface="Noto Sans"/>
                <a:ea typeface="Noto Sans"/>
                <a:cs typeface="Noto Sans"/>
                <a:sym typeface="Noto Sans"/>
              </a:rPr>
              <a:t>P</a:t>
            </a:r>
            <a:r>
              <a:rPr lang="en" sz="1400">
                <a:solidFill>
                  <a:schemeClr val="dk1"/>
                </a:solidFill>
                <a:latin typeface="Noto Sans"/>
                <a:ea typeface="Noto Sans"/>
                <a:cs typeface="Noto Sans"/>
                <a:sym typeface="Noto Sans"/>
              </a:rPr>
              <a:t>ut common computation in the runtime core;</a:t>
            </a:r>
            <a:endParaRPr sz="1100"/>
          </a:p>
          <a:p>
            <a:pPr indent="0" lvl="0" marL="0" marR="0" rtl="0" algn="l">
              <a:spcBef>
                <a:spcPts val="0"/>
              </a:spcBef>
              <a:spcAft>
                <a:spcPts val="0"/>
              </a:spcAft>
              <a:buNone/>
            </a:pPr>
            <a:r>
              <a:rPr lang="en" sz="1400">
                <a:solidFill>
                  <a:schemeClr val="dk1"/>
                </a:solidFill>
                <a:latin typeface="Noto Sans"/>
                <a:ea typeface="Noto Sans"/>
                <a:cs typeface="Noto Sans"/>
                <a:sym typeface="Noto Sans"/>
              </a:rPr>
              <a:t>put model-specific differences in plugins.</a:t>
            </a:r>
            <a:endParaRPr sz="1100"/>
          </a:p>
        </p:txBody>
      </p:sp>
      <p:sp>
        <p:nvSpPr>
          <p:cNvPr id="213" name="Google Shape;213;p32"/>
          <p:cNvSpPr txBox="1"/>
          <p:nvPr/>
        </p:nvSpPr>
        <p:spPr>
          <a:xfrm>
            <a:off x="6196050" y="2249650"/>
            <a:ext cx="2297400" cy="132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Encoder</a:t>
            </a:r>
            <a:r>
              <a:rPr lang="en"/>
              <a:t>&gt;VLM/Transformer-&gt;Prediction Head-&gt;Output(Action/World State)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8" name="Shape 218"/>
        <p:cNvGrpSpPr/>
        <p:nvPr/>
      </p:nvGrpSpPr>
      <p:grpSpPr>
        <a:xfrm>
          <a:off x="0" y="0"/>
          <a:ext cx="0" cy="0"/>
          <a:chOff x="0" y="0"/>
          <a:chExt cx="0" cy="0"/>
        </a:xfrm>
      </p:grpSpPr>
      <p:sp>
        <p:nvSpPr>
          <p:cNvPr id="219" name="Google Shape;219;p33"/>
          <p:cNvSpPr/>
          <p:nvPr/>
        </p:nvSpPr>
        <p:spPr>
          <a:xfrm>
            <a:off x="377200" y="260604"/>
            <a:ext cx="7406700" cy="30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 sz="1400">
                <a:solidFill>
                  <a:schemeClr val="dk1"/>
                </a:solidFill>
                <a:latin typeface="Noto Sans"/>
                <a:ea typeface="Noto Sans"/>
                <a:cs typeface="Noto Sans"/>
                <a:sym typeface="Noto Sans"/>
              </a:rPr>
              <a:t>Step 2:</a:t>
            </a:r>
            <a:r>
              <a:rPr lang="en" sz="1400">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Turn the shared structure into a modular runtime </a:t>
            </a:r>
            <a:endParaRPr sz="1100"/>
          </a:p>
        </p:txBody>
      </p:sp>
      <p:sp>
        <p:nvSpPr>
          <p:cNvPr id="220" name="Google Shape;220;p33"/>
          <p:cNvSpPr/>
          <p:nvPr/>
        </p:nvSpPr>
        <p:spPr>
          <a:xfrm>
            <a:off x="397775" y="651510"/>
            <a:ext cx="8024074"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Separate the model side, systems side, and robot side: stable core, extensible edges.</a:t>
            </a:r>
            <a:endParaRPr sz="1100"/>
          </a:p>
        </p:txBody>
      </p:sp>
      <p:pic>
        <p:nvPicPr>
          <p:cNvPr descr="/mnt/data/assets_method/fig2_overview.png" id="221" name="Google Shape;221;p33"/>
          <p:cNvPicPr preferRelativeResize="0"/>
          <p:nvPr/>
        </p:nvPicPr>
        <p:blipFill rotWithShape="1">
          <a:blip r:embed="rId3">
            <a:alphaModFix/>
          </a:blip>
          <a:srcRect b="0" l="0" r="0" t="0"/>
          <a:stretch/>
        </p:blipFill>
        <p:spPr>
          <a:xfrm>
            <a:off x="377200" y="1351088"/>
            <a:ext cx="5177790" cy="2681356"/>
          </a:xfrm>
          <a:prstGeom prst="rect">
            <a:avLst/>
          </a:prstGeom>
          <a:noFill/>
          <a:ln>
            <a:noFill/>
          </a:ln>
        </p:spPr>
      </p:pic>
      <p:sp>
        <p:nvSpPr>
          <p:cNvPr id="222" name="Google Shape;222;p33"/>
          <p:cNvSpPr/>
          <p:nvPr/>
        </p:nvSpPr>
        <p:spPr>
          <a:xfrm>
            <a:off x="5863746" y="1097280"/>
            <a:ext cx="1783128" cy="21945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Five layers</a:t>
            </a:r>
            <a:endParaRPr sz="1100"/>
          </a:p>
        </p:txBody>
      </p:sp>
      <p:sp>
        <p:nvSpPr>
          <p:cNvPr id="223" name="Google Shape;223;p33"/>
          <p:cNvSpPr/>
          <p:nvPr/>
        </p:nvSpPr>
        <p:spPr>
          <a:xfrm>
            <a:off x="5863746" y="1405890"/>
            <a:ext cx="2811855" cy="397764"/>
          </a:xfrm>
          <a:prstGeom prst="roundRect">
            <a:avLst>
              <a:gd fmla="val 16667" name="adj"/>
            </a:avLst>
          </a:prstGeom>
          <a:solidFill>
            <a:srgbClr val="EAF1FF"/>
          </a:solidFill>
          <a:ln cap="flat" cmpd="sng" w="15225">
            <a:solidFill>
              <a:srgbClr val="3E6BB5"/>
            </a:solidFill>
            <a:prstDash val="solid"/>
            <a:round/>
            <a:headEnd len="sm" w="sm" type="none"/>
            <a:tailEnd len="sm" w="sm" type="none"/>
          </a:ln>
        </p:spPr>
        <p:txBody>
          <a:bodyPr anchorCtr="0" anchor="ctr" bIns="575" lIns="575" spcFirstLastPara="1" rIns="575" wrap="square" tIns="575">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1  Input adapters</a:t>
            </a:r>
            <a:endParaRPr sz="1100"/>
          </a:p>
          <a:p>
            <a:pPr indent="0" lvl="0" marL="0" marR="0" rtl="0" algn="l">
              <a:spcBef>
                <a:spcPts val="0"/>
              </a:spcBef>
              <a:spcAft>
                <a:spcPts val="0"/>
              </a:spcAft>
              <a:buNone/>
            </a:pPr>
            <a:r>
              <a:rPr lang="en" sz="1400">
                <a:solidFill>
                  <a:schemeClr val="dk1"/>
                </a:solidFill>
                <a:latin typeface="Noto Sans"/>
                <a:ea typeface="Noto Sans"/>
                <a:cs typeface="Noto Sans"/>
                <a:sym typeface="Noto Sans"/>
              </a:rPr>
              <a:t>unify sensor / dataset inputs</a:t>
            </a:r>
            <a:endParaRPr sz="1100"/>
          </a:p>
        </p:txBody>
      </p:sp>
      <p:sp>
        <p:nvSpPr>
          <p:cNvPr id="224" name="Google Shape;224;p33"/>
          <p:cNvSpPr/>
          <p:nvPr/>
        </p:nvSpPr>
        <p:spPr>
          <a:xfrm>
            <a:off x="5863746" y="1920240"/>
            <a:ext cx="2811855" cy="397764"/>
          </a:xfrm>
          <a:prstGeom prst="roundRect">
            <a:avLst>
              <a:gd fmla="val 16667" name="adj"/>
            </a:avLst>
          </a:prstGeom>
          <a:solidFill>
            <a:srgbClr val="E9F7F5"/>
          </a:solidFill>
          <a:ln cap="flat" cmpd="sng" w="15225">
            <a:solidFill>
              <a:srgbClr val="159A91"/>
            </a:solidFill>
            <a:prstDash val="solid"/>
            <a:round/>
            <a:headEnd len="sm" w="sm" type="none"/>
            <a:tailEnd len="sm" w="sm" type="none"/>
          </a:ln>
        </p:spPr>
        <p:txBody>
          <a:bodyPr anchorCtr="0" anchor="ctr" bIns="575" lIns="575" spcFirstLastPara="1" rIns="575" wrap="square" tIns="575">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2  Sequence builders</a:t>
            </a:r>
            <a:endParaRPr sz="1100"/>
          </a:p>
          <a:p>
            <a:pPr indent="0" lvl="0" marL="0" marR="0" rtl="0" algn="l">
              <a:spcBef>
                <a:spcPts val="0"/>
              </a:spcBef>
              <a:spcAft>
                <a:spcPts val="0"/>
              </a:spcAft>
              <a:buNone/>
            </a:pPr>
            <a:r>
              <a:rPr lang="en" sz="1400">
                <a:solidFill>
                  <a:schemeClr val="dk1"/>
                </a:solidFill>
                <a:latin typeface="Noto Sans"/>
                <a:ea typeface="Noto Sans"/>
                <a:cs typeface="Noto Sans"/>
                <a:sym typeface="Noto Sans"/>
              </a:rPr>
              <a:t>construct tokens / state / history</a:t>
            </a:r>
            <a:endParaRPr sz="1100"/>
          </a:p>
        </p:txBody>
      </p:sp>
      <p:sp>
        <p:nvSpPr>
          <p:cNvPr id="225" name="Google Shape;225;p33"/>
          <p:cNvSpPr/>
          <p:nvPr/>
        </p:nvSpPr>
        <p:spPr>
          <a:xfrm>
            <a:off x="5863746" y="2434590"/>
            <a:ext cx="2811855" cy="397764"/>
          </a:xfrm>
          <a:prstGeom prst="roundRect">
            <a:avLst>
              <a:gd fmla="val 16667" name="adj"/>
            </a:avLst>
          </a:prstGeom>
          <a:solidFill>
            <a:srgbClr val="F1ECFF"/>
          </a:solidFill>
          <a:ln cap="flat" cmpd="sng" w="15225">
            <a:solidFill>
              <a:srgbClr val="7B61D1"/>
            </a:solidFill>
            <a:prstDash val="solid"/>
            <a:round/>
            <a:headEnd len="sm" w="sm" type="none"/>
            <a:tailEnd len="sm" w="sm" type="none"/>
          </a:ln>
        </p:spPr>
        <p:txBody>
          <a:bodyPr anchorCtr="0" anchor="ctr" bIns="575" lIns="575" spcFirstLastPara="1" rIns="575" wrap="square" tIns="575">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3  Backbone execution</a:t>
            </a:r>
            <a:endParaRPr sz="1100"/>
          </a:p>
          <a:p>
            <a:pPr indent="0" lvl="0" marL="0" marR="0" rtl="0" algn="l">
              <a:spcBef>
                <a:spcPts val="0"/>
              </a:spcBef>
              <a:spcAft>
                <a:spcPts val="0"/>
              </a:spcAft>
              <a:buNone/>
            </a:pPr>
            <a:r>
              <a:rPr lang="en" sz="1400">
                <a:solidFill>
                  <a:schemeClr val="dk1"/>
                </a:solidFill>
                <a:latin typeface="Noto Sans"/>
                <a:ea typeface="Noto Sans"/>
                <a:cs typeface="Noto Sans"/>
                <a:sym typeface="Noto Sans"/>
              </a:rPr>
              <a:t>shared backbone path</a:t>
            </a:r>
            <a:endParaRPr sz="1100"/>
          </a:p>
        </p:txBody>
      </p:sp>
      <p:sp>
        <p:nvSpPr>
          <p:cNvPr id="226" name="Google Shape;226;p33"/>
          <p:cNvSpPr/>
          <p:nvPr/>
        </p:nvSpPr>
        <p:spPr>
          <a:xfrm>
            <a:off x="5863750" y="2948949"/>
            <a:ext cx="2811900" cy="659700"/>
          </a:xfrm>
          <a:prstGeom prst="roundRect">
            <a:avLst>
              <a:gd fmla="val 16667" name="adj"/>
            </a:avLst>
          </a:prstGeom>
          <a:solidFill>
            <a:srgbClr val="FFF2DF"/>
          </a:solidFill>
          <a:ln cap="flat" cmpd="sng" w="15225">
            <a:solidFill>
              <a:srgbClr val="F39A24"/>
            </a:solidFill>
            <a:prstDash val="solid"/>
            <a:round/>
            <a:headEnd len="sm" w="sm" type="none"/>
            <a:tailEnd len="sm" w="sm" type="none"/>
          </a:ln>
        </p:spPr>
        <p:txBody>
          <a:bodyPr anchorCtr="0" anchor="ctr" bIns="575" lIns="575" spcFirstLastPara="1" rIns="575" wrap="square" tIns="575">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4  Head plugins</a:t>
            </a:r>
            <a:endParaRPr sz="1100"/>
          </a:p>
          <a:p>
            <a:pPr indent="0" lvl="0" marL="0" marR="0" rtl="0" algn="l">
              <a:spcBef>
                <a:spcPts val="0"/>
              </a:spcBef>
              <a:spcAft>
                <a:spcPts val="0"/>
              </a:spcAft>
              <a:buNone/>
            </a:pPr>
            <a:r>
              <a:rPr lang="en" sz="1400">
                <a:solidFill>
                  <a:schemeClr val="dk1"/>
                </a:solidFill>
                <a:latin typeface="Noto Sans"/>
                <a:ea typeface="Noto Sans"/>
                <a:cs typeface="Noto Sans"/>
                <a:sym typeface="Noto Sans"/>
              </a:rPr>
              <a:t>action heads / WAM predictive modules</a:t>
            </a:r>
            <a:endParaRPr sz="1100"/>
          </a:p>
        </p:txBody>
      </p:sp>
      <p:sp>
        <p:nvSpPr>
          <p:cNvPr id="227" name="Google Shape;227;p33"/>
          <p:cNvSpPr/>
          <p:nvPr/>
        </p:nvSpPr>
        <p:spPr>
          <a:xfrm>
            <a:off x="5863721" y="3744815"/>
            <a:ext cx="2811900" cy="397800"/>
          </a:xfrm>
          <a:prstGeom prst="roundRect">
            <a:avLst>
              <a:gd fmla="val 16667" name="adj"/>
            </a:avLst>
          </a:prstGeom>
          <a:solidFill>
            <a:srgbClr val="FFE8E6"/>
          </a:solidFill>
          <a:ln cap="flat" cmpd="sng" w="15225">
            <a:solidFill>
              <a:srgbClr val="E8534F"/>
            </a:solidFill>
            <a:prstDash val="solid"/>
            <a:round/>
            <a:headEnd len="sm" w="sm" type="none"/>
            <a:tailEnd len="sm" w="sm" type="none"/>
          </a:ln>
        </p:spPr>
        <p:txBody>
          <a:bodyPr anchorCtr="0" anchor="ctr" bIns="575" lIns="575" spcFirstLastPara="1" rIns="575" wrap="square" tIns="575">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5  Deployment adapters</a:t>
            </a:r>
            <a:endParaRPr sz="1100"/>
          </a:p>
          <a:p>
            <a:pPr indent="0" lvl="0" marL="0" marR="0" rtl="0" algn="l">
              <a:spcBef>
                <a:spcPts val="0"/>
              </a:spcBef>
              <a:spcAft>
                <a:spcPts val="0"/>
              </a:spcAft>
              <a:buNone/>
            </a:pPr>
            <a:r>
              <a:rPr lang="en" sz="1400">
                <a:solidFill>
                  <a:schemeClr val="dk1"/>
                </a:solidFill>
                <a:latin typeface="Noto Sans"/>
                <a:ea typeface="Noto Sans"/>
                <a:cs typeface="Noto Sans"/>
                <a:sym typeface="Noto Sans"/>
              </a:rPr>
              <a:t>connect simulators / real robots</a:t>
            </a:r>
            <a:endParaRPr sz="1100"/>
          </a:p>
        </p:txBody>
      </p:sp>
      <p:sp>
        <p:nvSpPr>
          <p:cNvPr id="228" name="Google Shape;228;p33"/>
          <p:cNvSpPr/>
          <p:nvPr/>
        </p:nvSpPr>
        <p:spPr>
          <a:xfrm>
            <a:off x="445782" y="4855464"/>
            <a:ext cx="8298401" cy="1234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893A6"/>
              </a:buClr>
              <a:buSzPts val="600"/>
              <a:buFont typeface="Noto Sans"/>
              <a:buNone/>
            </a:pPr>
            <a:r>
              <a:rPr lang="en" sz="600">
                <a:solidFill>
                  <a:srgbClr val="8893A6"/>
                </a:solidFill>
                <a:latin typeface="Noto Sans"/>
                <a:ea typeface="Noto Sans"/>
                <a:cs typeface="Noto Sans"/>
                <a:sym typeface="Noto Sans"/>
              </a:rPr>
              <a:t>Source: Embodied.cpp paper, Fig. 2 / Sec. 3.2</a:t>
            </a:r>
            <a:endParaRPr sz="600">
              <a:solidFill>
                <a:schemeClr val="dk1"/>
              </a:solidFill>
              <a:latin typeface="Noto Sans"/>
              <a:ea typeface="Noto Sans"/>
              <a:cs typeface="Noto Sans"/>
              <a:sym typeface="Noto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3" name="Shape 233"/>
        <p:cNvGrpSpPr/>
        <p:nvPr/>
      </p:nvGrpSpPr>
      <p:grpSpPr>
        <a:xfrm>
          <a:off x="0" y="0"/>
          <a:ext cx="0" cy="0"/>
          <a:chOff x="0" y="0"/>
          <a:chExt cx="0" cy="0"/>
        </a:xfrm>
      </p:grpSpPr>
      <p:sp>
        <p:nvSpPr>
          <p:cNvPr id="234" name="Google Shape;234;p34"/>
          <p:cNvSpPr/>
          <p:nvPr/>
        </p:nvSpPr>
        <p:spPr>
          <a:xfrm>
            <a:off x="377200" y="260604"/>
            <a:ext cx="7406837" cy="30861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 sz="1400">
                <a:solidFill>
                  <a:schemeClr val="dk1"/>
                </a:solidFill>
                <a:latin typeface="Noto Sans"/>
                <a:ea typeface="Noto Sans"/>
                <a:cs typeface="Noto Sans"/>
                <a:sym typeface="Noto Sans"/>
              </a:rPr>
              <a:t>Step 3: Multi-rate execution</a:t>
            </a:r>
            <a:endParaRPr b="1" sz="1100"/>
          </a:p>
        </p:txBody>
      </p:sp>
      <p:sp>
        <p:nvSpPr>
          <p:cNvPr id="235" name="Google Shape;235;p34"/>
          <p:cNvSpPr/>
          <p:nvPr/>
        </p:nvSpPr>
        <p:spPr>
          <a:xfrm>
            <a:off x="397775" y="651510"/>
            <a:ext cx="8024074"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Do not run the full model at every step: refresh each module at its own rate and reuse shared state.</a:t>
            </a:r>
            <a:endParaRPr sz="1100"/>
          </a:p>
        </p:txBody>
      </p:sp>
      <p:sp>
        <p:nvSpPr>
          <p:cNvPr id="236" name="Google Shape;236;p34"/>
          <p:cNvSpPr/>
          <p:nvPr/>
        </p:nvSpPr>
        <p:spPr>
          <a:xfrm>
            <a:off x="3681700" y="940838"/>
            <a:ext cx="1628400" cy="21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Control ticks</a:t>
            </a:r>
            <a:endParaRPr sz="1100"/>
          </a:p>
        </p:txBody>
      </p:sp>
      <p:sp>
        <p:nvSpPr>
          <p:cNvPr id="237" name="Google Shape;237;p34"/>
          <p:cNvSpPr/>
          <p:nvPr/>
        </p:nvSpPr>
        <p:spPr>
          <a:xfrm>
            <a:off x="2016306" y="1200150"/>
            <a:ext cx="137164" cy="1371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27087"/>
              </a:buClr>
              <a:buSzPts val="800"/>
              <a:buFont typeface="Noto Sans"/>
              <a:buNone/>
            </a:pPr>
            <a:r>
              <a:rPr lang="en" sz="800">
                <a:solidFill>
                  <a:srgbClr val="627087"/>
                </a:solidFill>
                <a:latin typeface="Noto Sans"/>
                <a:ea typeface="Noto Sans"/>
                <a:cs typeface="Noto Sans"/>
                <a:sym typeface="Noto Sans"/>
              </a:rPr>
              <a:t>0</a:t>
            </a:r>
            <a:endParaRPr sz="800">
              <a:solidFill>
                <a:schemeClr val="dk1"/>
              </a:solidFill>
              <a:latin typeface="Noto Sans"/>
              <a:ea typeface="Noto Sans"/>
              <a:cs typeface="Noto Sans"/>
              <a:sym typeface="Noto Sans"/>
            </a:endParaRPr>
          </a:p>
        </p:txBody>
      </p:sp>
      <p:cxnSp>
        <p:nvCxnSpPr>
          <p:cNvPr id="238" name="Google Shape;238;p34"/>
          <p:cNvCxnSpPr/>
          <p:nvPr/>
        </p:nvCxnSpPr>
        <p:spPr>
          <a:xfrm>
            <a:off x="2057455" y="1405890"/>
            <a:ext cx="0" cy="2297430"/>
          </a:xfrm>
          <a:prstGeom prst="straightConnector1">
            <a:avLst/>
          </a:prstGeom>
          <a:noFill/>
          <a:ln cap="flat" cmpd="sng" w="9525">
            <a:solidFill>
              <a:srgbClr val="DDE5F2"/>
            </a:solidFill>
            <a:prstDash val="solid"/>
            <a:round/>
            <a:headEnd len="sm" w="sm" type="none"/>
            <a:tailEnd len="sm" w="sm" type="none"/>
          </a:ln>
        </p:spPr>
      </p:cxnSp>
      <p:sp>
        <p:nvSpPr>
          <p:cNvPr id="239" name="Google Shape;239;p34"/>
          <p:cNvSpPr/>
          <p:nvPr/>
        </p:nvSpPr>
        <p:spPr>
          <a:xfrm>
            <a:off x="2564960" y="1200150"/>
            <a:ext cx="137164" cy="1371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27087"/>
              </a:buClr>
              <a:buSzPts val="800"/>
              <a:buFont typeface="Noto Sans"/>
              <a:buNone/>
            </a:pPr>
            <a:r>
              <a:rPr lang="en" sz="800">
                <a:solidFill>
                  <a:srgbClr val="627087"/>
                </a:solidFill>
                <a:latin typeface="Noto Sans"/>
                <a:ea typeface="Noto Sans"/>
                <a:cs typeface="Noto Sans"/>
                <a:sym typeface="Noto Sans"/>
              </a:rPr>
              <a:t>1</a:t>
            </a:r>
            <a:endParaRPr sz="800">
              <a:solidFill>
                <a:schemeClr val="dk1"/>
              </a:solidFill>
              <a:latin typeface="Noto Sans"/>
              <a:ea typeface="Noto Sans"/>
              <a:cs typeface="Noto Sans"/>
              <a:sym typeface="Noto Sans"/>
            </a:endParaRPr>
          </a:p>
        </p:txBody>
      </p:sp>
      <p:cxnSp>
        <p:nvCxnSpPr>
          <p:cNvPr id="240" name="Google Shape;240;p34"/>
          <p:cNvCxnSpPr/>
          <p:nvPr/>
        </p:nvCxnSpPr>
        <p:spPr>
          <a:xfrm>
            <a:off x="2606109" y="1405890"/>
            <a:ext cx="0" cy="2297430"/>
          </a:xfrm>
          <a:prstGeom prst="straightConnector1">
            <a:avLst/>
          </a:prstGeom>
          <a:noFill/>
          <a:ln cap="flat" cmpd="sng" w="9525">
            <a:solidFill>
              <a:srgbClr val="DDE5F2"/>
            </a:solidFill>
            <a:prstDash val="solid"/>
            <a:round/>
            <a:headEnd len="sm" w="sm" type="none"/>
            <a:tailEnd len="sm" w="sm" type="none"/>
          </a:ln>
        </p:spPr>
      </p:cxnSp>
      <p:sp>
        <p:nvSpPr>
          <p:cNvPr id="241" name="Google Shape;241;p34"/>
          <p:cNvSpPr/>
          <p:nvPr/>
        </p:nvSpPr>
        <p:spPr>
          <a:xfrm>
            <a:off x="3113615" y="1200150"/>
            <a:ext cx="137164" cy="1371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27087"/>
              </a:buClr>
              <a:buSzPts val="800"/>
              <a:buFont typeface="Noto Sans"/>
              <a:buNone/>
            </a:pPr>
            <a:r>
              <a:rPr lang="en" sz="800">
                <a:solidFill>
                  <a:srgbClr val="627087"/>
                </a:solidFill>
                <a:latin typeface="Noto Sans"/>
                <a:ea typeface="Noto Sans"/>
                <a:cs typeface="Noto Sans"/>
                <a:sym typeface="Noto Sans"/>
              </a:rPr>
              <a:t>2</a:t>
            </a:r>
            <a:endParaRPr sz="800">
              <a:solidFill>
                <a:schemeClr val="dk1"/>
              </a:solidFill>
              <a:latin typeface="Noto Sans"/>
              <a:ea typeface="Noto Sans"/>
              <a:cs typeface="Noto Sans"/>
              <a:sym typeface="Noto Sans"/>
            </a:endParaRPr>
          </a:p>
        </p:txBody>
      </p:sp>
      <p:cxnSp>
        <p:nvCxnSpPr>
          <p:cNvPr id="242" name="Google Shape;242;p34"/>
          <p:cNvCxnSpPr/>
          <p:nvPr/>
        </p:nvCxnSpPr>
        <p:spPr>
          <a:xfrm>
            <a:off x="3154764" y="1405890"/>
            <a:ext cx="0" cy="2297430"/>
          </a:xfrm>
          <a:prstGeom prst="straightConnector1">
            <a:avLst/>
          </a:prstGeom>
          <a:noFill/>
          <a:ln cap="flat" cmpd="sng" w="9525">
            <a:solidFill>
              <a:srgbClr val="DDE5F2"/>
            </a:solidFill>
            <a:prstDash val="solid"/>
            <a:round/>
            <a:headEnd len="sm" w="sm" type="none"/>
            <a:tailEnd len="sm" w="sm" type="none"/>
          </a:ln>
        </p:spPr>
      </p:cxnSp>
      <p:sp>
        <p:nvSpPr>
          <p:cNvPr id="243" name="Google Shape;243;p34"/>
          <p:cNvSpPr/>
          <p:nvPr/>
        </p:nvSpPr>
        <p:spPr>
          <a:xfrm>
            <a:off x="3662270" y="1200150"/>
            <a:ext cx="137164" cy="1371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27087"/>
              </a:buClr>
              <a:buSzPts val="800"/>
              <a:buFont typeface="Noto Sans"/>
              <a:buNone/>
            </a:pPr>
            <a:r>
              <a:rPr lang="en" sz="800">
                <a:solidFill>
                  <a:srgbClr val="627087"/>
                </a:solidFill>
                <a:latin typeface="Noto Sans"/>
                <a:ea typeface="Noto Sans"/>
                <a:cs typeface="Noto Sans"/>
                <a:sym typeface="Noto Sans"/>
              </a:rPr>
              <a:t>3</a:t>
            </a:r>
            <a:endParaRPr sz="800">
              <a:solidFill>
                <a:schemeClr val="dk1"/>
              </a:solidFill>
              <a:latin typeface="Noto Sans"/>
              <a:ea typeface="Noto Sans"/>
              <a:cs typeface="Noto Sans"/>
              <a:sym typeface="Noto Sans"/>
            </a:endParaRPr>
          </a:p>
        </p:txBody>
      </p:sp>
      <p:cxnSp>
        <p:nvCxnSpPr>
          <p:cNvPr id="244" name="Google Shape;244;p34"/>
          <p:cNvCxnSpPr/>
          <p:nvPr/>
        </p:nvCxnSpPr>
        <p:spPr>
          <a:xfrm>
            <a:off x="3703419" y="1405890"/>
            <a:ext cx="0" cy="2297430"/>
          </a:xfrm>
          <a:prstGeom prst="straightConnector1">
            <a:avLst/>
          </a:prstGeom>
          <a:noFill/>
          <a:ln cap="flat" cmpd="sng" w="9525">
            <a:solidFill>
              <a:srgbClr val="DDE5F2"/>
            </a:solidFill>
            <a:prstDash val="solid"/>
            <a:round/>
            <a:headEnd len="sm" w="sm" type="none"/>
            <a:tailEnd len="sm" w="sm" type="none"/>
          </a:ln>
        </p:spPr>
      </p:cxnSp>
      <p:sp>
        <p:nvSpPr>
          <p:cNvPr id="245" name="Google Shape;245;p34"/>
          <p:cNvSpPr/>
          <p:nvPr/>
        </p:nvSpPr>
        <p:spPr>
          <a:xfrm>
            <a:off x="4210924" y="1200150"/>
            <a:ext cx="137164" cy="1371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27087"/>
              </a:buClr>
              <a:buSzPts val="800"/>
              <a:buFont typeface="Noto Sans"/>
              <a:buNone/>
            </a:pPr>
            <a:r>
              <a:rPr lang="en" sz="800">
                <a:solidFill>
                  <a:srgbClr val="627087"/>
                </a:solidFill>
                <a:latin typeface="Noto Sans"/>
                <a:ea typeface="Noto Sans"/>
                <a:cs typeface="Noto Sans"/>
                <a:sym typeface="Noto Sans"/>
              </a:rPr>
              <a:t>4</a:t>
            </a:r>
            <a:endParaRPr sz="800">
              <a:solidFill>
                <a:schemeClr val="dk1"/>
              </a:solidFill>
              <a:latin typeface="Noto Sans"/>
              <a:ea typeface="Noto Sans"/>
              <a:cs typeface="Noto Sans"/>
              <a:sym typeface="Noto Sans"/>
            </a:endParaRPr>
          </a:p>
        </p:txBody>
      </p:sp>
      <p:cxnSp>
        <p:nvCxnSpPr>
          <p:cNvPr id="246" name="Google Shape;246;p34"/>
          <p:cNvCxnSpPr/>
          <p:nvPr/>
        </p:nvCxnSpPr>
        <p:spPr>
          <a:xfrm>
            <a:off x="4252073" y="1405890"/>
            <a:ext cx="0" cy="2297430"/>
          </a:xfrm>
          <a:prstGeom prst="straightConnector1">
            <a:avLst/>
          </a:prstGeom>
          <a:noFill/>
          <a:ln cap="flat" cmpd="sng" w="9525">
            <a:solidFill>
              <a:srgbClr val="DDE5F2"/>
            </a:solidFill>
            <a:prstDash val="solid"/>
            <a:round/>
            <a:headEnd len="sm" w="sm" type="none"/>
            <a:tailEnd len="sm" w="sm" type="none"/>
          </a:ln>
        </p:spPr>
      </p:cxnSp>
      <p:sp>
        <p:nvSpPr>
          <p:cNvPr id="247" name="Google Shape;247;p34"/>
          <p:cNvSpPr/>
          <p:nvPr/>
        </p:nvSpPr>
        <p:spPr>
          <a:xfrm>
            <a:off x="4759579" y="1200150"/>
            <a:ext cx="137164" cy="1371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27087"/>
              </a:buClr>
              <a:buSzPts val="800"/>
              <a:buFont typeface="Noto Sans"/>
              <a:buNone/>
            </a:pPr>
            <a:r>
              <a:rPr lang="en" sz="800">
                <a:solidFill>
                  <a:srgbClr val="627087"/>
                </a:solidFill>
                <a:latin typeface="Noto Sans"/>
                <a:ea typeface="Noto Sans"/>
                <a:cs typeface="Noto Sans"/>
                <a:sym typeface="Noto Sans"/>
              </a:rPr>
              <a:t>5</a:t>
            </a:r>
            <a:endParaRPr sz="800">
              <a:solidFill>
                <a:schemeClr val="dk1"/>
              </a:solidFill>
              <a:latin typeface="Noto Sans"/>
              <a:ea typeface="Noto Sans"/>
              <a:cs typeface="Noto Sans"/>
              <a:sym typeface="Noto Sans"/>
            </a:endParaRPr>
          </a:p>
        </p:txBody>
      </p:sp>
      <p:cxnSp>
        <p:nvCxnSpPr>
          <p:cNvPr id="248" name="Google Shape;248;p34"/>
          <p:cNvCxnSpPr/>
          <p:nvPr/>
        </p:nvCxnSpPr>
        <p:spPr>
          <a:xfrm>
            <a:off x="4800728" y="1405890"/>
            <a:ext cx="0" cy="2297430"/>
          </a:xfrm>
          <a:prstGeom prst="straightConnector1">
            <a:avLst/>
          </a:prstGeom>
          <a:noFill/>
          <a:ln cap="flat" cmpd="sng" w="9525">
            <a:solidFill>
              <a:srgbClr val="DDE5F2"/>
            </a:solidFill>
            <a:prstDash val="solid"/>
            <a:round/>
            <a:headEnd len="sm" w="sm" type="none"/>
            <a:tailEnd len="sm" w="sm" type="none"/>
          </a:ln>
        </p:spPr>
      </p:cxnSp>
      <p:sp>
        <p:nvSpPr>
          <p:cNvPr id="249" name="Google Shape;249;p34"/>
          <p:cNvSpPr/>
          <p:nvPr/>
        </p:nvSpPr>
        <p:spPr>
          <a:xfrm>
            <a:off x="5308234" y="1200150"/>
            <a:ext cx="137164" cy="1371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27087"/>
              </a:buClr>
              <a:buSzPts val="800"/>
              <a:buFont typeface="Noto Sans"/>
              <a:buNone/>
            </a:pPr>
            <a:r>
              <a:rPr lang="en" sz="800">
                <a:solidFill>
                  <a:srgbClr val="627087"/>
                </a:solidFill>
                <a:latin typeface="Noto Sans"/>
                <a:ea typeface="Noto Sans"/>
                <a:cs typeface="Noto Sans"/>
                <a:sym typeface="Noto Sans"/>
              </a:rPr>
              <a:t>6</a:t>
            </a:r>
            <a:endParaRPr sz="800">
              <a:solidFill>
                <a:schemeClr val="dk1"/>
              </a:solidFill>
              <a:latin typeface="Noto Sans"/>
              <a:ea typeface="Noto Sans"/>
              <a:cs typeface="Noto Sans"/>
              <a:sym typeface="Noto Sans"/>
            </a:endParaRPr>
          </a:p>
        </p:txBody>
      </p:sp>
      <p:cxnSp>
        <p:nvCxnSpPr>
          <p:cNvPr id="250" name="Google Shape;250;p34"/>
          <p:cNvCxnSpPr/>
          <p:nvPr/>
        </p:nvCxnSpPr>
        <p:spPr>
          <a:xfrm>
            <a:off x="5349383" y="1405890"/>
            <a:ext cx="0" cy="2297430"/>
          </a:xfrm>
          <a:prstGeom prst="straightConnector1">
            <a:avLst/>
          </a:prstGeom>
          <a:noFill/>
          <a:ln cap="flat" cmpd="sng" w="9525">
            <a:solidFill>
              <a:srgbClr val="DDE5F2"/>
            </a:solidFill>
            <a:prstDash val="solid"/>
            <a:round/>
            <a:headEnd len="sm" w="sm" type="none"/>
            <a:tailEnd len="sm" w="sm" type="none"/>
          </a:ln>
        </p:spPr>
      </p:cxnSp>
      <p:sp>
        <p:nvSpPr>
          <p:cNvPr id="251" name="Google Shape;251;p34"/>
          <p:cNvSpPr/>
          <p:nvPr/>
        </p:nvSpPr>
        <p:spPr>
          <a:xfrm>
            <a:off x="5856888" y="1200150"/>
            <a:ext cx="137164" cy="1371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27087"/>
              </a:buClr>
              <a:buSzPts val="800"/>
              <a:buFont typeface="Noto Sans"/>
              <a:buNone/>
            </a:pPr>
            <a:r>
              <a:rPr lang="en" sz="800">
                <a:solidFill>
                  <a:srgbClr val="627087"/>
                </a:solidFill>
                <a:latin typeface="Noto Sans"/>
                <a:ea typeface="Noto Sans"/>
                <a:cs typeface="Noto Sans"/>
                <a:sym typeface="Noto Sans"/>
              </a:rPr>
              <a:t>7</a:t>
            </a:r>
            <a:endParaRPr sz="800">
              <a:solidFill>
                <a:schemeClr val="dk1"/>
              </a:solidFill>
              <a:latin typeface="Noto Sans"/>
              <a:ea typeface="Noto Sans"/>
              <a:cs typeface="Noto Sans"/>
              <a:sym typeface="Noto Sans"/>
            </a:endParaRPr>
          </a:p>
        </p:txBody>
      </p:sp>
      <p:cxnSp>
        <p:nvCxnSpPr>
          <p:cNvPr id="252" name="Google Shape;252;p34"/>
          <p:cNvCxnSpPr/>
          <p:nvPr/>
        </p:nvCxnSpPr>
        <p:spPr>
          <a:xfrm>
            <a:off x="5898037" y="1405890"/>
            <a:ext cx="0" cy="2297430"/>
          </a:xfrm>
          <a:prstGeom prst="straightConnector1">
            <a:avLst/>
          </a:prstGeom>
          <a:noFill/>
          <a:ln cap="flat" cmpd="sng" w="9525">
            <a:solidFill>
              <a:srgbClr val="DDE5F2"/>
            </a:solidFill>
            <a:prstDash val="solid"/>
            <a:round/>
            <a:headEnd len="sm" w="sm" type="none"/>
            <a:tailEnd len="sm" w="sm" type="none"/>
          </a:ln>
        </p:spPr>
      </p:cxnSp>
      <p:sp>
        <p:nvSpPr>
          <p:cNvPr id="253" name="Google Shape;253;p34"/>
          <p:cNvSpPr/>
          <p:nvPr/>
        </p:nvSpPr>
        <p:spPr>
          <a:xfrm>
            <a:off x="68579" y="1542925"/>
            <a:ext cx="1817400" cy="1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Perception / encoder</a:t>
            </a:r>
            <a:endParaRPr sz="1100"/>
          </a:p>
        </p:txBody>
      </p:sp>
      <p:cxnSp>
        <p:nvCxnSpPr>
          <p:cNvPr id="254" name="Google Shape;254;p34"/>
          <p:cNvCxnSpPr/>
          <p:nvPr/>
        </p:nvCxnSpPr>
        <p:spPr>
          <a:xfrm>
            <a:off x="1954582" y="1625346"/>
            <a:ext cx="4320655" cy="0"/>
          </a:xfrm>
          <a:prstGeom prst="straightConnector1">
            <a:avLst/>
          </a:prstGeom>
          <a:noFill/>
          <a:ln cap="flat" cmpd="sng" w="15225">
            <a:solidFill>
              <a:srgbClr val="CCD6E6"/>
            </a:solidFill>
            <a:prstDash val="solid"/>
            <a:round/>
            <a:headEnd len="sm" w="sm" type="none"/>
            <a:tailEnd len="sm" w="sm" type="none"/>
          </a:ln>
        </p:spPr>
      </p:cxnSp>
      <p:sp>
        <p:nvSpPr>
          <p:cNvPr id="255" name="Google Shape;255;p34"/>
          <p:cNvSpPr/>
          <p:nvPr/>
        </p:nvSpPr>
        <p:spPr>
          <a:xfrm>
            <a:off x="1995731" y="1563624"/>
            <a:ext cx="123447" cy="123444"/>
          </a:xfrm>
          <a:prstGeom prst="ellipse">
            <a:avLst/>
          </a:prstGeom>
          <a:solidFill>
            <a:srgbClr val="3E6BB5"/>
          </a:solidFill>
          <a:ln cap="flat" cmpd="sng" w="12700">
            <a:solidFill>
              <a:srgbClr val="3E6BB5"/>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256" name="Google Shape;256;p34"/>
          <p:cNvSpPr/>
          <p:nvPr/>
        </p:nvSpPr>
        <p:spPr>
          <a:xfrm>
            <a:off x="3093040" y="1563624"/>
            <a:ext cx="123447" cy="123444"/>
          </a:xfrm>
          <a:prstGeom prst="ellipse">
            <a:avLst/>
          </a:prstGeom>
          <a:solidFill>
            <a:srgbClr val="3E6BB5"/>
          </a:solidFill>
          <a:ln cap="flat" cmpd="sng" w="12700">
            <a:solidFill>
              <a:srgbClr val="3E6BB5"/>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257" name="Google Shape;257;p34"/>
          <p:cNvSpPr/>
          <p:nvPr/>
        </p:nvSpPr>
        <p:spPr>
          <a:xfrm>
            <a:off x="4190350" y="1563624"/>
            <a:ext cx="123447" cy="123444"/>
          </a:xfrm>
          <a:prstGeom prst="ellipse">
            <a:avLst/>
          </a:prstGeom>
          <a:solidFill>
            <a:srgbClr val="3E6BB5"/>
          </a:solidFill>
          <a:ln cap="flat" cmpd="sng" w="12700">
            <a:solidFill>
              <a:srgbClr val="3E6BB5"/>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258" name="Google Shape;258;p34"/>
          <p:cNvSpPr/>
          <p:nvPr/>
        </p:nvSpPr>
        <p:spPr>
          <a:xfrm>
            <a:off x="5287659" y="1563624"/>
            <a:ext cx="123447" cy="123444"/>
          </a:xfrm>
          <a:prstGeom prst="ellipse">
            <a:avLst/>
          </a:prstGeom>
          <a:solidFill>
            <a:srgbClr val="3E6BB5"/>
          </a:solidFill>
          <a:ln cap="flat" cmpd="sng" w="12700">
            <a:solidFill>
              <a:srgbClr val="3E6BB5"/>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259" name="Google Shape;259;p34"/>
          <p:cNvSpPr/>
          <p:nvPr/>
        </p:nvSpPr>
        <p:spPr>
          <a:xfrm>
            <a:off x="6343836" y="1392142"/>
            <a:ext cx="2226300" cy="30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Medium-rate refresh</a:t>
            </a:r>
            <a:endParaRPr sz="1100"/>
          </a:p>
        </p:txBody>
      </p:sp>
      <p:sp>
        <p:nvSpPr>
          <p:cNvPr id="260" name="Google Shape;260;p34"/>
          <p:cNvSpPr/>
          <p:nvPr/>
        </p:nvSpPr>
        <p:spPr>
          <a:xfrm>
            <a:off x="171478" y="2078013"/>
            <a:ext cx="1714500" cy="137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VLM / reasoning</a:t>
            </a:r>
            <a:endParaRPr sz="1100"/>
          </a:p>
        </p:txBody>
      </p:sp>
      <p:cxnSp>
        <p:nvCxnSpPr>
          <p:cNvPr id="261" name="Google Shape;261;p34"/>
          <p:cNvCxnSpPr/>
          <p:nvPr/>
        </p:nvCxnSpPr>
        <p:spPr>
          <a:xfrm>
            <a:off x="1954582" y="2139696"/>
            <a:ext cx="4320655" cy="0"/>
          </a:xfrm>
          <a:prstGeom prst="straightConnector1">
            <a:avLst/>
          </a:prstGeom>
          <a:noFill/>
          <a:ln cap="flat" cmpd="sng" w="15225">
            <a:solidFill>
              <a:srgbClr val="CCD6E6"/>
            </a:solidFill>
            <a:prstDash val="solid"/>
            <a:round/>
            <a:headEnd len="sm" w="sm" type="none"/>
            <a:tailEnd len="sm" w="sm" type="none"/>
          </a:ln>
        </p:spPr>
      </p:cxnSp>
      <p:sp>
        <p:nvSpPr>
          <p:cNvPr id="262" name="Google Shape;262;p34"/>
          <p:cNvSpPr/>
          <p:nvPr/>
        </p:nvSpPr>
        <p:spPr>
          <a:xfrm>
            <a:off x="1995731" y="2077974"/>
            <a:ext cx="123447" cy="123444"/>
          </a:xfrm>
          <a:prstGeom prst="ellipse">
            <a:avLst/>
          </a:prstGeom>
          <a:solidFill>
            <a:srgbClr val="7B61D1"/>
          </a:solidFill>
          <a:ln cap="flat" cmpd="sng" w="12700">
            <a:solidFill>
              <a:srgbClr val="7B61D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263" name="Google Shape;263;p34"/>
          <p:cNvSpPr/>
          <p:nvPr/>
        </p:nvSpPr>
        <p:spPr>
          <a:xfrm>
            <a:off x="4190350" y="2077974"/>
            <a:ext cx="123447" cy="123444"/>
          </a:xfrm>
          <a:prstGeom prst="ellipse">
            <a:avLst/>
          </a:prstGeom>
          <a:solidFill>
            <a:srgbClr val="7B61D1"/>
          </a:solidFill>
          <a:ln cap="flat" cmpd="sng" w="12700">
            <a:solidFill>
              <a:srgbClr val="7B61D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264" name="Google Shape;264;p34"/>
          <p:cNvSpPr/>
          <p:nvPr/>
        </p:nvSpPr>
        <p:spPr>
          <a:xfrm>
            <a:off x="6343833" y="2043675"/>
            <a:ext cx="1714500" cy="1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Low-rate refresh</a:t>
            </a:r>
            <a:endParaRPr sz="1100"/>
          </a:p>
        </p:txBody>
      </p:sp>
      <p:sp>
        <p:nvSpPr>
          <p:cNvPr id="265" name="Google Shape;265;p34"/>
          <p:cNvSpPr/>
          <p:nvPr/>
        </p:nvSpPr>
        <p:spPr>
          <a:xfrm>
            <a:off x="188775" y="2578625"/>
            <a:ext cx="1782900" cy="24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WAM predictive branch</a:t>
            </a:r>
            <a:endParaRPr sz="1100"/>
          </a:p>
        </p:txBody>
      </p:sp>
      <p:cxnSp>
        <p:nvCxnSpPr>
          <p:cNvPr id="266" name="Google Shape;266;p34"/>
          <p:cNvCxnSpPr/>
          <p:nvPr/>
        </p:nvCxnSpPr>
        <p:spPr>
          <a:xfrm>
            <a:off x="1954582" y="2654046"/>
            <a:ext cx="4320655" cy="0"/>
          </a:xfrm>
          <a:prstGeom prst="straightConnector1">
            <a:avLst/>
          </a:prstGeom>
          <a:noFill/>
          <a:ln cap="flat" cmpd="sng" w="15225">
            <a:solidFill>
              <a:srgbClr val="CCD6E6"/>
            </a:solidFill>
            <a:prstDash val="solid"/>
            <a:round/>
            <a:headEnd len="sm" w="sm" type="none"/>
            <a:tailEnd len="sm" w="sm" type="none"/>
          </a:ln>
        </p:spPr>
      </p:cxnSp>
      <p:sp>
        <p:nvSpPr>
          <p:cNvPr id="267" name="Google Shape;267;p34"/>
          <p:cNvSpPr/>
          <p:nvPr/>
        </p:nvSpPr>
        <p:spPr>
          <a:xfrm>
            <a:off x="2544386" y="2592324"/>
            <a:ext cx="123447" cy="123444"/>
          </a:xfrm>
          <a:prstGeom prst="ellipse">
            <a:avLst/>
          </a:prstGeom>
          <a:solidFill>
            <a:srgbClr val="F39A24"/>
          </a:solidFill>
          <a:ln cap="flat" cmpd="sng" w="12700">
            <a:solidFill>
              <a:srgbClr val="F39A24"/>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268" name="Google Shape;268;p34"/>
          <p:cNvSpPr/>
          <p:nvPr/>
        </p:nvSpPr>
        <p:spPr>
          <a:xfrm>
            <a:off x="4739004" y="2592324"/>
            <a:ext cx="123447" cy="123444"/>
          </a:xfrm>
          <a:prstGeom prst="ellipse">
            <a:avLst/>
          </a:prstGeom>
          <a:solidFill>
            <a:srgbClr val="F39A24"/>
          </a:solidFill>
          <a:ln cap="flat" cmpd="sng" w="12700">
            <a:solidFill>
              <a:srgbClr val="F39A24"/>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269" name="Google Shape;269;p34"/>
          <p:cNvSpPr/>
          <p:nvPr/>
        </p:nvSpPr>
        <p:spPr>
          <a:xfrm>
            <a:off x="6343832" y="2592326"/>
            <a:ext cx="1656300" cy="137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Run on demand</a:t>
            </a:r>
            <a:endParaRPr sz="1100"/>
          </a:p>
        </p:txBody>
      </p:sp>
      <p:sp>
        <p:nvSpPr>
          <p:cNvPr id="270" name="Google Shape;270;p34"/>
          <p:cNvSpPr/>
          <p:nvPr/>
        </p:nvSpPr>
        <p:spPr>
          <a:xfrm>
            <a:off x="651527" y="3086100"/>
            <a:ext cx="1165891" cy="1714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Action head</a:t>
            </a:r>
            <a:endParaRPr sz="1100"/>
          </a:p>
        </p:txBody>
      </p:sp>
      <p:cxnSp>
        <p:nvCxnSpPr>
          <p:cNvPr id="271" name="Google Shape;271;p34"/>
          <p:cNvCxnSpPr/>
          <p:nvPr/>
        </p:nvCxnSpPr>
        <p:spPr>
          <a:xfrm>
            <a:off x="1954582" y="3168396"/>
            <a:ext cx="4320655" cy="0"/>
          </a:xfrm>
          <a:prstGeom prst="straightConnector1">
            <a:avLst/>
          </a:prstGeom>
          <a:noFill/>
          <a:ln cap="flat" cmpd="sng" w="15225">
            <a:solidFill>
              <a:srgbClr val="CCD6E6"/>
            </a:solidFill>
            <a:prstDash val="solid"/>
            <a:round/>
            <a:headEnd len="sm" w="sm" type="none"/>
            <a:tailEnd len="sm" w="sm" type="none"/>
          </a:ln>
        </p:spPr>
      </p:cxnSp>
      <p:sp>
        <p:nvSpPr>
          <p:cNvPr id="272" name="Google Shape;272;p34"/>
          <p:cNvSpPr/>
          <p:nvPr/>
        </p:nvSpPr>
        <p:spPr>
          <a:xfrm>
            <a:off x="1995731" y="3106674"/>
            <a:ext cx="123447" cy="123444"/>
          </a:xfrm>
          <a:prstGeom prst="ellipse">
            <a:avLst/>
          </a:prstGeom>
          <a:solidFill>
            <a:srgbClr val="159A91"/>
          </a:solidFill>
          <a:ln cap="flat" cmpd="sng" w="12700">
            <a:solidFill>
              <a:srgbClr val="159A9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273" name="Google Shape;273;p34"/>
          <p:cNvSpPr/>
          <p:nvPr/>
        </p:nvSpPr>
        <p:spPr>
          <a:xfrm>
            <a:off x="2544386" y="3106674"/>
            <a:ext cx="123447" cy="123444"/>
          </a:xfrm>
          <a:prstGeom prst="ellipse">
            <a:avLst/>
          </a:prstGeom>
          <a:solidFill>
            <a:srgbClr val="159A91"/>
          </a:solidFill>
          <a:ln cap="flat" cmpd="sng" w="12700">
            <a:solidFill>
              <a:srgbClr val="159A9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274" name="Google Shape;274;p34"/>
          <p:cNvSpPr/>
          <p:nvPr/>
        </p:nvSpPr>
        <p:spPr>
          <a:xfrm>
            <a:off x="3093040" y="3106674"/>
            <a:ext cx="123447" cy="123444"/>
          </a:xfrm>
          <a:prstGeom prst="ellipse">
            <a:avLst/>
          </a:prstGeom>
          <a:solidFill>
            <a:srgbClr val="159A91"/>
          </a:solidFill>
          <a:ln cap="flat" cmpd="sng" w="12700">
            <a:solidFill>
              <a:srgbClr val="159A9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275" name="Google Shape;275;p34"/>
          <p:cNvSpPr/>
          <p:nvPr/>
        </p:nvSpPr>
        <p:spPr>
          <a:xfrm>
            <a:off x="3641695" y="3106674"/>
            <a:ext cx="123447" cy="123444"/>
          </a:xfrm>
          <a:prstGeom prst="ellipse">
            <a:avLst/>
          </a:prstGeom>
          <a:solidFill>
            <a:srgbClr val="159A91"/>
          </a:solidFill>
          <a:ln cap="flat" cmpd="sng" w="12700">
            <a:solidFill>
              <a:srgbClr val="159A9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276" name="Google Shape;276;p34"/>
          <p:cNvSpPr/>
          <p:nvPr/>
        </p:nvSpPr>
        <p:spPr>
          <a:xfrm>
            <a:off x="4190350" y="3106674"/>
            <a:ext cx="123447" cy="123444"/>
          </a:xfrm>
          <a:prstGeom prst="ellipse">
            <a:avLst/>
          </a:prstGeom>
          <a:solidFill>
            <a:srgbClr val="159A91"/>
          </a:solidFill>
          <a:ln cap="flat" cmpd="sng" w="12700">
            <a:solidFill>
              <a:srgbClr val="159A9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277" name="Google Shape;277;p34"/>
          <p:cNvSpPr/>
          <p:nvPr/>
        </p:nvSpPr>
        <p:spPr>
          <a:xfrm>
            <a:off x="4739004" y="3106674"/>
            <a:ext cx="123447" cy="123444"/>
          </a:xfrm>
          <a:prstGeom prst="ellipse">
            <a:avLst/>
          </a:prstGeom>
          <a:solidFill>
            <a:srgbClr val="159A91"/>
          </a:solidFill>
          <a:ln cap="flat" cmpd="sng" w="12700">
            <a:solidFill>
              <a:srgbClr val="159A9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278" name="Google Shape;278;p34"/>
          <p:cNvSpPr/>
          <p:nvPr/>
        </p:nvSpPr>
        <p:spPr>
          <a:xfrm>
            <a:off x="5287659" y="3106674"/>
            <a:ext cx="123447" cy="123444"/>
          </a:xfrm>
          <a:prstGeom prst="ellipse">
            <a:avLst/>
          </a:prstGeom>
          <a:solidFill>
            <a:srgbClr val="159A91"/>
          </a:solidFill>
          <a:ln cap="flat" cmpd="sng" w="12700">
            <a:solidFill>
              <a:srgbClr val="159A9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279" name="Google Shape;279;p34"/>
          <p:cNvSpPr/>
          <p:nvPr/>
        </p:nvSpPr>
        <p:spPr>
          <a:xfrm>
            <a:off x="5836314" y="3106674"/>
            <a:ext cx="123447" cy="123444"/>
          </a:xfrm>
          <a:prstGeom prst="ellipse">
            <a:avLst/>
          </a:prstGeom>
          <a:solidFill>
            <a:srgbClr val="159A91"/>
          </a:solidFill>
          <a:ln cap="flat" cmpd="sng" w="12700">
            <a:solidFill>
              <a:srgbClr val="159A9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280" name="Google Shape;280;p34"/>
          <p:cNvSpPr/>
          <p:nvPr/>
        </p:nvSpPr>
        <p:spPr>
          <a:xfrm>
            <a:off x="6343830" y="3072224"/>
            <a:ext cx="1440300" cy="1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High-rate control</a:t>
            </a:r>
            <a:endParaRPr sz="1100"/>
          </a:p>
        </p:txBody>
      </p:sp>
      <p:sp>
        <p:nvSpPr>
          <p:cNvPr id="281" name="Google Shape;281;p34"/>
          <p:cNvSpPr/>
          <p:nvPr/>
        </p:nvSpPr>
        <p:spPr>
          <a:xfrm>
            <a:off x="847148" y="3998175"/>
            <a:ext cx="2743200" cy="308700"/>
          </a:xfrm>
          <a:prstGeom prst="roundRect">
            <a:avLst>
              <a:gd fmla="val 16667" name="adj"/>
            </a:avLst>
          </a:prstGeom>
          <a:solidFill>
            <a:srgbClr val="FFFFFF"/>
          </a:solidFill>
          <a:ln cap="flat" cmpd="sng" w="15225">
            <a:solidFill>
              <a:srgbClr val="D2DBEA"/>
            </a:solidFill>
            <a:prstDash val="solid"/>
            <a:round/>
            <a:headEnd len="sm" w="sm" type="none"/>
            <a:tailEnd len="sm" w="sm" type="none"/>
          </a:ln>
        </p:spPr>
        <p:txBody>
          <a:bodyPr anchorCtr="0" anchor="ctr" bIns="0" lIns="0" spcFirstLastPara="1" rIns="0" wrap="square" tIns="0">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Shared state / feature pool</a:t>
            </a:r>
            <a:endParaRPr sz="1100"/>
          </a:p>
        </p:txBody>
      </p:sp>
      <p:cxnSp>
        <p:nvCxnSpPr>
          <p:cNvPr id="282" name="Google Shape;282;p34"/>
          <p:cNvCxnSpPr/>
          <p:nvPr/>
        </p:nvCxnSpPr>
        <p:spPr>
          <a:xfrm>
            <a:off x="3821516" y="4152476"/>
            <a:ext cx="1097400" cy="0"/>
          </a:xfrm>
          <a:prstGeom prst="straightConnector1">
            <a:avLst/>
          </a:prstGeom>
          <a:noFill/>
          <a:ln cap="flat" cmpd="sng" w="25400">
            <a:solidFill>
              <a:srgbClr val="627087"/>
            </a:solidFill>
            <a:prstDash val="solid"/>
            <a:round/>
            <a:headEnd len="sm" w="sm" type="none"/>
            <a:tailEnd len="med" w="med" type="triangle"/>
          </a:ln>
        </p:spPr>
      </p:cxnSp>
      <p:sp>
        <p:nvSpPr>
          <p:cNvPr id="283" name="Google Shape;283;p34"/>
          <p:cNvSpPr/>
          <p:nvPr/>
        </p:nvSpPr>
        <p:spPr>
          <a:xfrm>
            <a:off x="4945675" y="3744475"/>
            <a:ext cx="4139100" cy="816000"/>
          </a:xfrm>
          <a:prstGeom prst="roundRect">
            <a:avLst>
              <a:gd fmla="val 16667" name="adj"/>
            </a:avLst>
          </a:prstGeom>
          <a:solidFill>
            <a:srgbClr val="E9F7F5"/>
          </a:solidFill>
          <a:ln cap="flat" cmpd="sng" w="15225">
            <a:solidFill>
              <a:srgbClr val="159A91"/>
            </a:solidFill>
            <a:prstDash val="solid"/>
            <a:round/>
            <a:headEnd len="sm" w="sm" type="none"/>
            <a:tailEnd len="sm" w="sm" type="none"/>
          </a:ln>
        </p:spPr>
        <p:txBody>
          <a:bodyPr anchorCtr="0" anchor="ctr" bIns="475" lIns="475" spcFirstLastPara="1" rIns="475" wrap="square" tIns="475">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Only refresh modules whose state must change</a:t>
            </a:r>
            <a:endParaRPr sz="1100"/>
          </a:p>
          <a:p>
            <a:pPr indent="0" lvl="0" marL="0" marR="0" rtl="0" algn="l">
              <a:spcBef>
                <a:spcPts val="0"/>
              </a:spcBef>
              <a:spcAft>
                <a:spcPts val="0"/>
              </a:spcAft>
              <a:buNone/>
            </a:pPr>
            <a:r>
              <a:rPr lang="en" sz="1400">
                <a:solidFill>
                  <a:schemeClr val="dk1"/>
                </a:solidFill>
                <a:latin typeface="Noto Sans"/>
                <a:ea typeface="Noto Sans"/>
                <a:cs typeface="Noto Sans"/>
                <a:sym typeface="Noto Sans"/>
              </a:rPr>
              <a:t>action head reuses the latest available state</a:t>
            </a:r>
            <a:endParaRPr sz="1100"/>
          </a:p>
        </p:txBody>
      </p:sp>
      <p:sp>
        <p:nvSpPr>
          <p:cNvPr id="284" name="Google Shape;284;p34"/>
          <p:cNvSpPr/>
          <p:nvPr/>
        </p:nvSpPr>
        <p:spPr>
          <a:xfrm>
            <a:off x="1105800" y="4560575"/>
            <a:ext cx="7329900" cy="355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 sz="1400">
                <a:solidFill>
                  <a:schemeClr val="dk1"/>
                </a:solidFill>
                <a:latin typeface="Noto Sans"/>
                <a:ea typeface="Noto Sans"/>
                <a:cs typeface="Noto Sans"/>
                <a:sym typeface="Noto Sans"/>
              </a:rPr>
              <a:t>Why it matters: robots need continuous actions; heavy modules cannot be re-run at every control tick.</a:t>
            </a:r>
            <a:endParaRPr sz="1100"/>
          </a:p>
        </p:txBody>
      </p:sp>
      <p:sp>
        <p:nvSpPr>
          <p:cNvPr id="285" name="Google Shape;285;p34"/>
          <p:cNvSpPr/>
          <p:nvPr/>
        </p:nvSpPr>
        <p:spPr>
          <a:xfrm>
            <a:off x="445782" y="4855464"/>
            <a:ext cx="8298401" cy="123444"/>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8893A6"/>
              </a:buClr>
              <a:buSzPts val="600"/>
              <a:buFont typeface="Noto Sans"/>
              <a:buNone/>
            </a:pPr>
            <a:r>
              <a:rPr lang="en" sz="600">
                <a:solidFill>
                  <a:srgbClr val="8893A6"/>
                </a:solidFill>
                <a:latin typeface="Noto Sans"/>
                <a:ea typeface="Noto Sans"/>
                <a:cs typeface="Noto Sans"/>
                <a:sym typeface="Noto Sans"/>
              </a:rPr>
              <a:t>Source: Embodied.cpp paper, Sec. 3.1–3.2</a:t>
            </a:r>
            <a:endParaRPr sz="600">
              <a:solidFill>
                <a:schemeClr val="dk1"/>
              </a:solidFill>
              <a:latin typeface="Noto Sans"/>
              <a:ea typeface="Noto Sans"/>
              <a:cs typeface="Noto Sans"/>
              <a:sym typeface="Noto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0" name="Shape 290"/>
        <p:cNvGrpSpPr/>
        <p:nvPr/>
      </p:nvGrpSpPr>
      <p:grpSpPr>
        <a:xfrm>
          <a:off x="0" y="0"/>
          <a:ext cx="0" cy="0"/>
          <a:chOff x="0" y="0"/>
          <a:chExt cx="0" cy="0"/>
        </a:xfrm>
      </p:grpSpPr>
      <p:sp>
        <p:nvSpPr>
          <p:cNvPr id="291" name="Google Shape;291;p35"/>
          <p:cNvSpPr txBox="1"/>
          <p:nvPr/>
        </p:nvSpPr>
        <p:spPr>
          <a:xfrm>
            <a:off x="377200" y="260604"/>
            <a:ext cx="8367000" cy="215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
                <a:solidFill>
                  <a:srgbClr val="1F2A43"/>
                </a:solidFill>
                <a:latin typeface="Play"/>
                <a:ea typeface="Play"/>
                <a:cs typeface="Play"/>
                <a:sym typeface="Play"/>
              </a:rPr>
              <a:t>Step 4: Make each required inference step cheaper </a:t>
            </a:r>
            <a:endParaRPr/>
          </a:p>
        </p:txBody>
      </p:sp>
      <p:sp>
        <p:nvSpPr>
          <p:cNvPr id="292" name="Google Shape;292;p35"/>
          <p:cNvSpPr txBox="1"/>
          <p:nvPr/>
        </p:nvSpPr>
        <p:spPr>
          <a:xfrm>
            <a:off x="377200" y="665226"/>
            <a:ext cx="8367000" cy="1848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 sz="1200">
                <a:solidFill>
                  <a:srgbClr val="64718B"/>
                </a:solidFill>
                <a:latin typeface="Arial"/>
                <a:ea typeface="Arial"/>
                <a:cs typeface="Arial"/>
                <a:sym typeface="Arial"/>
              </a:rPr>
              <a:t>Step 3 decides what runs. Step 4 makes that required work cheaper</a:t>
            </a:r>
            <a:r>
              <a:rPr lang="en" sz="1200">
                <a:solidFill>
                  <a:srgbClr val="64718B"/>
                </a:solidFill>
              </a:rPr>
              <a:t>。</a:t>
            </a:r>
            <a:endParaRPr sz="1100"/>
          </a:p>
        </p:txBody>
      </p:sp>
      <p:sp>
        <p:nvSpPr>
          <p:cNvPr id="293" name="Google Shape;293;p35"/>
          <p:cNvSpPr/>
          <p:nvPr/>
        </p:nvSpPr>
        <p:spPr>
          <a:xfrm>
            <a:off x="377200" y="1062990"/>
            <a:ext cx="4972183" cy="2228850"/>
          </a:xfrm>
          <a:prstGeom prst="roundRect">
            <a:avLst>
              <a:gd fmla="val 16667" name="adj"/>
            </a:avLst>
          </a:prstGeom>
          <a:solidFill>
            <a:srgbClr val="FFFFFF"/>
          </a:solidFill>
          <a:ln cap="flat" cmpd="sng" w="15225">
            <a:solidFill>
              <a:srgbClr val="D7E1EE"/>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294" name="Google Shape;294;p35"/>
          <p:cNvSpPr txBox="1"/>
          <p:nvPr/>
        </p:nvSpPr>
        <p:spPr>
          <a:xfrm>
            <a:off x="562371" y="1220724"/>
            <a:ext cx="4663564" cy="17830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 sz="1100">
                <a:solidFill>
                  <a:srgbClr val="1F2A43"/>
                </a:solidFill>
                <a:latin typeface="Play"/>
                <a:ea typeface="Play"/>
                <a:cs typeface="Play"/>
                <a:sym typeface="Play"/>
              </a:rPr>
              <a:t>Motivation: stale action</a:t>
            </a:r>
            <a:endParaRPr sz="1100"/>
          </a:p>
        </p:txBody>
      </p:sp>
      <p:pic>
        <p:nvPicPr>
          <p:cNvPr descr="image.png" id="295" name="Google Shape;295;p35"/>
          <p:cNvPicPr preferRelativeResize="0"/>
          <p:nvPr/>
        </p:nvPicPr>
        <p:blipFill rotWithShape="1">
          <a:blip r:embed="rId3">
            <a:alphaModFix/>
          </a:blip>
          <a:srcRect b="0" l="0" r="0" t="0"/>
          <a:stretch/>
        </p:blipFill>
        <p:spPr>
          <a:xfrm>
            <a:off x="534938" y="1426464"/>
            <a:ext cx="4697730" cy="1565910"/>
          </a:xfrm>
          <a:prstGeom prst="rect">
            <a:avLst/>
          </a:prstGeom>
          <a:noFill/>
          <a:ln>
            <a:noFill/>
          </a:ln>
        </p:spPr>
      </p:pic>
      <p:sp>
        <p:nvSpPr>
          <p:cNvPr id="296" name="Google Shape;296;p35"/>
          <p:cNvSpPr txBox="1"/>
          <p:nvPr/>
        </p:nvSpPr>
        <p:spPr>
          <a:xfrm>
            <a:off x="617236" y="3017520"/>
            <a:ext cx="4423528" cy="19202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 sz="1100">
                <a:solidFill>
                  <a:srgbClr val="DE4B43"/>
                </a:solidFill>
                <a:latin typeface="Play"/>
                <a:ea typeface="Play"/>
                <a:cs typeface="Play"/>
                <a:sym typeface="Play"/>
              </a:rPr>
              <a:t>Slow inference can act on outdated world state.</a:t>
            </a:r>
            <a:endParaRPr sz="1100"/>
          </a:p>
        </p:txBody>
      </p:sp>
      <p:sp>
        <p:nvSpPr>
          <p:cNvPr id="297" name="Google Shape;297;p35"/>
          <p:cNvSpPr/>
          <p:nvPr/>
        </p:nvSpPr>
        <p:spPr>
          <a:xfrm>
            <a:off x="5589419" y="1062990"/>
            <a:ext cx="3223346" cy="2228850"/>
          </a:xfrm>
          <a:prstGeom prst="roundRect">
            <a:avLst>
              <a:gd fmla="val 16667" name="adj"/>
            </a:avLst>
          </a:prstGeom>
          <a:solidFill>
            <a:srgbClr val="FFFFFF"/>
          </a:solidFill>
          <a:ln cap="flat" cmpd="sng" w="15225">
            <a:solidFill>
              <a:srgbClr val="D7E1EE"/>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298" name="Google Shape;298;p35"/>
          <p:cNvSpPr txBox="1"/>
          <p:nvPr/>
        </p:nvSpPr>
        <p:spPr>
          <a:xfrm>
            <a:off x="5774590" y="1220724"/>
            <a:ext cx="2914728" cy="23317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 sz="1300">
                <a:solidFill>
                  <a:srgbClr val="1F2A43"/>
                </a:solidFill>
                <a:latin typeface="Play"/>
                <a:ea typeface="Play"/>
                <a:cs typeface="Play"/>
                <a:sym typeface="Play"/>
              </a:rPr>
              <a:t>Make required inference cheaper</a:t>
            </a:r>
            <a:endParaRPr sz="1100"/>
          </a:p>
        </p:txBody>
      </p:sp>
      <p:sp>
        <p:nvSpPr>
          <p:cNvPr id="299" name="Google Shape;299;p35"/>
          <p:cNvSpPr/>
          <p:nvPr/>
        </p:nvSpPr>
        <p:spPr>
          <a:xfrm>
            <a:off x="5774590" y="1543050"/>
            <a:ext cx="2846146" cy="425196"/>
          </a:xfrm>
          <a:prstGeom prst="roundRect">
            <a:avLst>
              <a:gd fmla="val 16667" name="adj"/>
            </a:avLst>
          </a:prstGeom>
          <a:solidFill>
            <a:srgbClr val="EAF1FF"/>
          </a:solidFill>
          <a:ln cap="flat" cmpd="sng" w="15225">
            <a:solidFill>
              <a:srgbClr val="4069B9"/>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300" name="Google Shape;300;p35"/>
          <p:cNvSpPr txBox="1"/>
          <p:nvPr/>
        </p:nvSpPr>
        <p:spPr>
          <a:xfrm>
            <a:off x="5891179" y="1632204"/>
            <a:ext cx="2612968" cy="16459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 sz="1100">
                <a:solidFill>
                  <a:srgbClr val="1F2A43"/>
                </a:solidFill>
                <a:latin typeface="Play"/>
                <a:ea typeface="Play"/>
                <a:cs typeface="Play"/>
                <a:sym typeface="Play"/>
              </a:rPr>
              <a:t>1  Reuse cached state</a:t>
            </a:r>
            <a:endParaRPr sz="1100"/>
          </a:p>
        </p:txBody>
      </p:sp>
      <p:sp>
        <p:nvSpPr>
          <p:cNvPr id="301" name="Google Shape;301;p35"/>
          <p:cNvSpPr txBox="1"/>
          <p:nvPr/>
        </p:nvSpPr>
        <p:spPr>
          <a:xfrm>
            <a:off x="5891179" y="1837944"/>
            <a:ext cx="2612968" cy="12344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 sz="800">
                <a:solidFill>
                  <a:srgbClr val="64718B"/>
                </a:solidFill>
                <a:latin typeface="Arial"/>
                <a:ea typeface="Arial"/>
                <a:cs typeface="Arial"/>
                <a:sym typeface="Arial"/>
              </a:rPr>
              <a:t>KV cache / VLA-Cache</a:t>
            </a:r>
            <a:endParaRPr sz="1100"/>
          </a:p>
        </p:txBody>
      </p:sp>
      <p:sp>
        <p:nvSpPr>
          <p:cNvPr id="302" name="Google Shape;302;p35"/>
          <p:cNvSpPr/>
          <p:nvPr/>
        </p:nvSpPr>
        <p:spPr>
          <a:xfrm>
            <a:off x="5774590" y="2057400"/>
            <a:ext cx="2846146" cy="425196"/>
          </a:xfrm>
          <a:prstGeom prst="roundRect">
            <a:avLst>
              <a:gd fmla="val 16667" name="adj"/>
            </a:avLst>
          </a:prstGeom>
          <a:solidFill>
            <a:srgbClr val="F4EFFF"/>
          </a:solidFill>
          <a:ln cap="flat" cmpd="sng" w="15225">
            <a:solidFill>
              <a:srgbClr val="775CDC"/>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303" name="Google Shape;303;p35"/>
          <p:cNvSpPr txBox="1"/>
          <p:nvPr/>
        </p:nvSpPr>
        <p:spPr>
          <a:xfrm>
            <a:off x="5891179" y="2146554"/>
            <a:ext cx="2612968" cy="16459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 sz="1100">
                <a:solidFill>
                  <a:srgbClr val="1F2A43"/>
                </a:solidFill>
                <a:latin typeface="Play"/>
                <a:ea typeface="Play"/>
                <a:cs typeface="Play"/>
                <a:sym typeface="Play"/>
              </a:rPr>
              <a:t>2  Skip unnecessary compute</a:t>
            </a:r>
            <a:endParaRPr sz="1100"/>
          </a:p>
        </p:txBody>
      </p:sp>
      <p:sp>
        <p:nvSpPr>
          <p:cNvPr id="304" name="Google Shape;304;p35"/>
          <p:cNvSpPr txBox="1"/>
          <p:nvPr/>
        </p:nvSpPr>
        <p:spPr>
          <a:xfrm>
            <a:off x="5891179" y="2352294"/>
            <a:ext cx="2612968" cy="12344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 sz="800">
                <a:solidFill>
                  <a:srgbClr val="64718B"/>
                </a:solidFill>
                <a:latin typeface="Arial"/>
                <a:ea typeface="Arial"/>
                <a:cs typeface="Arial"/>
                <a:sym typeface="Arial"/>
              </a:rPr>
              <a:t>DeeR-VLA early exit</a:t>
            </a:r>
            <a:endParaRPr sz="1100"/>
          </a:p>
        </p:txBody>
      </p:sp>
      <p:sp>
        <p:nvSpPr>
          <p:cNvPr id="305" name="Google Shape;305;p35"/>
          <p:cNvSpPr/>
          <p:nvPr/>
        </p:nvSpPr>
        <p:spPr>
          <a:xfrm>
            <a:off x="5774590" y="2571750"/>
            <a:ext cx="2846146" cy="425196"/>
          </a:xfrm>
          <a:prstGeom prst="roundRect">
            <a:avLst>
              <a:gd fmla="val 16667" name="adj"/>
            </a:avLst>
          </a:prstGeom>
          <a:solidFill>
            <a:srgbClr val="FFF2E1"/>
          </a:solidFill>
          <a:ln cap="flat" cmpd="sng" w="15225">
            <a:solidFill>
              <a:srgbClr val="F1901E"/>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Noto Sans"/>
              <a:ea typeface="Noto Sans"/>
              <a:cs typeface="Noto Sans"/>
              <a:sym typeface="Noto Sans"/>
            </a:endParaRPr>
          </a:p>
        </p:txBody>
      </p:sp>
      <p:sp>
        <p:nvSpPr>
          <p:cNvPr id="306" name="Google Shape;306;p35"/>
          <p:cNvSpPr txBox="1"/>
          <p:nvPr/>
        </p:nvSpPr>
        <p:spPr>
          <a:xfrm>
            <a:off x="5891179" y="2660904"/>
            <a:ext cx="2612968" cy="16459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 sz="1100">
                <a:solidFill>
                  <a:srgbClr val="1F2A43"/>
                </a:solidFill>
                <a:latin typeface="Play"/>
                <a:ea typeface="Play"/>
                <a:cs typeface="Play"/>
                <a:sym typeface="Play"/>
              </a:rPr>
              <a:t>3  Remove runtime overhead</a:t>
            </a:r>
            <a:endParaRPr sz="1100"/>
          </a:p>
        </p:txBody>
      </p:sp>
      <p:sp>
        <p:nvSpPr>
          <p:cNvPr id="307" name="Google Shape;307;p35"/>
          <p:cNvSpPr txBox="1"/>
          <p:nvPr/>
        </p:nvSpPr>
        <p:spPr>
          <a:xfrm>
            <a:off x="5891179" y="2866644"/>
            <a:ext cx="2612968" cy="12344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lang="en" sz="800">
                <a:solidFill>
                  <a:srgbClr val="64718B"/>
                </a:solidFill>
                <a:latin typeface="Arial"/>
                <a:ea typeface="Arial"/>
                <a:cs typeface="Arial"/>
                <a:sym typeface="Arial"/>
              </a:rPr>
              <a:t>Buffers / fewer copies / backend path</a:t>
            </a:r>
            <a:endParaRPr sz="1100"/>
          </a:p>
        </p:txBody>
      </p:sp>
      <p:sp>
        <p:nvSpPr>
          <p:cNvPr id="308" name="Google Shape;308;p35"/>
          <p:cNvSpPr txBox="1"/>
          <p:nvPr/>
        </p:nvSpPr>
        <p:spPr>
          <a:xfrm>
            <a:off x="582946" y="3634740"/>
            <a:ext cx="8024074" cy="19202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 sz="1500">
                <a:solidFill>
                  <a:srgbClr val="1F2A43"/>
                </a:solidFill>
                <a:latin typeface="Play"/>
                <a:ea typeface="Play"/>
                <a:cs typeface="Play"/>
                <a:sym typeface="Play"/>
              </a:rPr>
              <a:t>Simple takeaway: avoid recomputing or moving data unless it is needed now.</a:t>
            </a:r>
            <a:endParaRPr sz="1100"/>
          </a:p>
        </p:txBody>
      </p:sp>
      <p:sp>
        <p:nvSpPr>
          <p:cNvPr id="309" name="Google Shape;309;p35"/>
          <p:cNvSpPr txBox="1"/>
          <p:nvPr/>
        </p:nvSpPr>
        <p:spPr>
          <a:xfrm>
            <a:off x="582946" y="3963924"/>
            <a:ext cx="8024100" cy="1647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lang="en" sz="1000">
                <a:solidFill>
                  <a:srgbClr val="64718B"/>
                </a:solidFill>
                <a:latin typeface="Arial"/>
                <a:ea typeface="Arial"/>
                <a:cs typeface="Arial"/>
                <a:sym typeface="Arial"/>
              </a:rPr>
              <a:t>Reuse/skip work only when the cached state is still valid for the current control step.</a:t>
            </a:r>
            <a:endParaRPr sz="11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4" name="Shape 314"/>
        <p:cNvGrpSpPr/>
        <p:nvPr/>
      </p:nvGrpSpPr>
      <p:grpSpPr>
        <a:xfrm>
          <a:off x="0" y="0"/>
          <a:ext cx="0" cy="0"/>
          <a:chOff x="0" y="0"/>
          <a:chExt cx="0" cy="0"/>
        </a:xfrm>
      </p:grpSpPr>
      <p:sp>
        <p:nvSpPr>
          <p:cNvPr id="315" name="Google Shape;315;p36"/>
          <p:cNvSpPr/>
          <p:nvPr/>
        </p:nvSpPr>
        <p:spPr>
          <a:xfrm>
            <a:off x="457200" y="357188"/>
            <a:ext cx="8229600" cy="771525"/>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500">
                <a:solidFill>
                  <a:srgbClr val="142B3B"/>
                </a:solidFill>
              </a:rPr>
              <a:t>Results</a:t>
            </a:r>
            <a:endParaRPr sz="1100"/>
          </a:p>
        </p:txBody>
      </p:sp>
      <p:sp>
        <p:nvSpPr>
          <p:cNvPr id="316" name="Google Shape;316;p36"/>
          <p:cNvSpPr/>
          <p:nvPr/>
        </p:nvSpPr>
        <p:spPr>
          <a:xfrm>
            <a:off x="8286750" y="4807744"/>
            <a:ext cx="392906" cy="200025"/>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900">
                <a:solidFill>
                  <a:srgbClr val="526574"/>
                </a:solidFill>
                <a:latin typeface="Arial"/>
                <a:ea typeface="Arial"/>
                <a:cs typeface="Arial"/>
                <a:sym typeface="Arial"/>
              </a:rPr>
              <a:t>10</a:t>
            </a:r>
            <a:endParaRPr sz="1100"/>
          </a:p>
        </p:txBody>
      </p:sp>
      <p:graphicFrame>
        <p:nvGraphicFramePr>
          <p:cNvPr id="317" name="Google Shape;317;p36"/>
          <p:cNvGraphicFramePr/>
          <p:nvPr/>
        </p:nvGraphicFramePr>
        <p:xfrm>
          <a:off x="457200" y="1357313"/>
          <a:ext cx="3000000" cy="3000000"/>
        </p:xfrm>
        <a:graphic>
          <a:graphicData uri="http://schemas.openxmlformats.org/drawingml/2006/table">
            <a:tbl>
              <a:tblPr>
                <a:noFill/>
                <a:tableStyleId>{2AC8565B-014F-4862-8EED-690AFCCD5F82}</a:tableStyleId>
              </a:tblPr>
              <a:tblGrid>
                <a:gridCol w="1914525"/>
                <a:gridCol w="2964650"/>
                <a:gridCol w="3350400"/>
              </a:tblGrid>
              <a:tr h="690550">
                <a:tc>
                  <a:txBody>
                    <a:bodyPr/>
                    <a:lstStyle/>
                    <a:p>
                      <a:pPr indent="0" lvl="0" marL="0" marR="0" rtl="0" algn="l">
                        <a:spcBef>
                          <a:spcPts val="0"/>
                        </a:spcBef>
                        <a:spcAft>
                          <a:spcPts val="0"/>
                        </a:spcAft>
                        <a:buClr>
                          <a:srgbClr val="FFFFFF"/>
                        </a:buClr>
                        <a:buSzPts val="1500"/>
                        <a:buFont typeface="Arial"/>
                        <a:buNone/>
                      </a:pPr>
                      <a:r>
                        <a:rPr b="1" lang="en" sz="1500">
                          <a:solidFill>
                            <a:srgbClr val="FFFFFF"/>
                          </a:solidFill>
                        </a:rPr>
                        <a:t>Models</a:t>
                      </a:r>
                      <a:endParaRPr sz="1100"/>
                    </a:p>
                  </a:txBody>
                  <a:tcPr marT="34300" marB="34300" marR="68600" marL="68600">
                    <a:solidFill>
                      <a:srgbClr val="142B3B"/>
                    </a:solidFill>
                  </a:tcPr>
                </a:tc>
                <a:tc>
                  <a:txBody>
                    <a:bodyPr/>
                    <a:lstStyle/>
                    <a:p>
                      <a:pPr indent="0" lvl="0" marL="0" marR="0" rtl="0" algn="l">
                        <a:spcBef>
                          <a:spcPts val="0"/>
                        </a:spcBef>
                        <a:spcAft>
                          <a:spcPts val="0"/>
                        </a:spcAft>
                        <a:buClr>
                          <a:srgbClr val="FFFFFF"/>
                        </a:buClr>
                        <a:buSzPts val="1500"/>
                        <a:buFont typeface="Arial"/>
                        <a:buNone/>
                      </a:pPr>
                      <a:r>
                        <a:rPr b="1" lang="en" sz="1500">
                          <a:solidFill>
                            <a:srgbClr val="FFFFFF"/>
                          </a:solidFill>
                          <a:latin typeface="Arial"/>
                          <a:ea typeface="Arial"/>
                          <a:cs typeface="Arial"/>
                          <a:sym typeface="Arial"/>
                        </a:rPr>
                        <a:t>Compared configurations</a:t>
                      </a:r>
                      <a:endParaRPr sz="1100"/>
                    </a:p>
                  </a:txBody>
                  <a:tcPr marT="34300" marB="34300" marR="68600" marL="68600">
                    <a:solidFill>
                      <a:srgbClr val="142B3B"/>
                    </a:solidFill>
                  </a:tcPr>
                </a:tc>
                <a:tc>
                  <a:txBody>
                    <a:bodyPr/>
                    <a:lstStyle/>
                    <a:p>
                      <a:pPr indent="0" lvl="0" marL="0" marR="0" rtl="0" algn="l">
                        <a:spcBef>
                          <a:spcPts val="0"/>
                        </a:spcBef>
                        <a:spcAft>
                          <a:spcPts val="0"/>
                        </a:spcAft>
                        <a:buClr>
                          <a:srgbClr val="FFFFFF"/>
                        </a:buClr>
                        <a:buSzPts val="1500"/>
                        <a:buFont typeface="Arial"/>
                        <a:buNone/>
                      </a:pPr>
                      <a:r>
                        <a:rPr b="1" lang="en" sz="1500">
                          <a:solidFill>
                            <a:srgbClr val="FFFFFF"/>
                          </a:solidFill>
                          <a:latin typeface="Arial"/>
                          <a:ea typeface="Arial"/>
                          <a:cs typeface="Arial"/>
                          <a:sym typeface="Arial"/>
                        </a:rPr>
                        <a:t>Reported outcomes</a:t>
                      </a:r>
                      <a:endParaRPr sz="1100"/>
                    </a:p>
                  </a:txBody>
                  <a:tcPr marT="34300" marB="34300" marR="68600" marL="68600">
                    <a:solidFill>
                      <a:srgbClr val="142B3B"/>
                    </a:solidFill>
                  </a:tcPr>
                </a:tc>
              </a:tr>
              <a:tr h="690550">
                <a:tc>
                  <a:txBody>
                    <a:bodyPr/>
                    <a:lstStyle/>
                    <a:p>
                      <a:pPr indent="0" lvl="0" marL="0" marR="0" rtl="0" algn="l">
                        <a:spcBef>
                          <a:spcPts val="0"/>
                        </a:spcBef>
                        <a:spcAft>
                          <a:spcPts val="0"/>
                        </a:spcAft>
                        <a:buClr>
                          <a:srgbClr val="142B3B"/>
                        </a:buClr>
                        <a:buSzPts val="1500"/>
                        <a:buFont typeface="Arial"/>
                        <a:buNone/>
                      </a:pPr>
                      <a:r>
                        <a:rPr b="0" lang="en" sz="1500">
                          <a:solidFill>
                            <a:srgbClr val="142B3B"/>
                          </a:solidFill>
                          <a:latin typeface="Arial"/>
                          <a:ea typeface="Arial"/>
                          <a:cs typeface="Arial"/>
                          <a:sym typeface="Arial"/>
                        </a:rPr>
                        <a:t>3 VLA models</a:t>
                      </a:r>
                      <a:endParaRPr sz="1100"/>
                    </a:p>
                  </a:txBody>
                  <a:tcPr marT="34300" marB="34300" marR="68600" marL="68600">
                    <a:solidFill>
                      <a:srgbClr val="FFFFFF"/>
                    </a:solidFill>
                  </a:tcPr>
                </a:tc>
                <a:tc>
                  <a:txBody>
                    <a:bodyPr/>
                    <a:lstStyle/>
                    <a:p>
                      <a:pPr indent="0" lvl="0" marL="0" marR="0" rtl="0" algn="l">
                        <a:spcBef>
                          <a:spcPts val="0"/>
                        </a:spcBef>
                        <a:spcAft>
                          <a:spcPts val="0"/>
                        </a:spcAft>
                        <a:buClr>
                          <a:srgbClr val="142B3B"/>
                        </a:buClr>
                        <a:buSzPts val="1500"/>
                        <a:buFont typeface="Arial"/>
                        <a:buNone/>
                      </a:pPr>
                      <a:r>
                        <a:rPr b="0" lang="en" sz="1500">
                          <a:solidFill>
                            <a:srgbClr val="142B3B"/>
                          </a:solidFill>
                          <a:latin typeface="Arial"/>
                          <a:ea typeface="Arial"/>
                          <a:cs typeface="Arial"/>
                          <a:sym typeface="Arial"/>
                        </a:rPr>
                        <a:t>Python, C++, 8-, 6-, 4-bit C++</a:t>
                      </a:r>
                      <a:endParaRPr sz="1100"/>
                    </a:p>
                  </a:txBody>
                  <a:tcPr marT="34300" marB="34300" marR="68600" marL="68600">
                    <a:solidFill>
                      <a:srgbClr val="FFFFFF"/>
                    </a:solidFill>
                  </a:tcPr>
                </a:tc>
                <a:tc>
                  <a:txBody>
                    <a:bodyPr/>
                    <a:lstStyle/>
                    <a:p>
                      <a:pPr indent="0" lvl="0" marL="0" marR="0" rtl="0" algn="l">
                        <a:spcBef>
                          <a:spcPts val="0"/>
                        </a:spcBef>
                        <a:spcAft>
                          <a:spcPts val="0"/>
                        </a:spcAft>
                        <a:buClr>
                          <a:srgbClr val="142B3B"/>
                        </a:buClr>
                        <a:buSzPts val="1500"/>
                        <a:buFont typeface="Arial"/>
                        <a:buNone/>
                      </a:pPr>
                      <a:r>
                        <a:rPr b="0" lang="en" sz="1500">
                          <a:solidFill>
                            <a:srgbClr val="142B3B"/>
                          </a:solidFill>
                          <a:latin typeface="Arial"/>
                          <a:ea typeface="Arial"/>
                          <a:cs typeface="Arial"/>
                          <a:sym typeface="Arial"/>
                        </a:rPr>
                        <a:t>Latency, success rate and VRAM</a:t>
                      </a:r>
                      <a:endParaRPr sz="1100"/>
                    </a:p>
                    <a:p>
                      <a:pPr indent="0" lvl="0" marL="0" marR="0" rtl="0" algn="l">
                        <a:spcBef>
                          <a:spcPts val="0"/>
                        </a:spcBef>
                        <a:spcAft>
                          <a:spcPts val="0"/>
                        </a:spcAft>
                        <a:buClr>
                          <a:srgbClr val="142B3B"/>
                        </a:buClr>
                        <a:buSzPts val="1500"/>
                        <a:buFont typeface="Arial"/>
                        <a:buNone/>
                      </a:pPr>
                      <a:r>
                        <a:rPr b="0" lang="en" sz="1500">
                          <a:solidFill>
                            <a:srgbClr val="142B3B"/>
                          </a:solidFill>
                          <a:latin typeface="Arial"/>
                          <a:ea typeface="Arial"/>
                          <a:cs typeface="Arial"/>
                          <a:sym typeface="Arial"/>
                        </a:rPr>
                        <a:t>Each Python baseline = 1.00</a:t>
                      </a:r>
                      <a:endParaRPr sz="1100"/>
                    </a:p>
                  </a:txBody>
                  <a:tcPr marT="34300" marB="34300" marR="68600" marL="68600">
                    <a:solidFill>
                      <a:srgbClr val="FFFFFF"/>
                    </a:solidFill>
                  </a:tcPr>
                </a:tc>
              </a:tr>
              <a:tr h="690550">
                <a:tc>
                  <a:txBody>
                    <a:bodyPr/>
                    <a:lstStyle/>
                    <a:p>
                      <a:pPr indent="0" lvl="0" marL="0" marR="0" rtl="0" algn="l">
                        <a:spcBef>
                          <a:spcPts val="0"/>
                        </a:spcBef>
                        <a:spcAft>
                          <a:spcPts val="0"/>
                        </a:spcAft>
                        <a:buClr>
                          <a:srgbClr val="142B3B"/>
                        </a:buClr>
                        <a:buSzPts val="1500"/>
                        <a:buFont typeface="Arial"/>
                        <a:buNone/>
                      </a:pPr>
                      <a:r>
                        <a:rPr b="0" lang="en" sz="1500">
                          <a:solidFill>
                            <a:srgbClr val="142B3B"/>
                          </a:solidFill>
                          <a:latin typeface="Arial"/>
                          <a:ea typeface="Arial"/>
                          <a:cs typeface="Arial"/>
                          <a:sym typeface="Arial"/>
                        </a:rPr>
                        <a:t>2 WAM models</a:t>
                      </a:r>
                      <a:endParaRPr sz="1100"/>
                    </a:p>
                  </a:txBody>
                  <a:tcPr marT="34300" marB="34300" marR="68600" marL="68600">
                    <a:solidFill>
                      <a:srgbClr val="F1F5F7"/>
                    </a:solidFill>
                  </a:tcPr>
                </a:tc>
                <a:tc>
                  <a:txBody>
                    <a:bodyPr/>
                    <a:lstStyle/>
                    <a:p>
                      <a:pPr indent="0" lvl="0" marL="0" marR="0" rtl="0" algn="l">
                        <a:spcBef>
                          <a:spcPts val="0"/>
                        </a:spcBef>
                        <a:spcAft>
                          <a:spcPts val="0"/>
                        </a:spcAft>
                        <a:buClr>
                          <a:srgbClr val="142B3B"/>
                        </a:buClr>
                        <a:buSzPts val="1500"/>
                        <a:buFont typeface="Arial"/>
                        <a:buNone/>
                      </a:pPr>
                      <a:r>
                        <a:rPr b="0" lang="en" sz="1500">
                          <a:solidFill>
                            <a:srgbClr val="142B3B"/>
                          </a:solidFill>
                          <a:latin typeface="Arial"/>
                          <a:ea typeface="Arial"/>
                          <a:cs typeface="Arial"/>
                          <a:sym typeface="Arial"/>
                        </a:rPr>
                        <a:t>Python and C++</a:t>
                      </a:r>
                      <a:endParaRPr sz="1100"/>
                    </a:p>
                  </a:txBody>
                  <a:tcPr marT="34300" marB="34300" marR="68600" marL="68600">
                    <a:solidFill>
                      <a:srgbClr val="F1F5F7"/>
                    </a:solidFill>
                  </a:tcPr>
                </a:tc>
                <a:tc>
                  <a:txBody>
                    <a:bodyPr/>
                    <a:lstStyle/>
                    <a:p>
                      <a:pPr indent="0" lvl="0" marL="0" marR="0" rtl="0" algn="l">
                        <a:spcBef>
                          <a:spcPts val="0"/>
                        </a:spcBef>
                        <a:spcAft>
                          <a:spcPts val="0"/>
                        </a:spcAft>
                        <a:buClr>
                          <a:srgbClr val="142B3B"/>
                        </a:buClr>
                        <a:buSzPts val="1500"/>
                        <a:buFont typeface="Arial"/>
                        <a:buNone/>
                      </a:pPr>
                      <a:r>
                        <a:rPr b="0" lang="en" sz="1500">
                          <a:solidFill>
                            <a:srgbClr val="142B3B"/>
                          </a:solidFill>
                          <a:latin typeface="Arial"/>
                          <a:ea typeface="Arial"/>
                          <a:cs typeface="Arial"/>
                          <a:sym typeface="Arial"/>
                        </a:rPr>
                        <a:t>Success (%) and peak VRAM (GB)</a:t>
                      </a:r>
                      <a:endParaRPr sz="1100"/>
                    </a:p>
                    <a:p>
                      <a:pPr indent="0" lvl="0" marL="0" marR="0" rtl="0" algn="l">
                        <a:spcBef>
                          <a:spcPts val="0"/>
                        </a:spcBef>
                        <a:spcAft>
                          <a:spcPts val="0"/>
                        </a:spcAft>
                        <a:buClr>
                          <a:srgbClr val="142B3B"/>
                        </a:buClr>
                        <a:buSzPts val="1500"/>
                        <a:buFont typeface="Arial"/>
                        <a:buNone/>
                      </a:pPr>
                      <a:r>
                        <a:rPr b="0" lang="en" sz="1500">
                          <a:solidFill>
                            <a:srgbClr val="142B3B"/>
                          </a:solidFill>
                          <a:latin typeface="Arial"/>
                          <a:ea typeface="Arial"/>
                          <a:cs typeface="Arial"/>
                          <a:sym typeface="Arial"/>
                        </a:rPr>
                        <a:t>No latency result</a:t>
                      </a:r>
                      <a:endParaRPr sz="1100"/>
                    </a:p>
                  </a:txBody>
                  <a:tcPr marT="34300" marB="34300" marR="68600" marL="68600">
                    <a:solidFill>
                      <a:srgbClr val="F1F5F7"/>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22" name="Shape 322"/>
        <p:cNvGrpSpPr/>
        <p:nvPr/>
      </p:nvGrpSpPr>
      <p:grpSpPr>
        <a:xfrm>
          <a:off x="0" y="0"/>
          <a:ext cx="0" cy="0"/>
          <a:chOff x="0" y="0"/>
          <a:chExt cx="0" cy="0"/>
        </a:xfrm>
      </p:grpSpPr>
      <p:sp>
        <p:nvSpPr>
          <p:cNvPr id="323" name="Google Shape;323;p37"/>
          <p:cNvSpPr/>
          <p:nvPr/>
        </p:nvSpPr>
        <p:spPr>
          <a:xfrm>
            <a:off x="8286750" y="4807744"/>
            <a:ext cx="393000" cy="200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900">
                <a:solidFill>
                  <a:srgbClr val="526574"/>
                </a:solidFill>
                <a:latin typeface="Arial"/>
                <a:ea typeface="Arial"/>
                <a:cs typeface="Arial"/>
                <a:sym typeface="Arial"/>
              </a:rPr>
              <a:t>15</a:t>
            </a:r>
            <a:endParaRPr sz="1100"/>
          </a:p>
        </p:txBody>
      </p:sp>
      <p:sp>
        <p:nvSpPr>
          <p:cNvPr id="324" name="Google Shape;324;p37"/>
          <p:cNvSpPr txBox="1"/>
          <p:nvPr/>
        </p:nvSpPr>
        <p:spPr>
          <a:xfrm>
            <a:off x="436225" y="334775"/>
            <a:ext cx="7968900" cy="67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500"/>
              <a:t>Results</a:t>
            </a:r>
            <a:endParaRPr b="1" sz="2500"/>
          </a:p>
        </p:txBody>
      </p:sp>
      <p:sp>
        <p:nvSpPr>
          <p:cNvPr id="325" name="Google Shape;325;p37"/>
          <p:cNvSpPr txBox="1"/>
          <p:nvPr/>
        </p:nvSpPr>
        <p:spPr>
          <a:xfrm>
            <a:off x="436225" y="867600"/>
            <a:ext cx="7476900" cy="72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Normalized Closed loop Deployment: pi0.5, GR00TN1.7, HY-VLA</a:t>
            </a:r>
            <a:endParaRPr sz="1600"/>
          </a:p>
          <a:p>
            <a:pPr indent="0" lvl="0" marL="0" rtl="0" algn="l">
              <a:spcBef>
                <a:spcPts val="0"/>
              </a:spcBef>
              <a:spcAft>
                <a:spcPts val="0"/>
              </a:spcAft>
              <a:buNone/>
            </a:pPr>
            <a:r>
              <a:t/>
            </a:r>
            <a:endParaRPr sz="900"/>
          </a:p>
          <a:p>
            <a:pPr indent="0" lvl="0" marL="0" rtl="0" algn="l">
              <a:spcBef>
                <a:spcPts val="0"/>
              </a:spcBef>
              <a:spcAft>
                <a:spcPts val="0"/>
              </a:spcAft>
              <a:buNone/>
            </a:pPr>
            <a:r>
              <a:t/>
            </a:r>
            <a:endParaRPr sz="1600"/>
          </a:p>
        </p:txBody>
      </p:sp>
      <p:pic>
        <p:nvPicPr>
          <p:cNvPr id="326" name="Google Shape;326;p37"/>
          <p:cNvPicPr preferRelativeResize="0"/>
          <p:nvPr/>
        </p:nvPicPr>
        <p:blipFill>
          <a:blip r:embed="rId3">
            <a:alphaModFix/>
          </a:blip>
          <a:stretch>
            <a:fillRect/>
          </a:stretch>
        </p:blipFill>
        <p:spPr>
          <a:xfrm>
            <a:off x="2971675" y="1462275"/>
            <a:ext cx="5986881" cy="3195199"/>
          </a:xfrm>
          <a:prstGeom prst="rect">
            <a:avLst/>
          </a:prstGeom>
          <a:noFill/>
          <a:ln>
            <a:noFill/>
          </a:ln>
        </p:spPr>
      </p:pic>
      <p:sp>
        <p:nvSpPr>
          <p:cNvPr id="327" name="Google Shape;327;p37"/>
          <p:cNvSpPr txBox="1"/>
          <p:nvPr/>
        </p:nvSpPr>
        <p:spPr>
          <a:xfrm>
            <a:off x="436225" y="2281375"/>
            <a:ext cx="2391300" cy="155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Latency: lower better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Success Rate: higher better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VRAM: lower better</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32" name="Shape 332"/>
        <p:cNvGrpSpPr/>
        <p:nvPr/>
      </p:nvGrpSpPr>
      <p:grpSpPr>
        <a:xfrm>
          <a:off x="0" y="0"/>
          <a:ext cx="0" cy="0"/>
          <a:chOff x="0" y="0"/>
          <a:chExt cx="0" cy="0"/>
        </a:xfrm>
      </p:grpSpPr>
      <p:sp>
        <p:nvSpPr>
          <p:cNvPr id="333" name="Google Shape;333;p38"/>
          <p:cNvSpPr/>
          <p:nvPr/>
        </p:nvSpPr>
        <p:spPr>
          <a:xfrm>
            <a:off x="8286750" y="4807744"/>
            <a:ext cx="392906" cy="200025"/>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900">
                <a:solidFill>
                  <a:srgbClr val="526574"/>
                </a:solidFill>
                <a:latin typeface="Arial"/>
                <a:ea typeface="Arial"/>
                <a:cs typeface="Arial"/>
                <a:sym typeface="Arial"/>
              </a:rPr>
              <a:t>13</a:t>
            </a:r>
            <a:endParaRPr sz="1100"/>
          </a:p>
        </p:txBody>
      </p:sp>
      <p:sp>
        <p:nvSpPr>
          <p:cNvPr id="334" name="Google Shape;334;p38"/>
          <p:cNvSpPr txBox="1"/>
          <p:nvPr/>
        </p:nvSpPr>
        <p:spPr>
          <a:xfrm>
            <a:off x="599600" y="341725"/>
            <a:ext cx="7968900" cy="67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500"/>
              <a:t>Results</a:t>
            </a:r>
            <a:endParaRPr b="1" sz="2500"/>
          </a:p>
        </p:txBody>
      </p:sp>
      <p:sp>
        <p:nvSpPr>
          <p:cNvPr id="335" name="Google Shape;335;p38"/>
          <p:cNvSpPr txBox="1"/>
          <p:nvPr/>
        </p:nvSpPr>
        <p:spPr>
          <a:xfrm>
            <a:off x="2562773" y="1539450"/>
            <a:ext cx="1737000" cy="43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t>“Python/CPP”</a:t>
            </a:r>
            <a:endParaRPr b="1" sz="1700"/>
          </a:p>
        </p:txBody>
      </p:sp>
      <p:sp>
        <p:nvSpPr>
          <p:cNvPr id="336" name="Google Shape;336;p38"/>
          <p:cNvSpPr txBox="1"/>
          <p:nvPr/>
        </p:nvSpPr>
        <p:spPr>
          <a:xfrm>
            <a:off x="599600" y="959200"/>
            <a:ext cx="4114800" cy="47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600">
                <a:solidFill>
                  <a:schemeClr val="dk1"/>
                </a:solidFill>
              </a:rPr>
              <a:t>Deployment: Cosmos3, LingBot-VA</a:t>
            </a:r>
            <a:endParaRPr/>
          </a:p>
        </p:txBody>
      </p:sp>
      <p:graphicFrame>
        <p:nvGraphicFramePr>
          <p:cNvPr id="337" name="Google Shape;337;p38"/>
          <p:cNvGraphicFramePr/>
          <p:nvPr/>
        </p:nvGraphicFramePr>
        <p:xfrm>
          <a:off x="648238" y="1977438"/>
          <a:ext cx="3000000" cy="3000000"/>
        </p:xfrm>
        <a:graphic>
          <a:graphicData uri="http://schemas.openxmlformats.org/drawingml/2006/table">
            <a:tbl>
              <a:tblPr>
                <a:noFill/>
                <a:tableStyleId>{2AC8565B-014F-4862-8EED-690AFCCD5F82}</a:tableStyleId>
              </a:tblPr>
              <a:tblGrid>
                <a:gridCol w="1914525"/>
                <a:gridCol w="2964650"/>
                <a:gridCol w="3350400"/>
              </a:tblGrid>
              <a:tr h="690550">
                <a:tc>
                  <a:txBody>
                    <a:bodyPr/>
                    <a:lstStyle/>
                    <a:p>
                      <a:pPr indent="0" lvl="0" marL="0" marR="0" rtl="0" algn="l">
                        <a:spcBef>
                          <a:spcPts val="0"/>
                        </a:spcBef>
                        <a:spcAft>
                          <a:spcPts val="0"/>
                        </a:spcAft>
                        <a:buClr>
                          <a:srgbClr val="FFFFFF"/>
                        </a:buClr>
                        <a:buSzPts val="1500"/>
                        <a:buFont typeface="Arial"/>
                        <a:buNone/>
                      </a:pPr>
                      <a:r>
                        <a:rPr b="1" lang="en" sz="1500">
                          <a:solidFill>
                            <a:srgbClr val="FFFFFF"/>
                          </a:solidFill>
                        </a:rPr>
                        <a:t>WAM Models</a:t>
                      </a:r>
                      <a:endParaRPr sz="1100"/>
                    </a:p>
                  </a:txBody>
                  <a:tcPr marT="34300" marB="34300" marR="68600" marL="68600">
                    <a:solidFill>
                      <a:srgbClr val="142B3B"/>
                    </a:solidFill>
                  </a:tcPr>
                </a:tc>
                <a:tc>
                  <a:txBody>
                    <a:bodyPr/>
                    <a:lstStyle/>
                    <a:p>
                      <a:pPr indent="0" lvl="0" marL="0" marR="0" rtl="0" algn="l">
                        <a:spcBef>
                          <a:spcPts val="0"/>
                        </a:spcBef>
                        <a:spcAft>
                          <a:spcPts val="0"/>
                        </a:spcAft>
                        <a:buClr>
                          <a:srgbClr val="FFFFFF"/>
                        </a:buClr>
                        <a:buSzPts val="1500"/>
                        <a:buFont typeface="Arial"/>
                        <a:buNone/>
                      </a:pPr>
                      <a:r>
                        <a:rPr b="1" lang="en" sz="1500">
                          <a:solidFill>
                            <a:srgbClr val="FFFFFF"/>
                          </a:solidFill>
                        </a:rPr>
                        <a:t>Success Rate(%)</a:t>
                      </a:r>
                      <a:endParaRPr sz="1100"/>
                    </a:p>
                  </a:txBody>
                  <a:tcPr marT="34300" marB="34300" marR="68600" marL="68600">
                    <a:solidFill>
                      <a:srgbClr val="142B3B"/>
                    </a:solidFill>
                  </a:tcPr>
                </a:tc>
                <a:tc>
                  <a:txBody>
                    <a:bodyPr/>
                    <a:lstStyle/>
                    <a:p>
                      <a:pPr indent="0" lvl="0" marL="0" marR="0" rtl="0" algn="l">
                        <a:spcBef>
                          <a:spcPts val="0"/>
                        </a:spcBef>
                        <a:spcAft>
                          <a:spcPts val="0"/>
                        </a:spcAft>
                        <a:buClr>
                          <a:srgbClr val="FFFFFF"/>
                        </a:buClr>
                        <a:buSzPts val="1500"/>
                        <a:buFont typeface="Arial"/>
                        <a:buNone/>
                      </a:pPr>
                      <a:r>
                        <a:rPr b="1" lang="en" sz="1500">
                          <a:solidFill>
                            <a:srgbClr val="FFFFFF"/>
                          </a:solidFill>
                        </a:rPr>
                        <a:t>VRAM usage(GB)</a:t>
                      </a:r>
                      <a:endParaRPr sz="1100"/>
                    </a:p>
                  </a:txBody>
                  <a:tcPr marT="34300" marB="34300" marR="68600" marL="68600">
                    <a:solidFill>
                      <a:srgbClr val="142B3B"/>
                    </a:solidFill>
                  </a:tcPr>
                </a:tc>
              </a:tr>
              <a:tr h="690550">
                <a:tc>
                  <a:txBody>
                    <a:bodyPr/>
                    <a:lstStyle/>
                    <a:p>
                      <a:pPr indent="0" lvl="0" marL="0" marR="0" rtl="0" algn="l">
                        <a:spcBef>
                          <a:spcPts val="0"/>
                        </a:spcBef>
                        <a:spcAft>
                          <a:spcPts val="0"/>
                        </a:spcAft>
                        <a:buClr>
                          <a:srgbClr val="142B3B"/>
                        </a:buClr>
                        <a:buSzPts val="1500"/>
                        <a:buFont typeface="Arial"/>
                        <a:buNone/>
                      </a:pPr>
                      <a:r>
                        <a:rPr lang="en" sz="1500">
                          <a:solidFill>
                            <a:srgbClr val="142B3B"/>
                          </a:solidFill>
                        </a:rPr>
                        <a:t>Cosmos3</a:t>
                      </a:r>
                      <a:endParaRPr sz="1100"/>
                    </a:p>
                  </a:txBody>
                  <a:tcPr marT="34300" marB="34300" marR="68600" marL="68600">
                    <a:solidFill>
                      <a:srgbClr val="FFFFFF"/>
                    </a:solidFill>
                  </a:tcPr>
                </a:tc>
                <a:tc>
                  <a:txBody>
                    <a:bodyPr/>
                    <a:lstStyle/>
                    <a:p>
                      <a:pPr indent="0" lvl="0" marL="0" marR="0" rtl="0" algn="l">
                        <a:spcBef>
                          <a:spcPts val="0"/>
                        </a:spcBef>
                        <a:spcAft>
                          <a:spcPts val="0"/>
                        </a:spcAft>
                        <a:buClr>
                          <a:srgbClr val="142B3B"/>
                        </a:buClr>
                        <a:buSzPts val="1500"/>
                        <a:buFont typeface="Arial"/>
                        <a:buNone/>
                      </a:pPr>
                      <a:r>
                        <a:rPr lang="en" sz="1500">
                          <a:solidFill>
                            <a:srgbClr val="142B3B"/>
                          </a:solidFill>
                        </a:rPr>
                        <a:t>48/48</a:t>
                      </a:r>
                      <a:endParaRPr sz="1100"/>
                    </a:p>
                  </a:txBody>
                  <a:tcPr marT="34300" marB="34300" marR="68600" marL="68600">
                    <a:solidFill>
                      <a:srgbClr val="FFFFFF"/>
                    </a:solidFill>
                  </a:tcPr>
                </a:tc>
                <a:tc>
                  <a:txBody>
                    <a:bodyPr/>
                    <a:lstStyle/>
                    <a:p>
                      <a:pPr indent="0" lvl="0" marL="0" marR="0" rtl="0" algn="l">
                        <a:spcBef>
                          <a:spcPts val="0"/>
                        </a:spcBef>
                        <a:spcAft>
                          <a:spcPts val="0"/>
                        </a:spcAft>
                        <a:buClr>
                          <a:srgbClr val="142B3B"/>
                        </a:buClr>
                        <a:buSzPts val="1500"/>
                        <a:buFont typeface="Arial"/>
                        <a:buNone/>
                      </a:pPr>
                      <a:r>
                        <a:rPr lang="en" sz="1500">
                          <a:solidFill>
                            <a:srgbClr val="142B3B"/>
                          </a:solidFill>
                        </a:rPr>
                        <a:t>21.84/19.49</a:t>
                      </a:r>
                      <a:endParaRPr sz="1100"/>
                    </a:p>
                  </a:txBody>
                  <a:tcPr marT="34300" marB="34300" marR="68600" marL="68600">
                    <a:solidFill>
                      <a:srgbClr val="FFFFFF"/>
                    </a:solidFill>
                  </a:tcPr>
                </a:tc>
              </a:tr>
              <a:tr h="690550">
                <a:tc>
                  <a:txBody>
                    <a:bodyPr/>
                    <a:lstStyle/>
                    <a:p>
                      <a:pPr indent="0" lvl="0" marL="0" marR="0" rtl="0" algn="l">
                        <a:spcBef>
                          <a:spcPts val="0"/>
                        </a:spcBef>
                        <a:spcAft>
                          <a:spcPts val="0"/>
                        </a:spcAft>
                        <a:buClr>
                          <a:srgbClr val="142B3B"/>
                        </a:buClr>
                        <a:buSzPts val="1500"/>
                        <a:buFont typeface="Arial"/>
                        <a:buNone/>
                      </a:pPr>
                      <a:r>
                        <a:rPr lang="en" sz="1500">
                          <a:solidFill>
                            <a:srgbClr val="142B3B"/>
                          </a:solidFill>
                        </a:rPr>
                        <a:t>LingBot-VA</a:t>
                      </a:r>
                      <a:endParaRPr sz="1100"/>
                    </a:p>
                  </a:txBody>
                  <a:tcPr marT="34300" marB="34300" marR="68600" marL="68600">
                    <a:solidFill>
                      <a:srgbClr val="F1F5F7"/>
                    </a:solidFill>
                  </a:tcPr>
                </a:tc>
                <a:tc>
                  <a:txBody>
                    <a:bodyPr/>
                    <a:lstStyle/>
                    <a:p>
                      <a:pPr indent="0" lvl="0" marL="0" marR="0" rtl="0" algn="l">
                        <a:spcBef>
                          <a:spcPts val="0"/>
                        </a:spcBef>
                        <a:spcAft>
                          <a:spcPts val="0"/>
                        </a:spcAft>
                        <a:buClr>
                          <a:srgbClr val="142B3B"/>
                        </a:buClr>
                        <a:buSzPts val="1500"/>
                        <a:buFont typeface="Arial"/>
                        <a:buNone/>
                      </a:pPr>
                      <a:r>
                        <a:rPr lang="en" sz="1500">
                          <a:solidFill>
                            <a:srgbClr val="142B3B"/>
                          </a:solidFill>
                        </a:rPr>
                        <a:t>100/98</a:t>
                      </a:r>
                      <a:endParaRPr sz="1100"/>
                    </a:p>
                  </a:txBody>
                  <a:tcPr marT="34300" marB="34300" marR="68600" marL="68600">
                    <a:solidFill>
                      <a:srgbClr val="F1F5F7"/>
                    </a:solidFill>
                  </a:tcPr>
                </a:tc>
                <a:tc>
                  <a:txBody>
                    <a:bodyPr/>
                    <a:lstStyle/>
                    <a:p>
                      <a:pPr indent="0" lvl="0" marL="0" marR="0" rtl="0" algn="l">
                        <a:spcBef>
                          <a:spcPts val="0"/>
                        </a:spcBef>
                        <a:spcAft>
                          <a:spcPts val="0"/>
                        </a:spcAft>
                        <a:buClr>
                          <a:srgbClr val="142B3B"/>
                        </a:buClr>
                        <a:buSzPts val="1500"/>
                        <a:buFont typeface="Arial"/>
                        <a:buNone/>
                      </a:pPr>
                      <a:r>
                        <a:rPr lang="en" sz="1500">
                          <a:solidFill>
                            <a:srgbClr val="142B3B"/>
                          </a:solidFill>
                        </a:rPr>
                        <a:t>24.75/16.44</a:t>
                      </a:r>
                      <a:endParaRPr sz="1100"/>
                    </a:p>
                  </a:txBody>
                  <a:tcPr marT="34300" marB="34300" marR="68600" marL="68600">
                    <a:solidFill>
                      <a:srgbClr val="F1F5F7"/>
                    </a:solidFill>
                  </a:tcPr>
                </a:tc>
              </a:tr>
            </a:tbl>
          </a:graphicData>
        </a:graphic>
      </p:graphicFrame>
      <p:sp>
        <p:nvSpPr>
          <p:cNvPr id="338" name="Google Shape;338;p38"/>
          <p:cNvSpPr txBox="1"/>
          <p:nvPr/>
        </p:nvSpPr>
        <p:spPr>
          <a:xfrm>
            <a:off x="5527423" y="1539450"/>
            <a:ext cx="1737000" cy="43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t>“Python/CPP”</a:t>
            </a:r>
            <a:endParaRPr b="1" sz="17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43" name="Shape 343"/>
        <p:cNvGrpSpPr/>
        <p:nvPr/>
      </p:nvGrpSpPr>
      <p:grpSpPr>
        <a:xfrm>
          <a:off x="0" y="0"/>
          <a:ext cx="0" cy="0"/>
          <a:chOff x="0" y="0"/>
          <a:chExt cx="0" cy="0"/>
        </a:xfrm>
      </p:grpSpPr>
      <p:sp>
        <p:nvSpPr>
          <p:cNvPr id="344" name="Google Shape;344;p39"/>
          <p:cNvSpPr/>
          <p:nvPr/>
        </p:nvSpPr>
        <p:spPr>
          <a:xfrm>
            <a:off x="8286750" y="4807744"/>
            <a:ext cx="393000" cy="200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900">
                <a:solidFill>
                  <a:srgbClr val="526574"/>
                </a:solidFill>
                <a:latin typeface="Arial"/>
                <a:ea typeface="Arial"/>
                <a:cs typeface="Arial"/>
                <a:sym typeface="Arial"/>
              </a:rPr>
              <a:t>15</a:t>
            </a:r>
            <a:endParaRPr sz="1100"/>
          </a:p>
        </p:txBody>
      </p:sp>
      <p:pic>
        <p:nvPicPr>
          <p:cNvPr id="345" name="Google Shape;345;p39" title="gr00t.mp4">
            <a:hlinkClick r:id="rId3"/>
          </p:cNvPr>
          <p:cNvPicPr preferRelativeResize="0"/>
          <p:nvPr/>
        </p:nvPicPr>
        <p:blipFill>
          <a:blip r:embed="rId4">
            <a:alphaModFix/>
          </a:blip>
          <a:stretch>
            <a:fillRect/>
          </a:stretch>
        </p:blipFill>
        <p:spPr>
          <a:xfrm>
            <a:off x="310238" y="646245"/>
            <a:ext cx="4409924" cy="3307450"/>
          </a:xfrm>
          <a:prstGeom prst="rect">
            <a:avLst/>
          </a:prstGeom>
          <a:noFill/>
          <a:ln>
            <a:noFill/>
          </a:ln>
        </p:spPr>
      </p:pic>
      <p:pic>
        <p:nvPicPr>
          <p:cNvPr id="346" name="Google Shape;346;p39" title="hyvla.mp4">
            <a:hlinkClick r:id="rId5"/>
          </p:cNvPr>
          <p:cNvPicPr preferRelativeResize="0"/>
          <p:nvPr/>
        </p:nvPicPr>
        <p:blipFill>
          <a:blip r:embed="rId6">
            <a:alphaModFix/>
          </a:blip>
          <a:stretch>
            <a:fillRect/>
          </a:stretch>
        </p:blipFill>
        <p:spPr>
          <a:xfrm>
            <a:off x="4761225" y="637570"/>
            <a:ext cx="4290149" cy="3324800"/>
          </a:xfrm>
          <a:prstGeom prst="rect">
            <a:avLst/>
          </a:prstGeom>
          <a:noFill/>
          <a:ln>
            <a:noFill/>
          </a:ln>
        </p:spPr>
      </p:pic>
      <p:sp>
        <p:nvSpPr>
          <p:cNvPr id="347" name="Google Shape;347;p39"/>
          <p:cNvSpPr txBox="1"/>
          <p:nvPr/>
        </p:nvSpPr>
        <p:spPr>
          <a:xfrm>
            <a:off x="1815392" y="318845"/>
            <a:ext cx="1302300" cy="44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GR00T N1.7</a:t>
            </a:r>
            <a:endParaRPr/>
          </a:p>
        </p:txBody>
      </p:sp>
      <p:sp>
        <p:nvSpPr>
          <p:cNvPr id="348" name="Google Shape;348;p39"/>
          <p:cNvSpPr txBox="1"/>
          <p:nvPr/>
        </p:nvSpPr>
        <p:spPr>
          <a:xfrm>
            <a:off x="6468450" y="340157"/>
            <a:ext cx="8757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HY-VLA</a:t>
            </a:r>
            <a:endParaRPr/>
          </a:p>
        </p:txBody>
      </p:sp>
      <p:graphicFrame>
        <p:nvGraphicFramePr>
          <p:cNvPr id="349" name="Google Shape;349;p39"/>
          <p:cNvGraphicFramePr/>
          <p:nvPr/>
        </p:nvGraphicFramePr>
        <p:xfrm>
          <a:off x="1047750" y="4141700"/>
          <a:ext cx="3000000" cy="3000000"/>
        </p:xfrm>
        <a:graphic>
          <a:graphicData uri="http://schemas.openxmlformats.org/drawingml/2006/table">
            <a:tbl>
              <a:tblPr>
                <a:noFill/>
                <a:tableStyleId>{FA4D7DAA-84B2-4858-8835-56BBE4A0DA92}</a:tableStyleId>
              </a:tblPr>
              <a:tblGrid>
                <a:gridCol w="3619500"/>
                <a:gridCol w="3619500"/>
              </a:tblGrid>
              <a:tr h="866150">
                <a:tc>
                  <a:txBody>
                    <a:bodyPr/>
                    <a:lstStyle/>
                    <a:p>
                      <a:pPr indent="0" lvl="0" marL="0" marR="0" rtl="0" algn="l">
                        <a:lnSpc>
                          <a:spcPct val="100000"/>
                        </a:lnSpc>
                        <a:spcBef>
                          <a:spcPts val="0"/>
                        </a:spcBef>
                        <a:spcAft>
                          <a:spcPts val="0"/>
                        </a:spcAft>
                        <a:buNone/>
                      </a:pPr>
                      <a:r>
                        <a:rPr lang="en" sz="1200"/>
                        <a:t>Cumulative inference time 2.5 s → 1.7 s (⬇32%).</a:t>
                      </a:r>
                      <a:endParaRPr sz="1200"/>
                    </a:p>
                    <a:p>
                      <a:pPr indent="0" lvl="0" marL="0" marR="0" rtl="0" algn="l">
                        <a:lnSpc>
                          <a:spcPct val="100000"/>
                        </a:lnSpc>
                        <a:spcBef>
                          <a:spcPts val="0"/>
                        </a:spcBef>
                        <a:spcAft>
                          <a:spcPts val="0"/>
                        </a:spcAft>
                        <a:buNone/>
                      </a:pPr>
                      <a:r>
                        <a:rPr lang="en" sz="1200"/>
                        <a:t>End-to-end execution time 14.6 s → 13.3</a:t>
                      </a:r>
                      <a:endParaRPr sz="1200">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115000"/>
                        </a:lnSpc>
                        <a:spcBef>
                          <a:spcPts val="300"/>
                        </a:spcBef>
                        <a:spcAft>
                          <a:spcPts val="0"/>
                        </a:spcAft>
                        <a:buNone/>
                      </a:pPr>
                      <a:r>
                        <a:rPr lang="en" sz="1200"/>
                        <a:t>Cumulative inference time 9.4 s → 6.6 s (⬇30%).</a:t>
                      </a:r>
                      <a:endParaRPr sz="1200"/>
                    </a:p>
                    <a:p>
                      <a:pPr indent="0" lvl="0" marL="0" rtl="0" algn="l">
                        <a:lnSpc>
                          <a:spcPct val="115000"/>
                        </a:lnSpc>
                        <a:spcBef>
                          <a:spcPts val="300"/>
                        </a:spcBef>
                        <a:spcAft>
                          <a:spcPts val="0"/>
                        </a:spcAft>
                        <a:buNone/>
                      </a:pPr>
                      <a:r>
                        <a:rPr lang="en" sz="1200"/>
                        <a:t>End-to-end execution time 14.8 s → 12.0 s.</a:t>
                      </a:r>
                      <a:endParaRPr sz="1200"/>
                    </a:p>
                    <a:p>
                      <a:pPr indent="0" lvl="0" marL="0" rtl="0" algn="l">
                        <a:spcBef>
                          <a:spcPts val="0"/>
                        </a:spcBef>
                        <a:spcAft>
                          <a:spcPts val="0"/>
                        </a:spcAft>
                        <a:buNone/>
                      </a:pPr>
                      <a:r>
                        <a:t/>
                      </a:r>
                      <a:endParaRPr sz="1200">
                        <a:solidFill>
                          <a:schemeClr val="dk1"/>
                        </a:solidFill>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5"/>
                                        </p:tgtEl>
                                        <p:attrNameLst>
                                          <p:attrName>style.visibility</p:attrName>
                                        </p:attrNameLst>
                                      </p:cBhvr>
                                      <p:to>
                                        <p:strVal val="visible"/>
                                      </p:to>
                                    </p:set>
                                    <p:animEffect filter="fade" transition="in">
                                      <p:cBhvr>
                                        <p:cTn dur="1000"/>
                                        <p:tgtEl>
                                          <p:spTgt spid="3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6"/>
                                        </p:tgtEl>
                                        <p:attrNameLst>
                                          <p:attrName>style.visibility</p:attrName>
                                        </p:attrNameLst>
                                      </p:cBhvr>
                                      <p:to>
                                        <p:strVal val="visible"/>
                                      </p:to>
                                    </p:set>
                                    <p:animEffect filter="fade" transition="in">
                                      <p:cBhvr>
                                        <p:cTn dur="1000"/>
                                        <p:tgtEl>
                                          <p:spTgt spid="3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54" name="Shape 354"/>
        <p:cNvGrpSpPr/>
        <p:nvPr/>
      </p:nvGrpSpPr>
      <p:grpSpPr>
        <a:xfrm>
          <a:off x="0" y="0"/>
          <a:ext cx="0" cy="0"/>
          <a:chOff x="0" y="0"/>
          <a:chExt cx="0" cy="0"/>
        </a:xfrm>
      </p:grpSpPr>
      <p:sp>
        <p:nvSpPr>
          <p:cNvPr id="355" name="Google Shape;355;p40"/>
          <p:cNvSpPr/>
          <p:nvPr/>
        </p:nvSpPr>
        <p:spPr>
          <a:xfrm>
            <a:off x="457200" y="357188"/>
            <a:ext cx="8229600" cy="771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500">
                <a:solidFill>
                  <a:srgbClr val="142B3B"/>
                </a:solidFill>
              </a:rPr>
              <a:t>Questions about the paper</a:t>
            </a:r>
            <a:endParaRPr sz="1100"/>
          </a:p>
        </p:txBody>
      </p:sp>
      <p:sp>
        <p:nvSpPr>
          <p:cNvPr id="356" name="Google Shape;356;p40"/>
          <p:cNvSpPr/>
          <p:nvPr/>
        </p:nvSpPr>
        <p:spPr>
          <a:xfrm>
            <a:off x="8286750" y="4807744"/>
            <a:ext cx="393000" cy="2001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900">
                <a:solidFill>
                  <a:srgbClr val="526574"/>
                </a:solidFill>
                <a:latin typeface="Arial"/>
                <a:ea typeface="Arial"/>
                <a:cs typeface="Arial"/>
                <a:sym typeface="Arial"/>
              </a:rPr>
              <a:t>16</a:t>
            </a:r>
            <a:endParaRPr sz="1100"/>
          </a:p>
        </p:txBody>
      </p:sp>
      <p:pic>
        <p:nvPicPr>
          <p:cNvPr id="357" name="Google Shape;357;p40" title="Screenshot 2026-10-07 at 12.53.51 PM.png"/>
          <p:cNvPicPr preferRelativeResize="0"/>
          <p:nvPr/>
        </p:nvPicPr>
        <p:blipFill>
          <a:blip r:embed="rId3">
            <a:alphaModFix/>
          </a:blip>
          <a:stretch>
            <a:fillRect/>
          </a:stretch>
        </p:blipFill>
        <p:spPr>
          <a:xfrm>
            <a:off x="5873325" y="3036875"/>
            <a:ext cx="3270674" cy="1970975"/>
          </a:xfrm>
          <a:prstGeom prst="rect">
            <a:avLst/>
          </a:prstGeom>
          <a:noFill/>
          <a:ln>
            <a:noFill/>
          </a:ln>
        </p:spPr>
      </p:pic>
      <p:sp>
        <p:nvSpPr>
          <p:cNvPr id="358" name="Google Shape;358;p40"/>
          <p:cNvSpPr txBox="1"/>
          <p:nvPr/>
        </p:nvSpPr>
        <p:spPr>
          <a:xfrm>
            <a:off x="457200" y="882725"/>
            <a:ext cx="7819500" cy="3635100"/>
          </a:xfrm>
          <a:prstGeom prst="rect">
            <a:avLst/>
          </a:prstGeom>
          <a:noFill/>
          <a:ln>
            <a:noFill/>
          </a:ln>
        </p:spPr>
        <p:txBody>
          <a:bodyPr anchorCtr="0" anchor="t" bIns="91425" lIns="91425" spcFirstLastPara="1" rIns="91425" wrap="square" tIns="91425">
            <a:noAutofit/>
          </a:bodyPr>
          <a:lstStyle/>
          <a:p>
            <a:pPr indent="-323850" lvl="0" marL="457200" rtl="0" algn="l">
              <a:lnSpc>
                <a:spcPct val="115000"/>
              </a:lnSpc>
              <a:spcBef>
                <a:spcPts val="0"/>
              </a:spcBef>
              <a:spcAft>
                <a:spcPts val="0"/>
              </a:spcAft>
              <a:buClr>
                <a:schemeClr val="dk1"/>
              </a:buClr>
              <a:buSzPts val="1500"/>
              <a:buChar char="●"/>
            </a:pPr>
            <a:r>
              <a:rPr b="1" lang="en" sz="1500">
                <a:solidFill>
                  <a:schemeClr val="dk1"/>
                </a:solidFill>
              </a:rPr>
              <a:t>Insufficient experimental detail limits reproducibility</a:t>
            </a:r>
            <a:br>
              <a:rPr b="1" lang="en" sz="1500">
                <a:solidFill>
                  <a:schemeClr val="dk1"/>
                </a:solidFill>
              </a:rPr>
            </a:br>
            <a:endParaRPr b="1" sz="1500">
              <a:solidFill>
                <a:schemeClr val="dk1"/>
              </a:solidFill>
            </a:endParaRPr>
          </a:p>
          <a:p>
            <a:pPr indent="-323850" lvl="0" marL="457200" rtl="0" algn="l">
              <a:lnSpc>
                <a:spcPct val="115000"/>
              </a:lnSpc>
              <a:spcBef>
                <a:spcPts val="0"/>
              </a:spcBef>
              <a:spcAft>
                <a:spcPts val="0"/>
              </a:spcAft>
              <a:buClr>
                <a:schemeClr val="dk1"/>
              </a:buClr>
              <a:buSzPts val="1500"/>
              <a:buChar char="●"/>
            </a:pPr>
            <a:r>
              <a:rPr b="1" lang="en" sz="1500">
                <a:solidFill>
                  <a:schemeClr val="dk1"/>
                </a:solidFill>
              </a:rPr>
              <a:t>No ablation explains where the improvement comes from</a:t>
            </a:r>
            <a:br>
              <a:rPr b="1" lang="en" sz="1500">
                <a:solidFill>
                  <a:schemeClr val="dk1"/>
                </a:solidFill>
              </a:rPr>
            </a:br>
            <a:endParaRPr sz="1500">
              <a:solidFill>
                <a:schemeClr val="dk1"/>
              </a:solidFill>
            </a:endParaRPr>
          </a:p>
          <a:p>
            <a:pPr indent="-323850" lvl="0" marL="457200" rtl="0" algn="l">
              <a:lnSpc>
                <a:spcPct val="115000"/>
              </a:lnSpc>
              <a:spcBef>
                <a:spcPts val="0"/>
              </a:spcBef>
              <a:spcAft>
                <a:spcPts val="0"/>
              </a:spcAft>
              <a:buClr>
                <a:schemeClr val="dk1"/>
              </a:buClr>
              <a:buSzPts val="1500"/>
              <a:buChar char="●"/>
            </a:pPr>
            <a:r>
              <a:rPr b="1" lang="en" sz="1500">
                <a:solidFill>
                  <a:schemeClr val="dk1"/>
                </a:solidFill>
              </a:rPr>
              <a:t>The evaluation does not establish broad hardware portability</a:t>
            </a:r>
            <a:br>
              <a:rPr b="1" lang="en" sz="1500">
                <a:solidFill>
                  <a:schemeClr val="dk1"/>
                </a:solidFill>
              </a:rPr>
            </a:br>
            <a:endParaRPr sz="1500">
              <a:solidFill>
                <a:schemeClr val="dk1"/>
              </a:solidFill>
            </a:endParaRPr>
          </a:p>
          <a:p>
            <a:pPr indent="-323850" lvl="0" marL="457200" rtl="0" algn="l">
              <a:lnSpc>
                <a:spcPct val="115000"/>
              </a:lnSpc>
              <a:spcBef>
                <a:spcPts val="0"/>
              </a:spcBef>
              <a:spcAft>
                <a:spcPts val="0"/>
              </a:spcAft>
              <a:buClr>
                <a:schemeClr val="dk1"/>
              </a:buClr>
              <a:buSzPts val="1500"/>
              <a:buChar char="●"/>
            </a:pPr>
            <a:r>
              <a:rPr b="1" lang="en" sz="1500">
                <a:solidFill>
                  <a:schemeClr val="dk1"/>
                </a:solidFill>
              </a:rPr>
              <a:t>Python baseline itself is not enough</a:t>
            </a:r>
            <a:endParaRPr sz="21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63" name="Shape 363"/>
        <p:cNvGrpSpPr/>
        <p:nvPr/>
      </p:nvGrpSpPr>
      <p:grpSpPr>
        <a:xfrm>
          <a:off x="0" y="0"/>
          <a:ext cx="0" cy="0"/>
          <a:chOff x="0" y="0"/>
          <a:chExt cx="0" cy="0"/>
        </a:xfrm>
      </p:grpSpPr>
      <p:sp>
        <p:nvSpPr>
          <p:cNvPr id="364" name="Google Shape;364;p41"/>
          <p:cNvSpPr/>
          <p:nvPr/>
        </p:nvSpPr>
        <p:spPr>
          <a:xfrm>
            <a:off x="3271500" y="2185950"/>
            <a:ext cx="2601000" cy="771600"/>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3600">
                <a:solidFill>
                  <a:srgbClr val="142B3B"/>
                </a:solidFill>
              </a:rPr>
              <a:t>Thank you</a:t>
            </a:r>
            <a:endParaRPr sz="3600"/>
          </a:p>
        </p:txBody>
      </p:sp>
      <p:sp>
        <p:nvSpPr>
          <p:cNvPr id="365" name="Google Shape;365;p41"/>
          <p:cNvSpPr/>
          <p:nvPr/>
        </p:nvSpPr>
        <p:spPr>
          <a:xfrm>
            <a:off x="8286750" y="4807744"/>
            <a:ext cx="392906" cy="200025"/>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900">
                <a:solidFill>
                  <a:srgbClr val="526574"/>
                </a:solidFill>
                <a:latin typeface="Arial"/>
                <a:ea typeface="Arial"/>
                <a:cs typeface="Arial"/>
                <a:sym typeface="Arial"/>
              </a:rPr>
              <a:t>16</a:t>
            </a:r>
            <a:endParaRPr sz="11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70" name="Shape 370"/>
        <p:cNvGrpSpPr/>
        <p:nvPr/>
      </p:nvGrpSpPr>
      <p:grpSpPr>
        <a:xfrm>
          <a:off x="0" y="0"/>
          <a:ext cx="0" cy="0"/>
          <a:chOff x="0" y="0"/>
          <a:chExt cx="0" cy="0"/>
        </a:xfrm>
      </p:grpSpPr>
      <p:sp>
        <p:nvSpPr>
          <p:cNvPr id="371" name="Google Shape;371;p42"/>
          <p:cNvSpPr/>
          <p:nvPr/>
        </p:nvSpPr>
        <p:spPr>
          <a:xfrm>
            <a:off x="457200" y="357188"/>
            <a:ext cx="8229600" cy="771525"/>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500">
                <a:solidFill>
                  <a:srgbClr val="142B3B"/>
                </a:solidFill>
              </a:rPr>
              <a:t>Backup</a:t>
            </a:r>
            <a:endParaRPr sz="1100"/>
          </a:p>
        </p:txBody>
      </p:sp>
      <p:sp>
        <p:nvSpPr>
          <p:cNvPr id="372" name="Google Shape;372;p42"/>
          <p:cNvSpPr/>
          <p:nvPr/>
        </p:nvSpPr>
        <p:spPr>
          <a:xfrm>
            <a:off x="8286750" y="4807744"/>
            <a:ext cx="392906" cy="200025"/>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900">
                <a:solidFill>
                  <a:srgbClr val="526574"/>
                </a:solidFill>
                <a:latin typeface="Arial"/>
                <a:ea typeface="Arial"/>
                <a:cs typeface="Arial"/>
                <a:sym typeface="Arial"/>
              </a:rPr>
              <a:t>18</a:t>
            </a:r>
            <a:endParaRPr sz="1100"/>
          </a:p>
        </p:txBody>
      </p:sp>
      <p:pic>
        <p:nvPicPr>
          <p:cNvPr id="373" name="Google Shape;373;p42" title="Screenshot 2026-10-07 at 12.44.30 PM.png"/>
          <p:cNvPicPr preferRelativeResize="0"/>
          <p:nvPr/>
        </p:nvPicPr>
        <p:blipFill>
          <a:blip r:embed="rId3">
            <a:alphaModFix/>
          </a:blip>
          <a:stretch>
            <a:fillRect/>
          </a:stretch>
        </p:blipFill>
        <p:spPr>
          <a:xfrm>
            <a:off x="152400" y="869887"/>
            <a:ext cx="8839202" cy="17018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78" name="Shape 378"/>
        <p:cNvGrpSpPr/>
        <p:nvPr/>
      </p:nvGrpSpPr>
      <p:grpSpPr>
        <a:xfrm>
          <a:off x="0" y="0"/>
          <a:ext cx="0" cy="0"/>
          <a:chOff x="0" y="0"/>
          <a:chExt cx="0" cy="0"/>
        </a:xfrm>
      </p:grpSpPr>
      <p:sp>
        <p:nvSpPr>
          <p:cNvPr id="379" name="Google Shape;379;p43"/>
          <p:cNvSpPr/>
          <p:nvPr/>
        </p:nvSpPr>
        <p:spPr>
          <a:xfrm>
            <a:off x="457200" y="357188"/>
            <a:ext cx="8229600" cy="771525"/>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2500">
                <a:solidFill>
                  <a:srgbClr val="142B3B"/>
                </a:solidFill>
                <a:latin typeface="Arial"/>
                <a:ea typeface="Arial"/>
                <a:cs typeface="Arial"/>
                <a:sym typeface="Arial"/>
              </a:rPr>
              <a:t>References</a:t>
            </a:r>
            <a:endParaRPr sz="1100"/>
          </a:p>
        </p:txBody>
      </p:sp>
      <p:sp>
        <p:nvSpPr>
          <p:cNvPr id="380" name="Google Shape;380;p43"/>
          <p:cNvSpPr/>
          <p:nvPr/>
        </p:nvSpPr>
        <p:spPr>
          <a:xfrm>
            <a:off x="8286750" y="4807744"/>
            <a:ext cx="392906" cy="200025"/>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900">
                <a:solidFill>
                  <a:srgbClr val="526574"/>
                </a:solidFill>
                <a:latin typeface="Arial"/>
                <a:ea typeface="Arial"/>
                <a:cs typeface="Arial"/>
                <a:sym typeface="Arial"/>
              </a:rPr>
              <a:t>22</a:t>
            </a:r>
            <a:endParaRPr sz="1100"/>
          </a:p>
        </p:txBody>
      </p:sp>
      <p:sp>
        <p:nvSpPr>
          <p:cNvPr id="381" name="Google Shape;381;p43"/>
          <p:cNvSpPr/>
          <p:nvPr/>
        </p:nvSpPr>
        <p:spPr>
          <a:xfrm>
            <a:off x="457200" y="1185863"/>
            <a:ext cx="7858125" cy="300038"/>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600">
                <a:solidFill>
                  <a:srgbClr val="087E8B"/>
                </a:solidFill>
                <a:latin typeface="Arial"/>
                <a:ea typeface="Arial"/>
                <a:cs typeface="Arial"/>
                <a:sym typeface="Arial"/>
              </a:rPr>
              <a:t>Main paper</a:t>
            </a:r>
            <a:endParaRPr sz="1100"/>
          </a:p>
        </p:txBody>
      </p:sp>
      <p:sp>
        <p:nvSpPr>
          <p:cNvPr id="382" name="Google Shape;382;p43"/>
          <p:cNvSpPr/>
          <p:nvPr/>
        </p:nvSpPr>
        <p:spPr>
          <a:xfrm>
            <a:off x="457200" y="1521619"/>
            <a:ext cx="7858125" cy="650081"/>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1600">
                <a:solidFill>
                  <a:srgbClr val="142B3B"/>
                </a:solidFill>
                <a:latin typeface="Arial"/>
                <a:ea typeface="Arial"/>
                <a:cs typeface="Arial"/>
                <a:sym typeface="Arial"/>
              </a:rPr>
              <a:t>Xu et al., Embodied.cpp (2026)</a:t>
            </a:r>
            <a:endParaRPr sz="1100"/>
          </a:p>
          <a:p>
            <a:pPr indent="0" lvl="0" marL="0" marR="0" rtl="0" algn="l">
              <a:spcBef>
                <a:spcPts val="0"/>
              </a:spcBef>
              <a:spcAft>
                <a:spcPts val="0"/>
              </a:spcAft>
              <a:buNone/>
            </a:pPr>
            <a:r>
              <a:rPr b="0" lang="en" sz="1600">
                <a:solidFill>
                  <a:srgbClr val="142B3B"/>
                </a:solidFill>
                <a:latin typeface="Arial"/>
                <a:ea typeface="Arial"/>
                <a:cs typeface="Arial"/>
                <a:sym typeface="Arial"/>
              </a:rPr>
              <a:t>https://arxiv.org/abs/2607.02501v3</a:t>
            </a:r>
            <a:endParaRPr sz="1100"/>
          </a:p>
        </p:txBody>
      </p:sp>
      <p:sp>
        <p:nvSpPr>
          <p:cNvPr id="383" name="Google Shape;383;p43"/>
          <p:cNvSpPr/>
          <p:nvPr/>
        </p:nvSpPr>
        <p:spPr>
          <a:xfrm>
            <a:off x="457200" y="2314575"/>
            <a:ext cx="7858125" cy="300038"/>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600">
                <a:solidFill>
                  <a:srgbClr val="087E8B"/>
                </a:solidFill>
                <a:latin typeface="Arial"/>
                <a:ea typeface="Arial"/>
                <a:cs typeface="Arial"/>
                <a:sym typeface="Arial"/>
              </a:rPr>
              <a:t>Research context</a:t>
            </a:r>
            <a:endParaRPr sz="1100"/>
          </a:p>
        </p:txBody>
      </p:sp>
      <p:sp>
        <p:nvSpPr>
          <p:cNvPr id="384" name="Google Shape;384;p43"/>
          <p:cNvSpPr/>
          <p:nvPr/>
        </p:nvSpPr>
        <p:spPr>
          <a:xfrm>
            <a:off x="457200" y="2650331"/>
            <a:ext cx="7858125" cy="650081"/>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1600">
                <a:solidFill>
                  <a:srgbClr val="142B3B"/>
                </a:solidFill>
                <a:latin typeface="Arial"/>
                <a:ea typeface="Arial"/>
                <a:cs typeface="Arial"/>
                <a:sym typeface="Arial"/>
              </a:rPr>
              <a:t>pi0.5: arxiv.org/abs/2504.16054</a:t>
            </a:r>
            <a:endParaRPr sz="1100"/>
          </a:p>
          <a:p>
            <a:pPr indent="0" lvl="0" marL="0" marR="0" rtl="0" algn="l">
              <a:spcBef>
                <a:spcPts val="0"/>
              </a:spcBef>
              <a:spcAft>
                <a:spcPts val="0"/>
              </a:spcAft>
              <a:buNone/>
            </a:pPr>
            <a:r>
              <a:rPr b="0" lang="en" sz="1600">
                <a:solidFill>
                  <a:srgbClr val="142B3B"/>
                </a:solidFill>
                <a:latin typeface="Arial"/>
                <a:ea typeface="Arial"/>
                <a:cs typeface="Arial"/>
                <a:sym typeface="Arial"/>
              </a:rPr>
              <a:t>GR00T N1: arxiv.org/abs/2503.14734</a:t>
            </a:r>
            <a:endParaRPr sz="1100"/>
          </a:p>
        </p:txBody>
      </p:sp>
      <p:sp>
        <p:nvSpPr>
          <p:cNvPr id="385" name="Google Shape;385;p43"/>
          <p:cNvSpPr/>
          <p:nvPr/>
        </p:nvSpPr>
        <p:spPr>
          <a:xfrm>
            <a:off x="457200" y="3471863"/>
            <a:ext cx="7858125" cy="300038"/>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600">
                <a:solidFill>
                  <a:srgbClr val="087E8B"/>
                </a:solidFill>
                <a:latin typeface="Arial"/>
                <a:ea typeface="Arial"/>
                <a:cs typeface="Arial"/>
                <a:sym typeface="Arial"/>
              </a:rPr>
              <a:t>Implementation and evidence audit</a:t>
            </a:r>
            <a:endParaRPr sz="1100"/>
          </a:p>
        </p:txBody>
      </p:sp>
      <p:sp>
        <p:nvSpPr>
          <p:cNvPr id="386" name="Google Shape;386;p43"/>
          <p:cNvSpPr/>
          <p:nvPr/>
        </p:nvSpPr>
        <p:spPr>
          <a:xfrm>
            <a:off x="457200" y="3807619"/>
            <a:ext cx="7858125" cy="650081"/>
          </a:xfrm>
          <a:prstGeom prst="rect">
            <a:avLst/>
          </a:pr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rPr b="0" lang="en" sz="1600">
                <a:solidFill>
                  <a:srgbClr val="142B3B"/>
                </a:solidFill>
                <a:latin typeface="Arial"/>
                <a:ea typeface="Arial"/>
                <a:cs typeface="Arial"/>
                <a:sym typeface="Arial"/>
              </a:rPr>
              <a:t>g</a:t>
            </a:r>
            <a:r>
              <a:rPr b="0" lang="en" sz="1600">
                <a:solidFill>
                  <a:srgbClr val="142B3B"/>
                </a:solidFill>
                <a:latin typeface="Arial"/>
                <a:ea typeface="Arial"/>
                <a:cs typeface="Arial"/>
                <a:sym typeface="Arial"/>
              </a:rPr>
              <a:t>ithub.com/SEU-PAISys/Embodied.cpp</a:t>
            </a:r>
            <a:endParaRPr sz="1100"/>
          </a:p>
          <a:p>
            <a:pPr indent="0" lvl="0" marL="0" marR="0" rtl="0" algn="l">
              <a:spcBef>
                <a:spcPts val="0"/>
              </a:spcBef>
              <a:spcAft>
                <a:spcPts val="0"/>
              </a:spcAft>
              <a:buNone/>
            </a:pPr>
            <a:r>
              <a:rPr b="0" lang="en" sz="1600">
                <a:solidFill>
                  <a:srgbClr val="142B3B"/>
                </a:solidFill>
                <a:latin typeface="Arial"/>
                <a:ea typeface="Arial"/>
                <a:cs typeface="Arial"/>
                <a:sym typeface="Arial"/>
              </a:rPr>
              <a:t>Benchmark standard and validation ledger under eval/</a:t>
            </a:r>
            <a:endParaRPr sz="1100"/>
          </a:p>
        </p:txBody>
      </p:sp>
    </p:spTree>
  </p:cSld>
  <p:clrMapOvr>
    <a:masterClrMapping/>
  </p:clrMapOvr>
</p:sld>
</file>

<file path=ppt/theme/theme1.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