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Play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Play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67b86f2893c7a1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67b86f2893c7a1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2193a7e6f7a10c9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2193a7e6f7a10c9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67b86f2893c7a15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67b86f2893c7a1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67b86f2893c7a15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h67b86f2893c7a15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67b86f2893c7a15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h67b86f2893c7a15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2193a7e6f7a10c9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2193a7e6f7a10c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2193a7e6f7a10c9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h2193a7e6f7a10c9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7aaebf0c9a9d0faf_0_136:notes"/>
          <p:cNvSpPr/>
          <p:nvPr>
            <p:ph idx="2" type="sldImg"/>
          </p:nvPr>
        </p:nvSpPr>
        <p:spPr>
          <a:xfrm>
            <a:off x="1371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h7aaebf0c9a9d0faf_0_136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h7aaebf0c9a9d0faf_0_136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h7aaebf0c9a9d0faf_0_156:notes"/>
          <p:cNvSpPr/>
          <p:nvPr>
            <p:ph idx="2" type="sldImg"/>
          </p:nvPr>
        </p:nvSpPr>
        <p:spPr>
          <a:xfrm>
            <a:off x="137160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h7aaebf0c9a9d0faf_0_156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h7aaebf0c9a9d0faf_0_156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7aaebf0c9a9d0faf_0_1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h7aaebf0c9a9d0faf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h7aaebf0c9a9d0faf_0_17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7aaebf0c9a9d0faf_0_1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h7aaebf0c9a9d0faf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h7aaebf0c9a9d0faf_0_18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h7aaebf0c9a9d0faf_0_2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h7aaebf0c9a9d0faf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h7aaebf0c9a9d0faf_0_2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h7aaebf0c9a9d0faf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h7aaebf0c9a9d0faf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0" name="Google Shape;60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9" name="Google Shape;79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2" name="Google Shape;9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"/>
          <p:cNvSpPr txBox="1"/>
          <p:nvPr>
            <p:ph type="title"/>
          </p:nvPr>
        </p:nvSpPr>
        <p:spPr>
          <a:xfrm>
            <a:off x="311700" y="444900"/>
            <a:ext cx="8520600" cy="11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20"/>
              <a:t>In-Datacenter Performance Analysis of a Tensor Processing Unit</a:t>
            </a:r>
            <a:endParaRPr b="1" sz="3220"/>
          </a:p>
        </p:txBody>
      </p:sp>
      <p:sp>
        <p:nvSpPr>
          <p:cNvPr id="104" name="Google Shape;104;p27"/>
          <p:cNvSpPr txBox="1"/>
          <p:nvPr>
            <p:ph idx="1" type="body"/>
          </p:nvPr>
        </p:nvSpPr>
        <p:spPr>
          <a:xfrm>
            <a:off x="7337850" y="3607625"/>
            <a:ext cx="1381500" cy="13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Presenters: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Lizhong Wang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/>
              <a:t>Jiangrui Xu</a:t>
            </a:r>
            <a:endParaRPr sz="1400"/>
          </a:p>
        </p:txBody>
      </p:sp>
      <p:sp>
        <p:nvSpPr>
          <p:cNvPr id="105" name="Google Shape;105;p27"/>
          <p:cNvSpPr txBox="1"/>
          <p:nvPr>
            <p:ph idx="1" type="body"/>
          </p:nvPr>
        </p:nvSpPr>
        <p:spPr>
          <a:xfrm>
            <a:off x="5501550" y="1129525"/>
            <a:ext cx="3217800" cy="10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Jouppi et al. · ISCA 2017 · Google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7"/>
          <p:cNvSpPr txBox="1"/>
          <p:nvPr/>
        </p:nvSpPr>
        <p:spPr>
          <a:xfrm>
            <a:off x="1153350" y="2014775"/>
            <a:ext cx="683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domain-specific hardware provide a better cost–energy–performance point for production neural-network inference? </a:t>
            </a:r>
            <a:endParaRPr/>
          </a:p>
        </p:txBody>
      </p:sp>
      <p:sp>
        <p:nvSpPr>
          <p:cNvPr id="108" name="Google Shape;108;p27"/>
          <p:cNvSpPr txBox="1"/>
          <p:nvPr/>
        </p:nvSpPr>
        <p:spPr>
          <a:xfrm>
            <a:off x="1153350" y="2975525"/>
            <a:ext cx="5408400" cy="19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Production hardware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TPU v1 deployed in Google datacenters  since 2015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Inference ASIC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Not a simulator or prototype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Compared against contemporary general-purpose platforms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Intel </a:t>
            </a:r>
            <a:r>
              <a:rPr lang="en">
                <a:solidFill>
                  <a:schemeClr val="dk1"/>
                </a:solidFill>
              </a:rPr>
              <a:t>Haswell CPU + NVIDIA K80 GPU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type="title"/>
          </p:nvPr>
        </p:nvSpPr>
        <p:spPr>
          <a:xfrm>
            <a:off x="311700" y="280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/>
              <a:t>Why Inference? Workload Properties That Matter</a:t>
            </a:r>
            <a:endParaRPr b="1" sz="2420"/>
          </a:p>
        </p:txBody>
      </p:sp>
      <p:sp>
        <p:nvSpPr>
          <p:cNvPr id="114" name="Google Shape;11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8"/>
          <p:cNvSpPr txBox="1"/>
          <p:nvPr/>
        </p:nvSpPr>
        <p:spPr>
          <a:xfrm>
            <a:off x="145800" y="1331575"/>
            <a:ext cx="4109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Training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Primarily performed in floating point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GPUs are well suited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</a:t>
            </a:r>
            <a:r>
              <a:rPr lang="en"/>
              <a:t>Less constrained by response-time deadlines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Inference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Quantization → often 8-bit integers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User-facing services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Strict response-time limits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 </a:t>
            </a:r>
            <a:r>
              <a:rPr lang="en"/>
              <a:t>Weight access is costly in both time and energy</a:t>
            </a:r>
            <a:endParaRPr/>
          </a:p>
        </p:txBody>
      </p:sp>
      <p:sp>
        <p:nvSpPr>
          <p:cNvPr id="116" name="Google Shape;116;p28"/>
          <p:cNvSpPr txBox="1"/>
          <p:nvPr/>
        </p:nvSpPr>
        <p:spPr>
          <a:xfrm>
            <a:off x="4759225" y="4128625"/>
            <a:ext cx="4205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target workload is quantizable, weight-heavy, latency-sensitive, and mostly MLP/LSTM.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7" name="Google Shape;1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650" y="1164775"/>
            <a:ext cx="4301972" cy="1609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8"/>
          <p:cNvSpPr txBox="1"/>
          <p:nvPr/>
        </p:nvSpPr>
        <p:spPr>
          <a:xfrm>
            <a:off x="4530325" y="2958825"/>
            <a:ext cx="4434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Six production applications represent 95% of TPU inference use.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Models require 5M–100M weights.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measured TPU inference workload was dominated by MLPs and LSTMs, not CNNs</a:t>
            </a:r>
            <a:r>
              <a:rPr lang="en" sz="1200"/>
              <a:t>.</a:t>
            </a:r>
            <a:endParaRPr sz="1200"/>
          </a:p>
        </p:txBody>
      </p:sp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4150074"/>
            <a:ext cx="3590209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/>
              <a:t>From Workload Pressure to a Deployable ASIC </a:t>
            </a:r>
            <a:endParaRPr b="1" sz="2420"/>
          </a:p>
        </p:txBody>
      </p:sp>
      <p:sp>
        <p:nvSpPr>
          <p:cNvPr id="125" name="Google Shape;12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6" name="Google Shape;12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68763"/>
            <a:ext cx="4274652" cy="32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1475" y="1634875"/>
            <a:ext cx="2306938" cy="237581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9"/>
          <p:cNvSpPr txBox="1"/>
          <p:nvPr>
            <p:ph type="title"/>
          </p:nvPr>
        </p:nvSpPr>
        <p:spPr>
          <a:xfrm>
            <a:off x="4563950" y="968775"/>
            <a:ext cx="1782000" cy="4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438"/>
              <a:t>System-level form</a:t>
            </a:r>
            <a:endParaRPr b="1" sz="1438"/>
          </a:p>
        </p:txBody>
      </p:sp>
      <p:sp>
        <p:nvSpPr>
          <p:cNvPr id="129" name="Google Shape;129;p29"/>
          <p:cNvSpPr txBox="1"/>
          <p:nvPr/>
        </p:nvSpPr>
        <p:spPr>
          <a:xfrm>
            <a:off x="6782325" y="701425"/>
            <a:ext cx="24813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Deployment-driven design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• PCIe coprocessor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• Plug into existing servers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• </a:t>
            </a:r>
            <a:r>
              <a:rPr lang="en" sz="1200"/>
              <a:t>Host-issued instructions; no on-TPU fetch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• Run whole inference models on TPU </a:t>
            </a:r>
            <a:r>
              <a:rPr lang="en" sz="1200"/>
              <a:t>to m</a:t>
            </a:r>
            <a:r>
              <a:rPr lang="en" sz="1200"/>
              <a:t>inimize host interaction</a:t>
            </a:r>
            <a:endParaRPr sz="1200"/>
          </a:p>
        </p:txBody>
      </p:sp>
      <p:pic>
        <p:nvPicPr>
          <p:cNvPr id="130" name="Google Shape;13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650" y="4241263"/>
            <a:ext cx="4659150" cy="3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2327" y="2398637"/>
            <a:ext cx="2228874" cy="134102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9"/>
          <p:cNvSpPr txBox="1"/>
          <p:nvPr/>
        </p:nvSpPr>
        <p:spPr>
          <a:xfrm>
            <a:off x="472225" y="1945225"/>
            <a:ext cx="178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(~3 min/day voice search per user)</a:t>
            </a:r>
            <a:r>
              <a:rPr lang="en"/>
              <a:t> </a:t>
            </a:r>
            <a:endParaRPr/>
          </a:p>
        </p:txBody>
      </p:sp>
      <p:sp>
        <p:nvSpPr>
          <p:cNvPr id="133" name="Google Shape;133;p29"/>
          <p:cNvSpPr txBox="1"/>
          <p:nvPr/>
        </p:nvSpPr>
        <p:spPr>
          <a:xfrm>
            <a:off x="6782250" y="3739675"/>
            <a:ext cx="222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TPU board deployed in existing servers</a:t>
            </a:r>
            <a:r>
              <a:rPr lang="en" sz="1300"/>
              <a:t> </a:t>
            </a:r>
            <a:endParaRPr sz="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>
            <p:ph type="title"/>
          </p:nvPr>
        </p:nvSpPr>
        <p:spPr>
          <a:xfrm>
            <a:off x="0" y="0"/>
            <a:ext cx="601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878"/>
              <a:t>TPU Architecture: Large Datapath, Simple Control</a:t>
            </a:r>
            <a:endParaRPr b="1" sz="1878"/>
          </a:p>
        </p:txBody>
      </p:sp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06575"/>
            <a:ext cx="6054101" cy="44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30"/>
          <p:cNvSpPr txBox="1"/>
          <p:nvPr/>
        </p:nvSpPr>
        <p:spPr>
          <a:xfrm>
            <a:off x="6144000" y="448450"/>
            <a:ext cx="30000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Key Architecture Facts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lang="en" sz="1000">
                <a:solidFill>
                  <a:schemeClr val="dk1"/>
                </a:solidFill>
              </a:rPr>
              <a:t>PCIe coprocessor:</a:t>
            </a:r>
            <a:r>
              <a:rPr lang="en" sz="1000">
                <a:solidFill>
                  <a:schemeClr val="dk1"/>
                </a:solidFill>
              </a:rPr>
              <a:t> </a:t>
            </a:r>
            <a:r>
              <a:rPr lang="en" sz="1000">
                <a:solidFill>
                  <a:schemeClr val="dk1"/>
                </a:solidFill>
              </a:rPr>
              <a:t>host sends TPU instructions over PCIe Gen3 ×16; internal blocks are typically connected by 256-byte-wide paths.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lang="en" sz="1000">
                <a:solidFill>
                  <a:schemeClr val="dk1"/>
                </a:solidFill>
              </a:rPr>
              <a:t>Matrix Multiply Unit:</a:t>
            </a:r>
            <a:r>
              <a:rPr lang="en" sz="1000">
                <a:solidFill>
                  <a:schemeClr val="dk1"/>
                </a:solidFill>
              </a:rPr>
              <a:t> </a:t>
            </a:r>
            <a:r>
              <a:rPr lang="en" sz="1000">
                <a:solidFill>
                  <a:schemeClr val="dk1"/>
                </a:solidFill>
              </a:rPr>
              <a:t>256 × 256 = 65,536 MACs, supporting signed/unsigned 8-bit multiply-add.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lang="en" sz="1000">
                <a:solidFill>
                  <a:schemeClr val="dk1"/>
                </a:solidFill>
              </a:rPr>
              <a:t>Accumulation:</a:t>
            </a:r>
            <a:r>
              <a:rPr lang="en" sz="1000">
                <a:solidFill>
                  <a:schemeClr val="dk1"/>
                </a:solidFill>
              </a:rPr>
              <a:t> </a:t>
            </a:r>
            <a:r>
              <a:rPr lang="en" sz="1000">
                <a:solidFill>
                  <a:schemeClr val="dk1"/>
                </a:solidFill>
              </a:rPr>
              <a:t>16-bit products are accumulated in 4 MiB of 32-bit accumulators; the MXU produces one 256-element partial sum per cycle.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b="1" lang="en" sz="1000">
                <a:solidFill>
                  <a:schemeClr val="dk1"/>
                </a:solidFill>
              </a:rPr>
              <a:t>Memory organization:</a:t>
            </a:r>
            <a:r>
              <a:rPr lang="en" sz="1000">
                <a:solidFill>
                  <a:schemeClr val="dk1"/>
                </a:solidFill>
              </a:rPr>
              <a:t> </a:t>
            </a:r>
            <a:r>
              <a:rPr lang="en" sz="1000">
                <a:solidFill>
                  <a:schemeClr val="dk1"/>
                </a:solidFill>
              </a:rPr>
              <a:t>24 MiB Unified Buffer stores intermediate activations; weights come from 8 GiB off-chip Weight Memory through the Weight FIFO.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9600" y="3596050"/>
            <a:ext cx="1924399" cy="154744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6213625" y="3854075"/>
            <a:ext cx="11772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Floorplan of TPU die: </a:t>
            </a:r>
            <a:r>
              <a:rPr lang="en" sz="1100"/>
              <a:t>67% datapath, 10% I/O, only 2% control 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>
            <p:ph type="title"/>
          </p:nvPr>
        </p:nvSpPr>
        <p:spPr>
          <a:xfrm>
            <a:off x="167225" y="150700"/>
            <a:ext cx="703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/>
              <a:t>TPU Instruction Set &amp; Execution Model </a:t>
            </a:r>
            <a:endParaRPr b="1" sz="2420"/>
          </a:p>
        </p:txBody>
      </p:sp>
      <p:sp>
        <p:nvSpPr>
          <p:cNvPr id="149" name="Google Shape;14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25" y="1250375"/>
            <a:ext cx="4552174" cy="16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/>
        </p:nvSpPr>
        <p:spPr>
          <a:xfrm>
            <a:off x="6250100" y="1100800"/>
            <a:ext cx="203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Execution philosophy</a:t>
            </a:r>
            <a:r>
              <a:rPr lang="en"/>
              <a:t> </a:t>
            </a:r>
            <a:endParaRPr/>
          </a:p>
        </p:txBody>
      </p:sp>
      <p:sp>
        <p:nvSpPr>
          <p:cNvPr id="152" name="Google Shape;152;p31"/>
          <p:cNvSpPr txBox="1"/>
          <p:nvPr/>
        </p:nvSpPr>
        <p:spPr>
          <a:xfrm>
            <a:off x="5624000" y="1824888"/>
            <a:ext cx="32919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4-stage CISC pipeline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Overlap other instructions with MatrixMultiply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Read_Weights = decoupled access / execute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MXU stalls if weight or activation is not ready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Layer dependency → RAW stall + explicit synchronization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3" name="Google Shape;153;p31"/>
          <p:cNvSpPr txBox="1"/>
          <p:nvPr/>
        </p:nvSpPr>
        <p:spPr>
          <a:xfrm>
            <a:off x="238025" y="3186225"/>
            <a:ext cx="288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ISA characteristics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~12 instructions · CPI ≈ 10–20 · repeat field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4" name="Google Shape;154;p31"/>
          <p:cNvSpPr txBox="1"/>
          <p:nvPr/>
        </p:nvSpPr>
        <p:spPr>
          <a:xfrm>
            <a:off x="294300" y="4090400"/>
            <a:ext cx="407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arrive over relatively slow PCIe → coarse-grained instructions amortize instruction-delivery overhead.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>
            <p:ph type="title"/>
          </p:nvPr>
        </p:nvSpPr>
        <p:spPr>
          <a:xfrm>
            <a:off x="183275" y="193525"/>
            <a:ext cx="679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/>
              <a:t>Systolic Execution: Minimize Data Movement </a:t>
            </a:r>
            <a:endParaRPr b="1" sz="2420"/>
          </a:p>
        </p:txBody>
      </p:sp>
      <p:sp>
        <p:nvSpPr>
          <p:cNvPr id="160" name="Google Shape;16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1" name="Google Shape;1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9602" y="1224000"/>
            <a:ext cx="4729422" cy="343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2"/>
          <p:cNvSpPr txBox="1"/>
          <p:nvPr/>
        </p:nvSpPr>
        <p:spPr>
          <a:xfrm>
            <a:off x="365875" y="1601400"/>
            <a:ext cx="3000000" cy="3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Systolic execution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Data enters from the </a:t>
            </a:r>
            <a:r>
              <a:rPr lang="en" sz="1100">
                <a:solidFill>
                  <a:schemeClr val="dk1"/>
                </a:solidFill>
              </a:rPr>
              <a:t>left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Weights loaded from the </a:t>
            </a:r>
            <a:r>
              <a:rPr lang="en" sz="1100">
                <a:solidFill>
                  <a:schemeClr val="dk1"/>
                </a:solidFill>
              </a:rPr>
              <a:t>top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Weights are preloaded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MAC computation propagates as a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diagonal wavefront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Why systolic?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Reduce reads/writes of the Unified Buffer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Software abstraction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Hidden for correctness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Latency still matters for performance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3" name="Google Shape;163;p32"/>
          <p:cNvSpPr txBox="1"/>
          <p:nvPr/>
        </p:nvSpPr>
        <p:spPr>
          <a:xfrm>
            <a:off x="183275" y="766225"/>
            <a:ext cx="557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Large SRAM accesses consume much more power than arithmetic.</a:t>
            </a:r>
            <a:r>
              <a:rPr lang="en"/>
              <a:t> </a:t>
            </a:r>
            <a:endParaRPr/>
          </a:p>
        </p:txBody>
      </p:sp>
      <p:sp>
        <p:nvSpPr>
          <p:cNvPr id="164" name="Google Shape;164;p32"/>
          <p:cNvSpPr txBox="1"/>
          <p:nvPr/>
        </p:nvSpPr>
        <p:spPr>
          <a:xfrm>
            <a:off x="6166925" y="766225"/>
            <a:ext cx="291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The 256×256 array is as much about data reuse as raw compute. </a:t>
            </a:r>
            <a:endParaRPr sz="1200"/>
          </a:p>
        </p:txBody>
      </p:sp>
      <p:sp>
        <p:nvSpPr>
          <p:cNvPr id="165" name="Google Shape;165;p32"/>
          <p:cNvSpPr txBox="1"/>
          <p:nvPr/>
        </p:nvSpPr>
        <p:spPr>
          <a:xfrm>
            <a:off x="5010925" y="4743300"/>
            <a:ext cx="363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Systolic data flow of the Matrix Multiply Unit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>
            <p:ph type="title"/>
          </p:nvPr>
        </p:nvSpPr>
        <p:spPr>
          <a:xfrm>
            <a:off x="311700" y="2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89"/>
              <a:t>Evaluation Setup: Contemporary Datacenter Baselines</a:t>
            </a:r>
            <a:r>
              <a:rPr lang="en"/>
              <a:t> </a:t>
            </a:r>
            <a:endParaRPr/>
          </a:p>
        </p:txBody>
      </p:sp>
      <p:sp>
        <p:nvSpPr>
          <p:cNvPr id="171" name="Google Shape;17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450" y="1443050"/>
            <a:ext cx="4756451" cy="311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3"/>
          <p:cNvSpPr txBox="1"/>
          <p:nvPr/>
        </p:nvSpPr>
        <p:spPr>
          <a:xfrm>
            <a:off x="5356200" y="1168300"/>
            <a:ext cx="3787800" cy="3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Comparison methodology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Contemporary platforms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All available in</a:t>
            </a:r>
            <a:r>
              <a:rPr lang="en" sz="1000">
                <a:solidFill>
                  <a:schemeClr val="dk1"/>
                </a:solidFill>
              </a:rPr>
              <a:t> 2015,</a:t>
            </a:r>
            <a:r>
              <a:rPr lang="en" sz="1000">
                <a:solidFill>
                  <a:schemeClr val="dk1"/>
                </a:solidFill>
              </a:rPr>
              <a:t> when TPU was deployed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Datacenter-class reliability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Internal SRAM + external DRAM require at least </a:t>
            </a:r>
            <a:r>
              <a:rPr lang="en" sz="1000">
                <a:solidFill>
                  <a:schemeClr val="dk1"/>
                </a:solidFill>
              </a:rPr>
              <a:t>SECDED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Realistic configurations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Not systems assembled solely to win benchmarks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</a:rPr>
              <a:t>Normalization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Most performance results: </a:t>
            </a:r>
            <a:r>
              <a:rPr lang="en" sz="1000">
                <a:solidFill>
                  <a:schemeClr val="dk1"/>
                </a:solidFill>
              </a:rPr>
              <a:t>per die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TCO/performance-Watt section: </a:t>
            </a:r>
            <a:r>
              <a:rPr lang="en" sz="1000">
                <a:solidFill>
                  <a:schemeClr val="dk1"/>
                </a:solidFill>
              </a:rPr>
              <a:t>whole server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/>
          <p:nvPr/>
        </p:nvSpPr>
        <p:spPr>
          <a:xfrm>
            <a:off x="411491" y="219456"/>
            <a:ext cx="665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304A"/>
              </a:buClr>
              <a:buSzPts val="2100"/>
              <a:buFont typeface="Play"/>
              <a:buNone/>
            </a:pPr>
            <a:r>
              <a:rPr b="1" i="0" lang="en" sz="21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Performance Analysis: Roofline 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4"/>
          <p:cNvCxnSpPr/>
          <p:nvPr/>
        </p:nvCxnSpPr>
        <p:spPr>
          <a:xfrm>
            <a:off x="411491" y="630936"/>
            <a:ext cx="8298300" cy="0"/>
          </a:xfrm>
          <a:prstGeom prst="straightConnector1">
            <a:avLst/>
          </a:prstGeom>
          <a:noFill/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34"/>
          <p:cNvSpPr/>
          <p:nvPr/>
        </p:nvSpPr>
        <p:spPr>
          <a:xfrm>
            <a:off x="571986" y="784540"/>
            <a:ext cx="3394800" cy="4270500"/>
          </a:xfrm>
          <a:prstGeom prst="roundRect">
            <a:avLst>
              <a:gd fmla="val 6154" name="adj"/>
            </a:avLst>
          </a:prstGeom>
          <a:solidFill>
            <a:srgbClr val="F8FAFC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\[ \text{Ridge Point} = \frac{\text{Peak Compute}}{\text{Memory Bandwidth}} = \frac{256 \times 256 \times 700 \times 10^6} {34 \times 10^9} \approx 1350\ \text{MAC/Byte} \]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4"/>
          <p:cNvSpPr/>
          <p:nvPr/>
        </p:nvSpPr>
        <p:spPr>
          <a:xfrm>
            <a:off x="753499" y="902711"/>
            <a:ext cx="32133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Roofline with 6NN Applications: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Throughput vs. Operational Intensity</a:t>
            </a:r>
            <a:endParaRPr b="0" i="0" sz="1200" u="none" cap="none" strike="noStrike">
              <a:solidFill>
                <a:srgbClr val="1230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050" y="1301765"/>
            <a:ext cx="3128672" cy="2644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4"/>
          <p:cNvPicPr preferRelativeResize="0"/>
          <p:nvPr/>
        </p:nvPicPr>
        <p:blipFill rotWithShape="1">
          <a:blip r:embed="rId4">
            <a:alphaModFix/>
          </a:blip>
          <a:srcRect b="0" l="0" r="56017" t="0"/>
          <a:stretch/>
        </p:blipFill>
        <p:spPr>
          <a:xfrm>
            <a:off x="705038" y="4015800"/>
            <a:ext cx="2183051" cy="4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3500" y="4557400"/>
            <a:ext cx="2775863" cy="476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34"/>
          <p:cNvCxnSpPr/>
          <p:nvPr/>
        </p:nvCxnSpPr>
        <p:spPr>
          <a:xfrm flipH="1">
            <a:off x="3084550" y="1324925"/>
            <a:ext cx="900" cy="2473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34"/>
          <p:cNvSpPr/>
          <p:nvPr/>
        </p:nvSpPr>
        <p:spPr>
          <a:xfrm>
            <a:off x="1264300" y="1679475"/>
            <a:ext cx="14226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Memory Bandwidth Bounded</a:t>
            </a:r>
            <a:endParaRPr b="1" i="0" sz="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4"/>
          <p:cNvSpPr/>
          <p:nvPr/>
        </p:nvSpPr>
        <p:spPr>
          <a:xfrm>
            <a:off x="3210725" y="2716925"/>
            <a:ext cx="6477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Mac Array Bounded</a:t>
            </a:r>
            <a:endParaRPr b="1" i="0" sz="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4"/>
          <p:cNvSpPr/>
          <p:nvPr/>
        </p:nvSpPr>
        <p:spPr>
          <a:xfrm>
            <a:off x="4451419" y="884949"/>
            <a:ext cx="41952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Performance of 5 NN applications is almost close to its roofline, with only one exception (CNN1):</a:t>
            </a:r>
            <a:endParaRPr/>
          </a:p>
        </p:txBody>
      </p:sp>
      <p:sp>
        <p:nvSpPr>
          <p:cNvPr id="190" name="Google Shape;190;p34"/>
          <p:cNvSpPr/>
          <p:nvPr/>
        </p:nvSpPr>
        <p:spPr>
          <a:xfrm>
            <a:off x="3045619" y="1969302"/>
            <a:ext cx="242100" cy="272100"/>
          </a:xfrm>
          <a:prstGeom prst="ellipse">
            <a:avLst/>
          </a:prstGeom>
          <a:noFill/>
          <a:ln cap="flat" cmpd="sng" w="25400">
            <a:solidFill>
              <a:srgbClr val="0C5A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p34"/>
          <p:cNvCxnSpPr>
            <a:stCxn id="190" idx="4"/>
          </p:cNvCxnSpPr>
          <p:nvPr/>
        </p:nvCxnSpPr>
        <p:spPr>
          <a:xfrm>
            <a:off x="3166669" y="2241402"/>
            <a:ext cx="211500" cy="295500"/>
          </a:xfrm>
          <a:prstGeom prst="straightConnector1">
            <a:avLst/>
          </a:prstGeom>
          <a:noFill/>
          <a:ln cap="flat" cmpd="sng" w="19050">
            <a:solidFill>
              <a:srgbClr val="3B7FF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2" name="Google Shape;192;p34"/>
          <p:cNvSpPr/>
          <p:nvPr/>
        </p:nvSpPr>
        <p:spPr>
          <a:xfrm>
            <a:off x="3181859" y="2531452"/>
            <a:ext cx="14661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Significantly Below Roofline</a:t>
            </a:r>
            <a:endParaRPr b="1" i="0" sz="800" u="none" cap="none" strike="noStrike">
              <a:solidFill>
                <a:srgbClr val="0C5AD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4"/>
          <p:cNvSpPr txBox="1"/>
          <p:nvPr/>
        </p:nvSpPr>
        <p:spPr>
          <a:xfrm>
            <a:off x="4571529" y="1885928"/>
            <a:ext cx="4138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layers in CNN1 have shallow feature depths and subsequent layers are dependent on the former one: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Shallow feature depth → cannot fully fill the 256×256 MAC array → lower utilization and performance.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4"/>
          <p:cNvSpPr txBox="1"/>
          <p:nvPr/>
        </p:nvSpPr>
        <p:spPr>
          <a:xfrm>
            <a:off x="4999801" y="3345681"/>
            <a:ext cx="3189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​99% response time: 7ms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99% response time: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Inference is user-facing, so users should not wait too long for a response. Therefore, latency is as important as throughput, and often more important for interactive services.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/>
          <p:nvPr/>
        </p:nvSpPr>
        <p:spPr>
          <a:xfrm>
            <a:off x="411491" y="219456"/>
            <a:ext cx="665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304A"/>
              </a:buClr>
              <a:buSzPts val="2100"/>
              <a:buFont typeface="Play"/>
              <a:buNone/>
            </a:pPr>
            <a:r>
              <a:rPr b="1" lang="en" sz="2100">
                <a:solidFill>
                  <a:srgbClr val="12304A"/>
                </a:solidFill>
              </a:rPr>
              <a:t>Performance Analysis: A Comparison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p35"/>
          <p:cNvCxnSpPr/>
          <p:nvPr/>
        </p:nvCxnSpPr>
        <p:spPr>
          <a:xfrm>
            <a:off x="411491" y="630936"/>
            <a:ext cx="8298300" cy="0"/>
          </a:xfrm>
          <a:prstGeom prst="straightConnector1">
            <a:avLst/>
          </a:prstGeom>
          <a:noFill/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3" name="Google Shape;20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960" y="1165405"/>
            <a:ext cx="4416775" cy="371749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5"/>
          <p:cNvSpPr/>
          <p:nvPr/>
        </p:nvSpPr>
        <p:spPr>
          <a:xfrm>
            <a:off x="663063" y="797203"/>
            <a:ext cx="35571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Roofline &amp; Throughput Comparison: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CPU vs. GPU vs. TPU</a:t>
            </a:r>
            <a:endParaRPr b="0" i="0" sz="1200" u="none" cap="none" strike="noStrike">
              <a:solidFill>
                <a:srgbClr val="1230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5"/>
          <p:cNvSpPr/>
          <p:nvPr/>
        </p:nvSpPr>
        <p:spPr>
          <a:xfrm>
            <a:off x="1002240" y="3615126"/>
            <a:ext cx="80100" cy="7833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5"/>
          <p:cNvSpPr/>
          <p:nvPr/>
        </p:nvSpPr>
        <p:spPr>
          <a:xfrm>
            <a:off x="81490" y="3837301"/>
            <a:ext cx="9207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DRAM Bandwidth: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&gt; CPU &gt; TPU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5"/>
          <p:cNvSpPr/>
          <p:nvPr/>
        </p:nvSpPr>
        <p:spPr>
          <a:xfrm>
            <a:off x="1502229" y="3441561"/>
            <a:ext cx="2140200" cy="698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8" name="Google Shape;208;p35"/>
          <p:cNvCxnSpPr/>
          <p:nvPr/>
        </p:nvCxnSpPr>
        <p:spPr>
          <a:xfrm>
            <a:off x="3642527" y="3441561"/>
            <a:ext cx="1034100" cy="511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9" name="Google Shape;209;p35"/>
          <p:cNvSpPr txBox="1"/>
          <p:nvPr/>
        </p:nvSpPr>
        <p:spPr>
          <a:xfrm>
            <a:off x="4716958" y="3615126"/>
            <a:ext cx="427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​CPU’s &amp; GPU’s Performance are below their rooflines: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by the </a:t>
            </a: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7ms 99th-percentile latency 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constraint: CPU features such as </a:t>
            </a: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cache misses, OoO execution, and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speculation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make execution less deterministic, can’t reach maximum performance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die throughput under</a:t>
            </a: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7ms 99th-percentile latency </a:t>
            </a: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TPU (80%) &gt; CPU (42%) &gt; GPU (37%) </a:t>
            </a:r>
            <a:endParaRPr/>
          </a:p>
        </p:txBody>
      </p:sp>
      <p:sp>
        <p:nvSpPr>
          <p:cNvPr id="210" name="Google Shape;210;p35"/>
          <p:cNvSpPr/>
          <p:nvPr/>
        </p:nvSpPr>
        <p:spPr>
          <a:xfrm>
            <a:off x="2824162" y="1660771"/>
            <a:ext cx="904800" cy="4491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1" name="Google Shape;211;p35"/>
          <p:cNvCxnSpPr>
            <a:endCxn id="212" idx="1"/>
          </p:cNvCxnSpPr>
          <p:nvPr/>
        </p:nvCxnSpPr>
        <p:spPr>
          <a:xfrm>
            <a:off x="3276697" y="2130431"/>
            <a:ext cx="1127100" cy="1069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2" name="Google Shape;212;p35"/>
          <p:cNvSpPr txBox="1"/>
          <p:nvPr/>
        </p:nvSpPr>
        <p:spPr>
          <a:xfrm>
            <a:off x="4403797" y="3061781"/>
            <a:ext cx="3118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​TPU has the largest computation unit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5"/>
          <p:cNvSpPr txBox="1"/>
          <p:nvPr/>
        </p:nvSpPr>
        <p:spPr>
          <a:xfrm>
            <a:off x="4619611" y="1062624"/>
            <a:ext cx="4464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Conclusion: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TPU’s Simple Architecture: Data Transfer + Computation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More chip area can be used for MAC units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More deterministic execution → performance closer to       the roofline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 Better Energy Efficiency (Perf./Watt: 196 x CPU, 68 x GPU, Total Perf./Watt: 86 x CPU, 41 x GPU )</a:t>
            </a:r>
            <a:endParaRPr/>
          </a:p>
        </p:txBody>
      </p:sp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/>
          <p:nvPr/>
        </p:nvSpPr>
        <p:spPr>
          <a:xfrm>
            <a:off x="320790" y="150850"/>
            <a:ext cx="5829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r>
              <a:rPr b="1" i="0" lang="en" sz="2175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b="1" i="0" lang="en" sz="2100" u="none" cap="none" strike="noStrike">
                <a:solidFill>
                  <a:srgbClr val="12304A"/>
                </a:solidFill>
                <a:latin typeface="Arial"/>
                <a:ea typeface="Arial"/>
                <a:cs typeface="Arial"/>
                <a:sym typeface="Arial"/>
              </a:rPr>
              <a:t>Proportionality</a:t>
            </a:r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390906" y="534924"/>
            <a:ext cx="65151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88" u="none" cap="none" strike="noStrike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Power should scale with workload — but low-load power remains high</a:t>
            </a:r>
            <a:endParaRPr b="0" i="0" sz="108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6"/>
          <p:cNvSpPr/>
          <p:nvPr/>
        </p:nvSpPr>
        <p:spPr>
          <a:xfrm>
            <a:off x="5960556" y="414909"/>
            <a:ext cx="25719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Key takeaway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6"/>
          <p:cNvSpPr/>
          <p:nvPr/>
        </p:nvSpPr>
        <p:spPr>
          <a:xfrm>
            <a:off x="6000750" y="891540"/>
            <a:ext cx="2640300" cy="14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5" lIns="475" spcFirstLastPara="1" rIns="475" wrap="square" tIns="4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At 10% load, power is still:</a:t>
            </a:r>
            <a:br>
              <a:rPr b="1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• Haswell: 56% of full-load power</a:t>
            </a:r>
            <a:b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• K80: 66% of full-load power</a:t>
            </a:r>
            <a:b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• TPU: 88% of full-load power</a:t>
            </a:r>
            <a:b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Interpretation:</a:t>
            </a:r>
            <a:br>
              <a:rPr b="1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163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TPU has the lowest absolute power, but poor energy proportionality.</a:t>
            </a:r>
            <a:endParaRPr b="0" i="0" sz="11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6"/>
          <p:cNvSpPr/>
          <p:nvPr/>
        </p:nvSpPr>
        <p:spPr>
          <a:xfrm>
            <a:off x="6000750" y="2338578"/>
            <a:ext cx="25719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75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Why it matters</a:t>
            </a:r>
            <a:endParaRPr b="0" i="0" sz="12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6000750" y="2660904"/>
            <a:ext cx="264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5" lIns="475" spcFirstLastPara="1" rIns="475" wrap="square" tIns="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88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TDP sets the power/cooling budget, but electricity cost depends on average consumed power across varying workloads.</a:t>
            </a:r>
            <a:endParaRPr b="0" i="0" sz="108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6"/>
          <p:cNvSpPr/>
          <p:nvPr/>
        </p:nvSpPr>
        <p:spPr>
          <a:xfrm>
            <a:off x="5960556" y="3600450"/>
            <a:ext cx="25719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75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System-level note</a:t>
            </a:r>
            <a:endParaRPr b="0" i="0" sz="12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6"/>
          <p:cNvSpPr/>
          <p:nvPr/>
        </p:nvSpPr>
        <p:spPr>
          <a:xfrm>
            <a:off x="5966460" y="3861054"/>
            <a:ext cx="26403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5" lIns="475" spcFirstLastPara="1" rIns="475" wrap="square" tIns="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88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Haswell + 4 TPUs: &lt;20% extra power, but 80× faster on CNN0 than Haswell alone.</a:t>
            </a:r>
            <a:endParaRPr b="0" i="0" sz="108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6"/>
          <p:cNvSpPr/>
          <p:nvPr/>
        </p:nvSpPr>
        <p:spPr>
          <a:xfrm>
            <a:off x="445770" y="4766310"/>
            <a:ext cx="4457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13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Source: Section 6 values normalized to full-load power.</a:t>
            </a:r>
            <a:endParaRPr b="0" i="0" sz="71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135" y="816102"/>
            <a:ext cx="5306509" cy="373848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6"/>
          <p:cNvSpPr/>
          <p:nvPr/>
        </p:nvSpPr>
        <p:spPr>
          <a:xfrm>
            <a:off x="1783594" y="4554592"/>
            <a:ext cx="16932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Watts / Die vs. Workload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/>
          <p:nvPr/>
        </p:nvSpPr>
        <p:spPr>
          <a:xfrm>
            <a:off x="356616" y="164592"/>
            <a:ext cx="56235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2304A"/>
                </a:solidFill>
              </a:rPr>
              <a:t>Evaluation of Alternative TPU Designs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7"/>
          <p:cNvSpPr/>
          <p:nvPr/>
        </p:nvSpPr>
        <p:spPr>
          <a:xfrm>
            <a:off x="370332" y="514350"/>
            <a:ext cx="80925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88" u="none" cap="none" strike="noStrike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Key question: if we redesign TPU, should we spend area on memory, clock, accumulators, or a larger matrix unit?</a:t>
            </a:r>
            <a:endParaRPr b="0" i="0" sz="108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fig11_sensitivity_cropped_rgb2.png" id="239" name="Google Shape;23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90" y="1297373"/>
            <a:ext cx="4697730" cy="248703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/>
          <p:nvPr/>
        </p:nvSpPr>
        <p:spPr>
          <a:xfrm>
            <a:off x="1128204" y="3813048"/>
            <a:ext cx="43548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weighted-mean TPU performance sensitivity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7"/>
          <p:cNvSpPr/>
          <p:nvPr/>
        </p:nvSpPr>
        <p:spPr>
          <a:xfrm>
            <a:off x="5280660" y="877824"/>
            <a:ext cx="3223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88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Design knobs tested</a:t>
            </a:r>
            <a:endParaRPr b="0" i="0" sz="138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7"/>
          <p:cNvSpPr/>
          <p:nvPr/>
        </p:nvSpPr>
        <p:spPr>
          <a:xfrm>
            <a:off x="5280660" y="1117854"/>
            <a:ext cx="33261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45" u="none" cap="none" strike="noStrike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“+” means accumulators are scaled too — but clock+ and matrix+ scale differently.</a:t>
            </a:r>
            <a:endParaRPr b="0" i="0" sz="94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7"/>
          <p:cNvSpPr/>
          <p:nvPr/>
        </p:nvSpPr>
        <p:spPr>
          <a:xfrm>
            <a:off x="5280660" y="1474470"/>
            <a:ext cx="123300" cy="123300"/>
          </a:xfrm>
          <a:prstGeom prst="rect">
            <a:avLst/>
          </a:prstGeom>
          <a:solidFill>
            <a:srgbClr val="2563EB"/>
          </a:solidFill>
          <a:ln cap="flat" cmpd="sng" w="127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7"/>
          <p:cNvSpPr/>
          <p:nvPr/>
        </p:nvSpPr>
        <p:spPr>
          <a:xfrm>
            <a:off x="5472684" y="1460754"/>
            <a:ext cx="31683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15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memory:</a:t>
            </a:r>
            <a:r>
              <a:rPr b="0" i="0" lang="en" sz="915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 increase weight-memory bandwidth</a:t>
            </a:r>
            <a:endParaRPr b="0" i="0" sz="91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7"/>
          <p:cNvSpPr/>
          <p:nvPr/>
        </p:nvSpPr>
        <p:spPr>
          <a:xfrm>
            <a:off x="5280660" y="1741932"/>
            <a:ext cx="123300" cy="123300"/>
          </a:xfrm>
          <a:prstGeom prst="rect">
            <a:avLst/>
          </a:prstGeom>
          <a:solidFill>
            <a:srgbClr val="F59E0B"/>
          </a:solidFill>
          <a:ln cap="flat" cmpd="sng" w="12700">
            <a:solidFill>
              <a:srgbClr val="F59E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7"/>
          <p:cNvSpPr/>
          <p:nvPr/>
        </p:nvSpPr>
        <p:spPr>
          <a:xfrm>
            <a:off x="5472684" y="1728216"/>
            <a:ext cx="31683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15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clock:</a:t>
            </a:r>
            <a:r>
              <a:rPr b="0" i="0" lang="en" sz="915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 increase clock frequency only</a:t>
            </a:r>
            <a:endParaRPr b="0" i="0" sz="91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5280660" y="2009394"/>
            <a:ext cx="123300" cy="123300"/>
          </a:xfrm>
          <a:prstGeom prst="rect">
            <a:avLst/>
          </a:prstGeom>
          <a:solidFill>
            <a:srgbClr val="DC2626"/>
          </a:solidFill>
          <a:ln cap="flat" cmpd="sng" w="127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7"/>
          <p:cNvSpPr/>
          <p:nvPr/>
        </p:nvSpPr>
        <p:spPr>
          <a:xfrm>
            <a:off x="5472684" y="1995678"/>
            <a:ext cx="31683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15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clock+:</a:t>
            </a:r>
            <a:r>
              <a:rPr b="0" i="0" lang="en" sz="915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 clock + more accumulators to keep more memory requests in flight</a:t>
            </a:r>
            <a:endParaRPr b="0" i="0" sz="91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7"/>
          <p:cNvSpPr/>
          <p:nvPr/>
        </p:nvSpPr>
        <p:spPr>
          <a:xfrm>
            <a:off x="5280660" y="2400300"/>
            <a:ext cx="123300" cy="123300"/>
          </a:xfrm>
          <a:prstGeom prst="rect">
            <a:avLst/>
          </a:prstGeom>
          <a:solidFill>
            <a:srgbClr val="16A34A"/>
          </a:solidFill>
          <a:ln cap="flat" cmpd="sng" w="12700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7"/>
          <p:cNvSpPr/>
          <p:nvPr/>
        </p:nvSpPr>
        <p:spPr>
          <a:xfrm>
            <a:off x="5472684" y="2386584"/>
            <a:ext cx="31683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15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matrix:</a:t>
            </a:r>
            <a:r>
              <a:rPr b="0" i="0" lang="en" sz="915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 increase matrix-unit dimension only</a:t>
            </a:r>
            <a:endParaRPr b="0" i="0" sz="91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7"/>
          <p:cNvSpPr/>
          <p:nvPr/>
        </p:nvSpPr>
        <p:spPr>
          <a:xfrm>
            <a:off x="5280660" y="2667762"/>
            <a:ext cx="123300" cy="123300"/>
          </a:xfrm>
          <a:prstGeom prst="rect">
            <a:avLst/>
          </a:prstGeom>
          <a:solidFill>
            <a:srgbClr val="7C3AED"/>
          </a:solidFill>
          <a:ln cap="flat" cmpd="sng" w="1270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7"/>
          <p:cNvSpPr/>
          <p:nvPr/>
        </p:nvSpPr>
        <p:spPr>
          <a:xfrm>
            <a:off x="5472684" y="2654046"/>
            <a:ext cx="31683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15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matrix+:</a:t>
            </a:r>
            <a:r>
              <a:rPr b="0" i="0" lang="en" sz="915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 larger matrix + accumulators scale with dimension²</a:t>
            </a:r>
            <a:endParaRPr b="0" i="0" sz="91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7"/>
          <p:cNvSpPr/>
          <p:nvPr/>
        </p:nvSpPr>
        <p:spPr>
          <a:xfrm>
            <a:off x="5280660" y="3033522"/>
            <a:ext cx="3291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13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Clock+  =  ↑ clock  +  ↑ accumulators</a:t>
            </a:r>
            <a:endParaRPr b="0" i="0" sz="101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7"/>
          <p:cNvSpPr/>
          <p:nvPr/>
        </p:nvSpPr>
        <p:spPr>
          <a:xfrm>
            <a:off x="5276264" y="3291639"/>
            <a:ext cx="33948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6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Matrix+ =  ↑ matrix dimension  +  ↑ accumulators ∝ dim²</a:t>
            </a:r>
            <a:endParaRPr b="0" i="0" sz="9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7"/>
          <p:cNvSpPr/>
          <p:nvPr/>
        </p:nvSpPr>
        <p:spPr>
          <a:xfrm>
            <a:off x="460843" y="4624176"/>
            <a:ext cx="15432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25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What the model says</a:t>
            </a:r>
            <a:endParaRPr b="0" i="0" sz="112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7"/>
          <p:cNvSpPr/>
          <p:nvPr/>
        </p:nvSpPr>
        <p:spPr>
          <a:xfrm>
            <a:off x="1954530" y="4594860"/>
            <a:ext cx="6652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50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4× memory bandwidth → ~3× performance. Higher clock gives little average gain. Bigger matrix units can hurt utilization (2D fragmentation).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/>
          <p:nvPr/>
        </p:nvSpPr>
        <p:spPr>
          <a:xfrm>
            <a:off x="425196" y="4855464"/>
            <a:ext cx="8160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95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Critical note: the TPU′ result is model-based, not measured on fabricated hardware; host CPU time is only partially included.</a:t>
            </a:r>
            <a:endParaRPr b="0" i="0" sz="7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7"/>
          <p:cNvSpPr/>
          <p:nvPr/>
        </p:nvSpPr>
        <p:spPr>
          <a:xfrm>
            <a:off x="4469255" y="3606002"/>
            <a:ext cx="4526400" cy="656100"/>
          </a:xfrm>
          <a:prstGeom prst="rect">
            <a:avLst/>
          </a:prstGeom>
          <a:solidFill>
            <a:srgbClr val="EFF6FF"/>
          </a:solidFill>
          <a:ln cap="flat" cmpd="sng" w="12700">
            <a:solidFill>
              <a:srgbClr val="BFDB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7"/>
          <p:cNvSpPr/>
          <p:nvPr/>
        </p:nvSpPr>
        <p:spPr>
          <a:xfrm>
            <a:off x="4629326" y="3673401"/>
            <a:ext cx="2377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b="1" i="0" lang="en" sz="1280" u="none" cap="none" strike="noStrike">
                <a:solidFill>
                  <a:srgbClr val="1D4ED8"/>
                </a:solidFill>
                <a:latin typeface="Play"/>
                <a:ea typeface="Play"/>
                <a:cs typeface="Play"/>
                <a:sym typeface="Play"/>
              </a:rPr>
              <a:t>Unified Buffer insight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4629326" y="3900896"/>
            <a:ext cx="4041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/>
              <a:buNone/>
            </a:pPr>
            <a:r>
              <a:rPr b="0" i="0" lang="en" sz="1080" u="none" cap="none" strike="noStrike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rPr>
              <a:t>24 MiB built-in, but improved allocator reduced max needed to 14 MiB → extra capacity became margin for larger models.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/>
          <p:nvPr/>
        </p:nvSpPr>
        <p:spPr>
          <a:xfrm>
            <a:off x="356616" y="164592"/>
            <a:ext cx="56235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2304A"/>
                </a:solidFill>
              </a:rPr>
              <a:t> Transforming the TPUv1 into the TPUv2</a:t>
            </a:r>
            <a:r>
              <a:rPr b="1" i="0" lang="en" sz="2100" u="none" cap="none" strike="noStrike">
                <a:solidFill>
                  <a:srgbClr val="111827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631" y="586623"/>
            <a:ext cx="4083548" cy="417614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8"/>
          <p:cNvSpPr txBox="1"/>
          <p:nvPr/>
        </p:nvSpPr>
        <p:spPr>
          <a:xfrm>
            <a:off x="497294" y="4674828"/>
            <a:ext cx="357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Transforming the TPUv1 datapath into the TPUv2 datapath</a:t>
            </a:r>
            <a:endParaRPr b="0" i="1" sz="1000" u="none" cap="none" strike="noStrike">
              <a:solidFill>
                <a:srgbClr val="6B72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4401179" y="466392"/>
            <a:ext cx="4572000" cy="3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Architectural Evolution of TPU v2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(a) Baseline design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Activation Storage</a:t>
            </a: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Accumulators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Dedicated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Activation Pipeline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Weights stored in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DDR3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(b → c) Unified on-chip memory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Merge Activation Storage and Accumulators into a larger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Memory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Simplifies data movement and improves flexibility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 → d) More programmable computation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Replace the fixed-function Activation Pipeline with a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Vector Unit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Supports more general element-wise / activation operations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(d → e) Higher memory bandwidth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DDR3 → HBM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 higher bandwidth to better feed the Matrix Multiply Unit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 → f) Scale beyond one chip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a high-speed </a:t>
            </a:r>
            <a:r>
              <a:rPr b="1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Interconnect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en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Enables efficient TPU-to-TPU communication and large-scale systems</a:t>
            </a:r>
            <a:endParaRPr/>
          </a:p>
        </p:txBody>
      </p:sp>
      <p:pic>
        <p:nvPicPr>
          <p:cNvPr id="271" name="Google Shape;271;p38"/>
          <p:cNvPicPr preferRelativeResize="0"/>
          <p:nvPr/>
        </p:nvPicPr>
        <p:blipFill rotWithShape="1">
          <a:blip r:embed="rId4">
            <a:alphaModFix/>
          </a:blip>
          <a:srcRect b="0" l="0" r="0" t="3044"/>
          <a:stretch/>
        </p:blipFill>
        <p:spPr>
          <a:xfrm>
            <a:off x="5540661" y="3488207"/>
            <a:ext cx="2905081" cy="149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8"/>
          <p:cNvSpPr txBox="1"/>
          <p:nvPr/>
        </p:nvSpPr>
        <p:spPr>
          <a:xfrm>
            <a:off x="6089302" y="4855797"/>
            <a:ext cx="1854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two TensorCores in TPU v2 </a:t>
            </a:r>
            <a:endParaRPr/>
          </a:p>
        </p:txBody>
      </p:sp>
      <p:sp>
        <p:nvSpPr>
          <p:cNvPr id="273" name="Google Shape;273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/>
          <p:nvPr>
            <p:ph type="title"/>
          </p:nvPr>
        </p:nvSpPr>
        <p:spPr>
          <a:xfrm>
            <a:off x="2511225" y="1713150"/>
            <a:ext cx="3979500" cy="13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120"/>
              <a:t>Thank you!</a:t>
            </a:r>
            <a:endParaRPr b="1" sz="5120"/>
          </a:p>
        </p:txBody>
      </p:sp>
      <p:sp>
        <p:nvSpPr>
          <p:cNvPr id="279" name="Google Shape;279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