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92" r:id="rId4"/>
    <p:sldId id="257" r:id="rId5"/>
    <p:sldId id="293" r:id="rId6"/>
    <p:sldId id="258" r:id="rId7"/>
    <p:sldId id="259" r:id="rId8"/>
    <p:sldId id="264" r:id="rId9"/>
    <p:sldId id="265" r:id="rId10"/>
    <p:sldId id="273" r:id="rId11"/>
    <p:sldId id="274" r:id="rId13"/>
    <p:sldId id="276" r:id="rId14"/>
    <p:sldId id="301" r:id="rId15"/>
    <p:sldId id="275" r:id="rId16"/>
    <p:sldId id="277" r:id="rId17"/>
    <p:sldId id="294" r:id="rId18"/>
    <p:sldId id="295" r:id="rId19"/>
    <p:sldId id="296" r:id="rId20"/>
    <p:sldId id="278" r:id="rId21"/>
    <p:sldId id="280" r:id="rId22"/>
    <p:sldId id="299" r:id="rId23"/>
    <p:sldId id="297" r:id="rId24"/>
    <p:sldId id="298" r:id="rId25"/>
    <p:sldId id="300" r:id="rId26"/>
    <p:sldId id="282" r:id="rId27"/>
    <p:sldId id="283" r:id="rId28"/>
    <p:sldId id="289" r:id="rId29"/>
    <p:sldId id="302" r:id="rId30"/>
  </p:sldIdLst>
  <p:sldSz cx="12179300" cy="6858000"/>
  <p:notesSz cx="121793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69" userDrawn="1">
          <p15:clr>
            <a:srgbClr val="A4A3A4"/>
          </p15:clr>
        </p15:guide>
        <p15:guide id="2" pos="21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55"/>
    <p:restoredTop sz="94577"/>
  </p:normalViewPr>
  <p:slideViewPr>
    <p:cSldViewPr showGuides="1">
      <p:cViewPr>
        <p:scale>
          <a:sx n="73" d="100"/>
          <a:sy n="73" d="100"/>
        </p:scale>
        <p:origin x="872" y="1120"/>
      </p:cViewPr>
      <p:guideLst>
        <p:guide orient="horz" pos="2869"/>
        <p:guide pos="21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78438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899275" y="0"/>
            <a:ext cx="527685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1CF91-B69C-3243-8F4F-761E3E12F39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3838" y="857250"/>
            <a:ext cx="41116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7613" y="3300413"/>
            <a:ext cx="9744075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78438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899275" y="6513513"/>
            <a:ext cx="527685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737B2-007F-1E4B-8D01-ED2FD1F8DCA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B737B2-007F-1E4B-8D01-ED2FD1F8DCA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3447" y="2125980"/>
            <a:ext cx="10352405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6895" y="3840480"/>
            <a:ext cx="852551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3D8DFF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3D8DFF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8965" y="1577340"/>
            <a:ext cx="529799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2339" y="1577340"/>
            <a:ext cx="529799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6525" y="148090"/>
            <a:ext cx="11546249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0424" y="3106215"/>
            <a:ext cx="10918450" cy="3081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3D8DFF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0962" y="6377940"/>
            <a:ext cx="3897376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8965" y="6377940"/>
            <a:ext cx="28012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69096" y="6377940"/>
            <a:ext cx="280123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wan-research-group.github.io/coms6998-f26/assets/readings/openai-jalapeno-hot-chips-2026.pdf" TargetMode="Externa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https://www.youtube.com/watch?v=yHNp_rT6uEo" TargetMode="Externa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hyperlink" Target="https://openai.com/index/jalapeno-first-results/" TargetMode="Externa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developer.nvidia.com/blog/inside-nvidia-blackwell-ultra-the-chip-powering-the-ai-factory-era/" TargetMode="Externa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70827" y="963112"/>
            <a:ext cx="635222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zh-CN" altLang="zh-CN" sz="4000" b="1" dirty="0"/>
              <a:t>OpenAI's Jalapeño chip</a:t>
            </a:r>
            <a:endParaRPr lang="zh-CN" altLang="zh-CN" sz="4000" b="1" dirty="0"/>
          </a:p>
        </p:txBody>
      </p:sp>
      <p:sp>
        <p:nvSpPr>
          <p:cNvPr id="6" name="object 6"/>
          <p:cNvSpPr/>
          <p:nvPr/>
        </p:nvSpPr>
        <p:spPr>
          <a:xfrm>
            <a:off x="294999" y="2262573"/>
            <a:ext cx="1901825" cy="55244"/>
          </a:xfrm>
          <a:custGeom>
            <a:avLst/>
            <a:gdLst/>
            <a:ahLst/>
            <a:cxnLst/>
            <a:rect l="l" t="t" r="r" b="b"/>
            <a:pathLst>
              <a:path w="1901825" h="55244">
                <a:moveTo>
                  <a:pt x="1901339" y="54864"/>
                </a:moveTo>
                <a:lnTo>
                  <a:pt x="0" y="54864"/>
                </a:lnTo>
                <a:lnTo>
                  <a:pt x="0" y="0"/>
                </a:lnTo>
                <a:lnTo>
                  <a:pt x="1901339" y="0"/>
                </a:lnTo>
                <a:lnTo>
                  <a:pt x="1901339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16475" y="3228085"/>
            <a:ext cx="5058410" cy="14491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lang="en-US" sz="1800" dirty="0">
                <a:latin typeface="Tahoma" panose="020B0604030504040204"/>
                <a:cs typeface="Tahoma" panose="020B0604030504040204"/>
              </a:rPr>
              <a:t>Presenter:</a:t>
            </a:r>
            <a:br>
              <a:rPr lang="en-US" sz="1800" dirty="0">
                <a:latin typeface="Tahoma" panose="020B0604030504040204"/>
                <a:cs typeface="Tahoma" panose="020B0604030504040204"/>
              </a:rPr>
            </a:br>
            <a:r>
              <a:rPr lang="en-US" sz="1800" dirty="0">
                <a:latin typeface="Tahoma" panose="020B0604030504040204"/>
                <a:cs typeface="Tahoma" panose="020B0604030504040204"/>
              </a:rPr>
              <a:t>Shen Li</a:t>
            </a:r>
            <a:br>
              <a:rPr lang="en-US" sz="1800" dirty="0">
                <a:latin typeface="Tahoma" panose="020B0604030504040204"/>
                <a:cs typeface="Tahoma" panose="020B0604030504040204"/>
              </a:rPr>
            </a:br>
            <a:r>
              <a:rPr lang="en-US" sz="1800" dirty="0">
                <a:latin typeface="Tahoma" panose="020B0604030504040204"/>
                <a:cs typeface="Tahoma" panose="020B0604030504040204"/>
              </a:rPr>
              <a:t>Yichen Xu</a:t>
            </a:r>
            <a:br>
              <a:rPr lang="en-US" sz="1800" dirty="0">
                <a:latin typeface="Tahoma" panose="020B0604030504040204"/>
                <a:cs typeface="Tahoma" panose="020B0604030504040204"/>
              </a:rPr>
            </a:br>
            <a:br>
              <a:rPr lang="en-US" sz="1800" dirty="0">
                <a:latin typeface="Tahoma" panose="020B0604030504040204"/>
                <a:cs typeface="Tahoma" panose="020B0604030504040204"/>
              </a:rPr>
            </a:br>
            <a:endParaRPr sz="1800" dirty="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14" name="图片 13" descr="Illustration of a custom AI inference chip on a circuit board next to a row of server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4787" y="1963461"/>
            <a:ext cx="6019800" cy="40132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26239" y="6361956"/>
            <a:ext cx="5160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Adapted from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OpenAI: You Can Just Build Chips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6525" y="148090"/>
            <a:ext cx="11546249" cy="446276"/>
          </a:xfrm>
        </p:spPr>
        <p:txBody>
          <a:bodyPr/>
          <a:lstStyle/>
          <a:p>
            <a:r>
              <a:rPr kumimoji="1" lang="en-US" altLang="zh-CN" b="1" dirty="0"/>
              <a:t>What is the Jalapeno Chip?</a:t>
            </a:r>
            <a:endParaRPr kumimoji="1" lang="zh-CN" altLang="en-US" b="1" dirty="0"/>
          </a:p>
        </p:txBody>
      </p:sp>
      <p:pic>
        <p:nvPicPr>
          <p:cNvPr id="3" name="图片 2" descr="图片预览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024" y="609600"/>
            <a:ext cx="10509250" cy="590831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OpenAI and Broadcom leaders holding up the Jalapeño inference chip, as shared by OpenAI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582" y="279625"/>
            <a:ext cx="5673738" cy="31881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532064" y="631190"/>
            <a:ext cx="6340475" cy="5595620"/>
            <a:chOff x="5362175" y="279625"/>
            <a:chExt cx="6340475" cy="55956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67999" y="279625"/>
              <a:ext cx="3634499" cy="5594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82150" y="2674550"/>
              <a:ext cx="3832699" cy="25714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72162" y="2664562"/>
              <a:ext cx="3853179" cy="2591435"/>
            </a:xfrm>
            <a:custGeom>
              <a:avLst/>
              <a:gdLst/>
              <a:ahLst/>
              <a:cxnLst/>
              <a:rect l="l" t="t" r="r" b="b"/>
              <a:pathLst>
                <a:path w="3853179" h="2591435">
                  <a:moveTo>
                    <a:pt x="0" y="0"/>
                  </a:moveTo>
                  <a:lnTo>
                    <a:pt x="3852674" y="0"/>
                  </a:lnTo>
                  <a:lnTo>
                    <a:pt x="3852674" y="2591399"/>
                  </a:lnTo>
                  <a:lnTo>
                    <a:pt x="0" y="2591399"/>
                  </a:lnTo>
                  <a:lnTo>
                    <a:pt x="0" y="0"/>
                  </a:lnTo>
                  <a:close/>
                </a:path>
              </a:pathLst>
            </a:custGeom>
            <a:ln w="199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099050" y="5974340"/>
            <a:ext cx="284480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740" marR="5080" indent="-66675">
              <a:lnSpc>
                <a:spcPct val="100000"/>
              </a:lnSpc>
              <a:spcBef>
                <a:spcPts val="100"/>
              </a:spcBef>
            </a:pPr>
            <a:r>
              <a:rPr sz="1700" spc="55" dirty="0">
                <a:latin typeface="Tahoma" panose="020B0604030504040204"/>
                <a:cs typeface="Tahoma" panose="020B0604030504040204"/>
              </a:rPr>
              <a:t>Photos</a:t>
            </a:r>
            <a:r>
              <a:rPr sz="17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latin typeface="Tahoma" panose="020B0604030504040204"/>
                <a:cs typeface="Tahoma" panose="020B0604030504040204"/>
              </a:rPr>
              <a:t>of</a:t>
            </a:r>
            <a:r>
              <a:rPr sz="1700" spc="-125" dirty="0"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latin typeface="Tahoma" panose="020B0604030504040204"/>
                <a:cs typeface="Tahoma" panose="020B0604030504040204"/>
              </a:rPr>
              <a:t>Jalapeño</a:t>
            </a:r>
            <a:r>
              <a:rPr sz="17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1700" spc="55" dirty="0">
                <a:latin typeface="Tahoma" panose="020B0604030504040204"/>
                <a:cs typeface="Tahoma" panose="020B0604030504040204"/>
              </a:rPr>
              <a:t>ASIC</a:t>
            </a:r>
            <a:r>
              <a:rPr sz="17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700" spc="-25" dirty="0">
                <a:latin typeface="Tahoma" panose="020B0604030504040204"/>
                <a:cs typeface="Tahoma" panose="020B0604030504040204"/>
              </a:rPr>
              <a:t>and </a:t>
            </a:r>
            <a:r>
              <a:rPr sz="1700" dirty="0">
                <a:latin typeface="Tahoma" panose="020B0604030504040204"/>
                <a:cs typeface="Tahoma" panose="020B0604030504040204"/>
              </a:rPr>
              <a:t>host</a:t>
            </a:r>
            <a:r>
              <a:rPr sz="1700" spc="100" dirty="0">
                <a:latin typeface="Tahoma" panose="020B0604030504040204"/>
                <a:cs typeface="Tahoma" panose="020B0604030504040204"/>
              </a:rPr>
              <a:t> </a:t>
            </a:r>
            <a:r>
              <a:rPr sz="1700" spc="-245" dirty="0">
                <a:latin typeface="Tahoma" panose="020B0604030504040204"/>
                <a:cs typeface="Tahoma" panose="020B0604030504040204"/>
              </a:rPr>
              <a:t>+</a:t>
            </a:r>
            <a:r>
              <a:rPr sz="1700" spc="105" dirty="0"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latin typeface="Tahoma" panose="020B0604030504040204"/>
                <a:cs typeface="Tahoma" panose="020B0604030504040204"/>
              </a:rPr>
              <a:t>accelerator</a:t>
            </a:r>
            <a:r>
              <a:rPr sz="1700" spc="55" dirty="0"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latin typeface="Tahoma" panose="020B0604030504040204"/>
                <a:cs typeface="Tahoma" panose="020B0604030504040204"/>
              </a:rPr>
              <a:t>rack</a:t>
            </a:r>
            <a:r>
              <a:rPr sz="1700" spc="65" dirty="0">
                <a:latin typeface="Tahoma" panose="020B0604030504040204"/>
                <a:cs typeface="Tahoma" panose="020B0604030504040204"/>
              </a:rPr>
              <a:t> </a:t>
            </a:r>
            <a:r>
              <a:rPr sz="1700" spc="-20" dirty="0">
                <a:latin typeface="Tahoma" panose="020B0604030504040204"/>
                <a:cs typeface="Tahoma" panose="020B0604030504040204"/>
              </a:rPr>
              <a:t>pair</a:t>
            </a:r>
            <a:endParaRPr sz="17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89989" y="6444240"/>
            <a:ext cx="825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Tahoma" panose="020B0604030504040204"/>
                <a:cs typeface="Tahoma" panose="020B0604030504040204"/>
              </a:rPr>
              <a:t>2</a:t>
            </a:r>
            <a:endParaRPr sz="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6525" y="148090"/>
            <a:ext cx="11546249" cy="446276"/>
          </a:xfrm>
        </p:spPr>
        <p:txBody>
          <a:bodyPr/>
          <a:lstStyle/>
          <a:p>
            <a:r>
              <a:rPr lang="zh-CN" altLang="zh-CN" b="1" dirty="0">
                <a:latin typeface="Trebuchet MS" panose="020B0603020202020204" pitchFamily="34" charset="0"/>
              </a:rPr>
              <a:t>Why Did OpenAI Build a Custom Chip</a:t>
            </a:r>
            <a:r>
              <a:rPr lang="zh-CN" altLang="en-US" b="1" dirty="0">
                <a:latin typeface="Trebuchet MS" panose="020B0603020202020204" pitchFamily="34" charset="0"/>
              </a:rPr>
              <a:t>？</a:t>
            </a:r>
            <a:endParaRPr lang="zh-CN" altLang="zh-CN" b="1" dirty="0">
              <a:latin typeface="Trebuchet MS" panose="020B0603020202020204" pitchFamily="34" charset="0"/>
            </a:endParaRPr>
          </a:p>
        </p:txBody>
      </p:sp>
      <p:pic>
        <p:nvPicPr>
          <p:cNvPr id="5" name="图片 4" descr="图片预览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050" y="838200"/>
            <a:ext cx="10134600" cy="569768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352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00"/>
              </a:spcBef>
            </a:pPr>
            <a:r>
              <a:rPr b="1" spc="-100" dirty="0">
                <a:latin typeface="Tahoma" panose="020B0604030504040204"/>
                <a:cs typeface="Tahoma" panose="020B0604030504040204"/>
              </a:rPr>
              <a:t>Project</a:t>
            </a:r>
            <a:r>
              <a:rPr b="1" spc="-90" dirty="0">
                <a:latin typeface="Tahoma" panose="020B0604030504040204"/>
                <a:cs typeface="Tahoma" panose="020B0604030504040204"/>
              </a:rPr>
              <a:t> </a:t>
            </a:r>
            <a:r>
              <a:rPr b="1" spc="-100" dirty="0">
                <a:latin typeface="Tahoma" panose="020B0604030504040204"/>
                <a:cs typeface="Tahoma" panose="020B0604030504040204"/>
              </a:rPr>
              <a:t>timeline</a:t>
            </a:r>
            <a:endParaRPr b="1" spc="-1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975" y="1186171"/>
            <a:ext cx="10979785" cy="173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70" dirty="0">
                <a:latin typeface="Trebuchet MS" panose="020B0603020202020204"/>
                <a:cs typeface="Trebuchet MS" panose="020B0603020202020204"/>
              </a:rPr>
              <a:t>Starting</a:t>
            </a:r>
            <a:r>
              <a:rPr sz="2800" spc="-14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-20" dirty="0">
                <a:latin typeface="Trebuchet MS" panose="020B0603020202020204"/>
                <a:cs typeface="Trebuchet MS" panose="020B0603020202020204"/>
              </a:rPr>
              <a:t>point:</a:t>
            </a:r>
            <a:r>
              <a:rPr sz="2800" spc="-1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105" dirty="0">
                <a:latin typeface="Trebuchet MS" panose="020B0603020202020204"/>
                <a:cs typeface="Trebuchet MS" panose="020B0603020202020204"/>
              </a:rPr>
              <a:t>How</a:t>
            </a:r>
            <a:r>
              <a:rPr sz="2800" spc="-20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dirty="0">
                <a:latin typeface="Trebuchet MS" panose="020B0603020202020204"/>
                <a:cs typeface="Trebuchet MS" panose="020B0603020202020204"/>
              </a:rPr>
              <a:t>to</a:t>
            </a:r>
            <a:r>
              <a:rPr sz="2800" spc="-1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dirty="0">
                <a:latin typeface="Trebuchet MS" panose="020B0603020202020204"/>
                <a:cs typeface="Trebuchet MS" panose="020B0603020202020204"/>
              </a:rPr>
              <a:t>optimize</a:t>
            </a:r>
            <a:r>
              <a:rPr sz="2800" spc="-14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75" dirty="0">
                <a:latin typeface="Trebuchet MS" panose="020B0603020202020204"/>
                <a:cs typeface="Trebuchet MS" panose="020B0603020202020204"/>
              </a:rPr>
              <a:t>compute</a:t>
            </a:r>
            <a:r>
              <a:rPr sz="2800" spc="-1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dirty="0">
                <a:latin typeface="Trebuchet MS" panose="020B0603020202020204"/>
                <a:cs typeface="Trebuchet MS" panose="020B0603020202020204"/>
              </a:rPr>
              <a:t>for</a:t>
            </a:r>
            <a:r>
              <a:rPr sz="2800" spc="-2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65" dirty="0">
                <a:latin typeface="Trebuchet MS" panose="020B0603020202020204"/>
                <a:cs typeface="Trebuchet MS" panose="020B0603020202020204"/>
              </a:rPr>
              <a:t>OpenAI’s</a:t>
            </a:r>
            <a:r>
              <a:rPr sz="2800" spc="-1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75" dirty="0">
                <a:latin typeface="Trebuchet MS" panose="020B0603020202020204"/>
                <a:cs typeface="Trebuchet MS" panose="020B0603020202020204"/>
              </a:rPr>
              <a:t>workloads?</a:t>
            </a:r>
            <a:endParaRPr sz="28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2800">
              <a:latin typeface="Trebuchet MS" panose="020B0603020202020204"/>
              <a:cs typeface="Trebuchet MS" panose="020B0603020202020204"/>
            </a:endParaRPr>
          </a:p>
          <a:p>
            <a:pPr marL="12700" marR="5080">
              <a:lnSpc>
                <a:spcPct val="100000"/>
              </a:lnSpc>
            </a:pPr>
            <a:r>
              <a:rPr sz="2800" spc="120" dirty="0">
                <a:latin typeface="Trebuchet MS" panose="020B0603020202020204"/>
                <a:cs typeface="Trebuchet MS" panose="020B0603020202020204"/>
              </a:rPr>
              <a:t>Once</a:t>
            </a:r>
            <a:r>
              <a:rPr sz="2800" spc="-1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dirty="0">
                <a:latin typeface="Trebuchet MS" panose="020B0603020202020204"/>
                <a:cs typeface="Trebuchet MS" panose="020B0603020202020204"/>
              </a:rPr>
              <a:t>the</a:t>
            </a:r>
            <a:r>
              <a:rPr sz="28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dirty="0">
                <a:latin typeface="Trebuchet MS" panose="020B0603020202020204"/>
                <a:cs typeface="Trebuchet MS" panose="020B0603020202020204"/>
              </a:rPr>
              <a:t>importance</a:t>
            </a:r>
            <a:r>
              <a:rPr sz="28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dirty="0">
                <a:latin typeface="Trebuchet MS" panose="020B0603020202020204"/>
                <a:cs typeface="Trebuchet MS" panose="020B0603020202020204"/>
              </a:rPr>
              <a:t>of</a:t>
            </a:r>
            <a:r>
              <a:rPr sz="28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dirty="0">
                <a:latin typeface="Trebuchet MS" panose="020B0603020202020204"/>
                <a:cs typeface="Trebuchet MS" panose="020B0603020202020204"/>
              </a:rPr>
              <a:t>inference</a:t>
            </a:r>
            <a:r>
              <a:rPr sz="28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90" dirty="0">
                <a:latin typeface="Trebuchet MS" panose="020B0603020202020204"/>
                <a:cs typeface="Trebuchet MS" panose="020B0603020202020204"/>
              </a:rPr>
              <a:t>and</a:t>
            </a:r>
            <a:r>
              <a:rPr sz="28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50" dirty="0">
                <a:latin typeface="Trebuchet MS" panose="020B0603020202020204"/>
                <a:cs typeface="Trebuchet MS" panose="020B0603020202020204"/>
              </a:rPr>
              <a:t>agentic</a:t>
            </a:r>
            <a:r>
              <a:rPr sz="2800" spc="-15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60" dirty="0">
                <a:latin typeface="Trebuchet MS" panose="020B0603020202020204"/>
                <a:cs typeface="Trebuchet MS" panose="020B0603020202020204"/>
              </a:rPr>
              <a:t>workloads</a:t>
            </a:r>
            <a:r>
              <a:rPr sz="28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80" dirty="0">
                <a:latin typeface="Trebuchet MS" panose="020B0603020202020204"/>
                <a:cs typeface="Trebuchet MS" panose="020B0603020202020204"/>
              </a:rPr>
              <a:t>came</a:t>
            </a:r>
            <a:r>
              <a:rPr sz="28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-20" dirty="0">
                <a:latin typeface="Trebuchet MS" panose="020B0603020202020204"/>
                <a:cs typeface="Trebuchet MS" panose="020B0603020202020204"/>
              </a:rPr>
              <a:t>into </a:t>
            </a:r>
            <a:r>
              <a:rPr sz="2800" dirty="0">
                <a:latin typeface="Trebuchet MS" panose="020B0603020202020204"/>
                <a:cs typeface="Trebuchet MS" panose="020B0603020202020204"/>
              </a:rPr>
              <a:t>focus,</a:t>
            </a:r>
            <a:r>
              <a:rPr sz="2800" spc="-2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dirty="0">
                <a:latin typeface="Trebuchet MS" panose="020B0603020202020204"/>
                <a:cs typeface="Trebuchet MS" panose="020B0603020202020204"/>
              </a:rPr>
              <a:t>the</a:t>
            </a:r>
            <a:r>
              <a:rPr sz="28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dirty="0">
                <a:latin typeface="Trebuchet MS" panose="020B0603020202020204"/>
                <a:cs typeface="Trebuchet MS" panose="020B0603020202020204"/>
              </a:rPr>
              <a:t>need</a:t>
            </a:r>
            <a:r>
              <a:rPr sz="2800" spc="-13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dirty="0">
                <a:latin typeface="Trebuchet MS" panose="020B0603020202020204"/>
                <a:cs typeface="Trebuchet MS" panose="020B0603020202020204"/>
              </a:rPr>
              <a:t>for</a:t>
            </a:r>
            <a:r>
              <a:rPr sz="2800" spc="-1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55" dirty="0">
                <a:latin typeface="Trebuchet MS" panose="020B0603020202020204"/>
                <a:cs typeface="Trebuchet MS" panose="020B0603020202020204"/>
              </a:rPr>
              <a:t>a</a:t>
            </a:r>
            <a:r>
              <a:rPr sz="28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dirty="0">
                <a:latin typeface="Trebuchet MS" panose="020B0603020202020204"/>
                <a:cs typeface="Trebuchet MS" panose="020B0603020202020204"/>
              </a:rPr>
              <a:t>new</a:t>
            </a:r>
            <a:r>
              <a:rPr sz="2800" spc="-1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90" dirty="0">
                <a:latin typeface="Trebuchet MS" panose="020B0603020202020204"/>
                <a:cs typeface="Trebuchet MS" panose="020B0603020202020204"/>
              </a:rPr>
              <a:t>design</a:t>
            </a:r>
            <a:r>
              <a:rPr sz="2800" spc="-15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110" dirty="0">
                <a:latin typeface="Trebuchet MS" panose="020B0603020202020204"/>
                <a:cs typeface="Trebuchet MS" panose="020B0603020202020204"/>
              </a:rPr>
              <a:t>was</a:t>
            </a:r>
            <a:r>
              <a:rPr sz="28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-10" dirty="0">
                <a:latin typeface="Trebuchet MS" panose="020B0603020202020204"/>
                <a:cs typeface="Trebuchet MS" panose="020B0603020202020204"/>
              </a:rPr>
              <a:t>clear</a:t>
            </a:r>
            <a:endParaRPr sz="28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9572" y="3199613"/>
            <a:ext cx="1154430" cy="84455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5"/>
              </a:spcBef>
            </a:pPr>
            <a:r>
              <a:rPr sz="1500" b="1" spc="-10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Oct’24</a:t>
            </a:r>
            <a:endParaRPr sz="1500" dirty="0">
              <a:latin typeface="Tahoma" panose="020B0604030504040204"/>
              <a:cs typeface="Tahoma" panose="020B0604030504040204"/>
            </a:endParaRPr>
          </a:p>
          <a:p>
            <a:pPr marL="12065" marR="5080" algn="ctr">
              <a:lnSpc>
                <a:spcPct val="100000"/>
              </a:lnSpc>
              <a:spcBef>
                <a:spcPts val="525"/>
              </a:spcBef>
            </a:pPr>
            <a:r>
              <a:rPr sz="1500" b="1" spc="-45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Architecture </a:t>
            </a:r>
            <a:r>
              <a:rPr sz="1500" b="1" spc="-10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Concept</a:t>
            </a:r>
            <a:endParaRPr sz="15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32160" y="3199613"/>
            <a:ext cx="633095" cy="84455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64135" indent="-52070">
              <a:lnSpc>
                <a:spcPct val="100000"/>
              </a:lnSpc>
              <a:spcBef>
                <a:spcPts val="625"/>
              </a:spcBef>
            </a:pPr>
            <a:r>
              <a:rPr sz="1500" b="1" spc="-40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Feb’25</a:t>
            </a:r>
            <a:endParaRPr sz="1500" dirty="0">
              <a:latin typeface="Tahoma" panose="020B0604030504040204"/>
              <a:cs typeface="Tahoma" panose="020B0604030504040204"/>
            </a:endParaRPr>
          </a:p>
          <a:p>
            <a:pPr marL="129540" marR="57150" indent="-65405">
              <a:lnSpc>
                <a:spcPct val="100000"/>
              </a:lnSpc>
              <a:spcBef>
                <a:spcPts val="525"/>
              </a:spcBef>
            </a:pPr>
            <a:r>
              <a:rPr sz="1500" b="1" spc="-100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Initial </a:t>
            </a:r>
            <a:r>
              <a:rPr sz="1500" b="1" spc="-25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RTL</a:t>
            </a:r>
            <a:endParaRPr sz="15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19293" y="3199613"/>
            <a:ext cx="635000" cy="84455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53340" indent="-41275">
              <a:lnSpc>
                <a:spcPct val="100000"/>
              </a:lnSpc>
              <a:spcBef>
                <a:spcPts val="625"/>
              </a:spcBef>
            </a:pPr>
            <a:r>
              <a:rPr sz="1500" b="1" spc="-20" dirty="0">
                <a:solidFill>
                  <a:srgbClr val="6AA84F"/>
                </a:solidFill>
                <a:latin typeface="Tahoma" panose="020B0604030504040204"/>
                <a:cs typeface="Tahoma" panose="020B0604030504040204"/>
              </a:rPr>
              <a:t>Apr’25</a:t>
            </a:r>
            <a:endParaRPr sz="1500">
              <a:latin typeface="Tahoma" panose="020B0604030504040204"/>
              <a:cs typeface="Tahoma" panose="020B0604030504040204"/>
            </a:endParaRPr>
          </a:p>
          <a:p>
            <a:pPr marL="158115" marR="5080" indent="-105410">
              <a:lnSpc>
                <a:spcPct val="100000"/>
              </a:lnSpc>
              <a:spcBef>
                <a:spcPts val="525"/>
              </a:spcBef>
            </a:pPr>
            <a:r>
              <a:rPr sz="1500" b="1" spc="-55" dirty="0">
                <a:solidFill>
                  <a:srgbClr val="6AA84F"/>
                </a:solidFill>
                <a:latin typeface="Tahoma" panose="020B0604030504040204"/>
                <a:cs typeface="Tahoma" panose="020B0604030504040204"/>
              </a:rPr>
              <a:t>Codex </a:t>
            </a:r>
            <a:r>
              <a:rPr sz="1500" b="1" spc="-25" dirty="0">
                <a:solidFill>
                  <a:srgbClr val="6AA84F"/>
                </a:solidFill>
                <a:latin typeface="Tahoma" panose="020B0604030504040204"/>
                <a:cs typeface="Tahoma" panose="020B0604030504040204"/>
              </a:rPr>
              <a:t>CLI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90988" y="3199613"/>
            <a:ext cx="621030" cy="8445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3190" marR="45085" indent="-71120">
              <a:lnSpc>
                <a:spcPct val="129000"/>
              </a:lnSpc>
              <a:spcBef>
                <a:spcPts val="95"/>
              </a:spcBef>
            </a:pPr>
            <a:r>
              <a:rPr sz="1500" b="1" spc="-75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Jul’25 </a:t>
            </a:r>
            <a:r>
              <a:rPr sz="1500" b="1" spc="-25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RTL</a:t>
            </a:r>
            <a:endParaRPr sz="15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500" b="1" spc="-45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Freeze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16436" y="3321941"/>
            <a:ext cx="755015" cy="615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6355">
              <a:lnSpc>
                <a:spcPct val="129000"/>
              </a:lnSpc>
              <a:spcBef>
                <a:spcPts val="95"/>
              </a:spcBef>
            </a:pPr>
            <a:r>
              <a:rPr sz="1500" b="1" spc="-10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Nov’25 </a:t>
            </a:r>
            <a:r>
              <a:rPr sz="1500" b="1" spc="-75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Tapeout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35388" y="3199613"/>
            <a:ext cx="774065" cy="84455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3825" indent="-44450">
              <a:lnSpc>
                <a:spcPct val="100000"/>
              </a:lnSpc>
              <a:spcBef>
                <a:spcPts val="625"/>
              </a:spcBef>
            </a:pPr>
            <a:r>
              <a:rPr sz="1500" b="1" spc="-10" dirty="0">
                <a:solidFill>
                  <a:srgbClr val="6AA84F"/>
                </a:solidFill>
                <a:latin typeface="Tahoma" panose="020B0604030504040204"/>
                <a:cs typeface="Tahoma" panose="020B0604030504040204"/>
              </a:rPr>
              <a:t>Feb’26</a:t>
            </a:r>
            <a:endParaRPr sz="1500">
              <a:latin typeface="Tahoma" panose="020B0604030504040204"/>
              <a:cs typeface="Tahoma" panose="020B0604030504040204"/>
            </a:endParaRPr>
          </a:p>
          <a:p>
            <a:pPr marL="12700" marR="5080" indent="111125">
              <a:lnSpc>
                <a:spcPct val="100000"/>
              </a:lnSpc>
              <a:spcBef>
                <a:spcPts val="525"/>
              </a:spcBef>
            </a:pPr>
            <a:r>
              <a:rPr sz="1500" b="1" spc="-10" dirty="0">
                <a:solidFill>
                  <a:srgbClr val="6AA84F"/>
                </a:solidFill>
                <a:latin typeface="Tahoma" panose="020B0604030504040204"/>
                <a:cs typeface="Tahoma" panose="020B0604030504040204"/>
              </a:rPr>
              <a:t>Codex </a:t>
            </a:r>
            <a:r>
              <a:rPr sz="1500" b="1" spc="-55" dirty="0">
                <a:solidFill>
                  <a:srgbClr val="6AA84F"/>
                </a:solidFill>
                <a:latin typeface="Tahoma" panose="020B0604030504040204"/>
                <a:cs typeface="Tahoma" panose="020B0604030504040204"/>
              </a:rPr>
              <a:t>Desktop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47355" y="3199613"/>
            <a:ext cx="694690" cy="84455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625"/>
              </a:spcBef>
            </a:pPr>
            <a:r>
              <a:rPr sz="1500" b="1" spc="-20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May’26</a:t>
            </a:r>
            <a:endParaRPr sz="1500">
              <a:latin typeface="Tahoma" panose="020B0604030504040204"/>
              <a:cs typeface="Tahoma" panose="020B0604030504040204"/>
            </a:endParaRPr>
          </a:p>
          <a:p>
            <a:pPr marL="76835" marR="5080" indent="189230" algn="r">
              <a:lnSpc>
                <a:spcPct val="100000"/>
              </a:lnSpc>
              <a:spcBef>
                <a:spcPts val="525"/>
              </a:spcBef>
            </a:pPr>
            <a:r>
              <a:rPr sz="1500" b="1" spc="-35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First </a:t>
            </a:r>
            <a:r>
              <a:rPr sz="1500" b="1" spc="-45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Silicon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08976" y="3199613"/>
            <a:ext cx="1985645" cy="84455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1147445" algn="l"/>
              </a:tabLst>
            </a:pPr>
            <a:r>
              <a:rPr sz="1500" b="1" spc="-10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May’26</a:t>
            </a:r>
            <a:r>
              <a:rPr sz="1500" b="1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1500" b="1" spc="-10" dirty="0">
                <a:solidFill>
                  <a:srgbClr val="6AA84F"/>
                </a:solidFill>
                <a:latin typeface="Tahoma" panose="020B0604030504040204"/>
                <a:cs typeface="Tahoma" panose="020B0604030504040204"/>
              </a:rPr>
              <a:t>Jul’26</a:t>
            </a:r>
            <a:endParaRPr sz="15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  <a:spcBef>
                <a:spcPts val="525"/>
              </a:spcBef>
            </a:pPr>
            <a:r>
              <a:rPr sz="1500" b="1" spc="-50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Codex</a:t>
            </a:r>
            <a:r>
              <a:rPr sz="1500" b="1" spc="-114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runs</a:t>
            </a:r>
            <a:r>
              <a:rPr sz="1500" b="1" spc="370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10" dirty="0">
                <a:solidFill>
                  <a:srgbClr val="6AA84F"/>
                </a:solidFill>
                <a:latin typeface="Tahoma" panose="020B0604030504040204"/>
                <a:cs typeface="Tahoma" panose="020B0604030504040204"/>
              </a:rPr>
              <a:t>ChatGPT </a:t>
            </a:r>
            <a:r>
              <a:rPr sz="1500" b="1" spc="-75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on</a:t>
            </a:r>
            <a:r>
              <a:rPr sz="1500" b="1" spc="-140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50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Jalapeño</a:t>
            </a:r>
            <a:r>
              <a:rPr sz="1500" b="1" spc="85" dirty="0">
                <a:solidFill>
                  <a:srgbClr val="0000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20" dirty="0">
                <a:solidFill>
                  <a:srgbClr val="6AA84F"/>
                </a:solidFill>
                <a:latin typeface="Tahoma" panose="020B0604030504040204"/>
                <a:cs typeface="Tahoma" panose="020B0604030504040204"/>
              </a:rPr>
              <a:t>Work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27050" y="4064917"/>
            <a:ext cx="10891520" cy="628015"/>
            <a:chOff x="428040" y="4322085"/>
            <a:chExt cx="10891520" cy="628015"/>
          </a:xfrm>
        </p:grpSpPr>
        <p:sp>
          <p:nvSpPr>
            <p:cNvPr id="13" name="object 13"/>
            <p:cNvSpPr/>
            <p:nvPr/>
          </p:nvSpPr>
          <p:spPr>
            <a:xfrm>
              <a:off x="428040" y="4920677"/>
              <a:ext cx="10891520" cy="0"/>
            </a:xfrm>
            <a:custGeom>
              <a:avLst/>
              <a:gdLst/>
              <a:ahLst/>
              <a:cxnLst/>
              <a:rect l="l" t="t" r="r" b="b"/>
              <a:pathLst>
                <a:path w="10891520">
                  <a:moveTo>
                    <a:pt x="0" y="0"/>
                  </a:moveTo>
                  <a:lnTo>
                    <a:pt x="10891473" y="0"/>
                  </a:lnTo>
                </a:path>
              </a:pathLst>
            </a:custGeom>
            <a:ln w="58249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049434" y="4322085"/>
              <a:ext cx="9667240" cy="598805"/>
            </a:xfrm>
            <a:custGeom>
              <a:avLst/>
              <a:gdLst/>
              <a:ahLst/>
              <a:cxnLst/>
              <a:rect l="l" t="t" r="r" b="b"/>
              <a:pathLst>
                <a:path w="9667240" h="598804">
                  <a:moveTo>
                    <a:pt x="1301" y="39552"/>
                  </a:moveTo>
                  <a:lnTo>
                    <a:pt x="0" y="598591"/>
                  </a:lnTo>
                </a:path>
                <a:path w="9667240" h="598804">
                  <a:moveTo>
                    <a:pt x="1299590" y="39552"/>
                  </a:moveTo>
                  <a:lnTo>
                    <a:pt x="1298288" y="598591"/>
                  </a:lnTo>
                </a:path>
                <a:path w="9667240" h="598804">
                  <a:moveTo>
                    <a:pt x="3753636" y="39552"/>
                  </a:moveTo>
                  <a:lnTo>
                    <a:pt x="3752335" y="598591"/>
                  </a:lnTo>
                </a:path>
                <a:path w="9667240" h="598804">
                  <a:moveTo>
                    <a:pt x="5749471" y="39552"/>
                  </a:moveTo>
                  <a:lnTo>
                    <a:pt x="5748170" y="598591"/>
                  </a:lnTo>
                </a:path>
                <a:path w="9667240" h="598804">
                  <a:moveTo>
                    <a:pt x="8231062" y="39552"/>
                  </a:moveTo>
                  <a:lnTo>
                    <a:pt x="8229761" y="598591"/>
                  </a:lnTo>
                </a:path>
                <a:path w="9667240" h="598804">
                  <a:moveTo>
                    <a:pt x="8532355" y="39552"/>
                  </a:moveTo>
                  <a:lnTo>
                    <a:pt x="8531054" y="598591"/>
                  </a:lnTo>
                </a:path>
                <a:path w="9667240" h="598804">
                  <a:moveTo>
                    <a:pt x="9666645" y="0"/>
                  </a:moveTo>
                  <a:lnTo>
                    <a:pt x="9666645" y="598183"/>
                  </a:lnTo>
                </a:path>
                <a:path w="9667240" h="598804">
                  <a:moveTo>
                    <a:pt x="6960516" y="39552"/>
                  </a:moveTo>
                  <a:lnTo>
                    <a:pt x="6959292" y="598591"/>
                  </a:lnTo>
                </a:path>
                <a:path w="9667240" h="598804">
                  <a:moveTo>
                    <a:pt x="2487289" y="39552"/>
                  </a:moveTo>
                  <a:lnTo>
                    <a:pt x="2486066" y="598591"/>
                  </a:lnTo>
                </a:path>
              </a:pathLst>
            </a:custGeom>
            <a:ln w="38824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2376953" y="4781229"/>
            <a:ext cx="4569460" cy="501650"/>
            <a:chOff x="2277943" y="5038397"/>
            <a:chExt cx="4569460" cy="501650"/>
          </a:xfrm>
        </p:grpSpPr>
        <p:sp>
          <p:nvSpPr>
            <p:cNvPr id="18" name="object 18"/>
            <p:cNvSpPr/>
            <p:nvPr/>
          </p:nvSpPr>
          <p:spPr>
            <a:xfrm>
              <a:off x="2319741" y="5136262"/>
              <a:ext cx="4486275" cy="224154"/>
            </a:xfrm>
            <a:custGeom>
              <a:avLst/>
              <a:gdLst/>
              <a:ahLst/>
              <a:cxnLst/>
              <a:rect l="l" t="t" r="r" b="b"/>
              <a:pathLst>
                <a:path w="4486275" h="224154">
                  <a:moveTo>
                    <a:pt x="0" y="0"/>
                  </a:moveTo>
                  <a:lnTo>
                    <a:pt x="0" y="223995"/>
                  </a:lnTo>
                  <a:lnTo>
                    <a:pt x="4485759" y="223995"/>
                  </a:lnTo>
                  <a:lnTo>
                    <a:pt x="4485759" y="0"/>
                  </a:lnTo>
                </a:path>
              </a:pathLst>
            </a:custGeom>
            <a:ln w="194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277943" y="5038397"/>
              <a:ext cx="83594" cy="10757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763703" y="5038397"/>
              <a:ext cx="83595" cy="10757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998928" y="5198018"/>
              <a:ext cx="1258570" cy="342265"/>
            </a:xfrm>
            <a:custGeom>
              <a:avLst/>
              <a:gdLst/>
              <a:ahLst/>
              <a:cxnLst/>
              <a:rect l="l" t="t" r="r" b="b"/>
              <a:pathLst>
                <a:path w="1258570" h="342264">
                  <a:moveTo>
                    <a:pt x="1258406" y="341778"/>
                  </a:moveTo>
                  <a:lnTo>
                    <a:pt x="0" y="341778"/>
                  </a:lnTo>
                  <a:lnTo>
                    <a:pt x="0" y="0"/>
                  </a:lnTo>
                  <a:lnTo>
                    <a:pt x="1258406" y="0"/>
                  </a:lnTo>
                  <a:lnTo>
                    <a:pt x="1258406" y="3417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085238" y="4916758"/>
            <a:ext cx="1284605" cy="3676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50" b="1" spc="-50" dirty="0">
                <a:latin typeface="Tahoma" panose="020B0604030504040204"/>
                <a:cs typeface="Tahoma" panose="020B0604030504040204"/>
              </a:rPr>
              <a:t>9</a:t>
            </a:r>
            <a:r>
              <a:rPr sz="2250" b="1" spc="-145" dirty="0">
                <a:latin typeface="Tahoma" panose="020B0604030504040204"/>
                <a:cs typeface="Tahoma" panose="020B0604030504040204"/>
              </a:rPr>
              <a:t> </a:t>
            </a:r>
            <a:r>
              <a:rPr sz="2250" b="1" spc="-85" dirty="0">
                <a:latin typeface="Tahoma" panose="020B0604030504040204"/>
                <a:cs typeface="Tahoma" panose="020B0604030504040204"/>
              </a:rPr>
              <a:t>months</a:t>
            </a:r>
            <a:endParaRPr sz="22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88568" y="6444240"/>
            <a:ext cx="8445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latin typeface="Tahoma" panose="020B0604030504040204"/>
                <a:cs typeface="Tahoma" panose="020B0604030504040204"/>
              </a:rPr>
              <a:t>3</a:t>
            </a:r>
            <a:endParaRPr sz="8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04538" y="5666282"/>
            <a:ext cx="8994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zh-CN" altLang="zh-CN" b="1" dirty="0"/>
              <a:t>RTL</a:t>
            </a:r>
            <a:r>
              <a:rPr lang="zh-CN" altLang="zh-CN" dirty="0"/>
              <a:t>(Register Transfer Level) is</a:t>
            </a:r>
            <a:r>
              <a:rPr lang="en-US" altLang="zh-CN" dirty="0"/>
              <a:t> a level that use</a:t>
            </a:r>
            <a:r>
              <a:rPr lang="zh-CN" altLang="zh-CN" dirty="0"/>
              <a:t> code </a:t>
            </a:r>
            <a:r>
              <a:rPr lang="en-US" altLang="zh-CN" dirty="0"/>
              <a:t>to</a:t>
            </a:r>
            <a:r>
              <a:rPr lang="zh-CN" altLang="zh-CN" dirty="0"/>
              <a:t> describes how a chip works.</a:t>
            </a:r>
            <a:endParaRPr lang="zh-CN" altLang="zh-CN" dirty="0"/>
          </a:p>
          <a:p>
            <a:pPr rtl="0"/>
            <a:r>
              <a:rPr lang="zh-CN" altLang="zh-CN" b="1" dirty="0"/>
              <a:t>Tapeout</a:t>
            </a:r>
            <a:r>
              <a:rPr lang="zh-CN" altLang="zh-CN" dirty="0"/>
              <a:t> is when the finished chip design is sent to the factory to be made.</a:t>
            </a:r>
            <a:endParaRPr lang="zh-CN" altLang="zh-C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789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803833" y="5116529"/>
            <a:ext cx="10581141" cy="1000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700" algn="l" rtl="0">
              <a:lnSpc>
                <a:spcPct val="90000"/>
              </a:lnSpc>
              <a:spcBef>
                <a:spcPct val="0"/>
              </a:spcBef>
            </a:pPr>
            <a:r>
              <a:rPr lang="en-US" sz="4000" kern="1200" spc="90">
                <a:solidFill>
                  <a:schemeClr val="tx2"/>
                </a:solidFill>
                <a:latin typeface="+mj-lt"/>
                <a:cs typeface="+mj-cs"/>
              </a:rPr>
              <a:t>Performance</a:t>
            </a:r>
            <a:endParaRPr lang="en-US" sz="4000" kern="1200">
              <a:solidFill>
                <a:schemeClr val="tx2"/>
              </a:solidFill>
              <a:latin typeface="+mj-lt"/>
              <a:cs typeface="+mj-cs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rcRect r="-1" b="7391"/>
          <a:stretch>
            <a:fillRect/>
          </a:stretch>
        </p:blipFill>
        <p:spPr>
          <a:xfrm>
            <a:off x="20" y="10"/>
            <a:ext cx="12179280" cy="4201449"/>
          </a:xfrm>
          <a:prstGeom prst="rect">
            <a:avLst/>
          </a:prstGeom>
        </p:spPr>
      </p:pic>
      <p:grpSp>
        <p:nvGrpSpPr>
          <p:cNvPr id="12" name="Group 11"/>
          <p:cNvGrpSpPr>
            <a:grpSpLocks noGrp="1" noRot="1" noChangeAspect="1" noMove="1" noResize="1" noUngrp="1"/>
          </p:cNvGrpSpPr>
          <p:nvPr/>
        </p:nvGrpSpPr>
        <p:grpSpPr>
          <a:xfrm>
            <a:off x="0" y="2941813"/>
            <a:ext cx="12176254" cy="1828800"/>
            <a:chOff x="-305" y="3144820"/>
            <a:chExt cx="9182100" cy="1551136"/>
          </a:xfrm>
        </p:grpSpPr>
        <p:sp useBgFill="1">
          <p:nvSpPr>
            <p:cNvPr id="13" name="Freeform: Shape 12"/>
            <p:cNvSpPr/>
            <p:nvPr/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/>
            <p:cNvSpPr/>
            <p:nvPr/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58653" y="276986"/>
            <a:ext cx="22993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3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THROUGHPUT-</a:t>
            </a:r>
            <a:r>
              <a:rPr sz="1100" b="1" spc="-4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per-</a:t>
            </a:r>
            <a:r>
              <a:rPr sz="1100" b="1" spc="-7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kW</a:t>
            </a:r>
            <a:r>
              <a:rPr sz="1100" b="1" spc="8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b="1" spc="-1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FRONTIER</a:t>
            </a:r>
            <a:endParaRPr sz="11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86842" y="502999"/>
            <a:ext cx="833437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b="1" spc="-4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Jalapeño</a:t>
            </a:r>
            <a:r>
              <a:rPr sz="3100" b="1" spc="-9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100" b="1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3100" b="1" spc="-8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100" b="1" spc="-10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pareto</a:t>
            </a:r>
            <a:r>
              <a:rPr sz="3100" b="1" spc="-9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100" b="1" spc="-14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frontier</a:t>
            </a:r>
            <a:r>
              <a:rPr sz="3100" b="1" spc="-8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100" b="1" spc="-1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3100" b="1" spc="-8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100" b="1" spc="-10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GPT-</a:t>
            </a:r>
            <a:r>
              <a:rPr sz="3100" b="1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OSS</a:t>
            </a:r>
            <a:r>
              <a:rPr sz="3100" b="1" spc="-9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100" b="1" spc="-8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120B</a:t>
            </a:r>
            <a:endParaRPr sz="31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9125" y="1313002"/>
            <a:ext cx="5146040" cy="15260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InferenceX</a:t>
            </a:r>
            <a:r>
              <a:rPr sz="900" spc="-5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-9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·</a:t>
            </a:r>
            <a:r>
              <a:rPr sz="900" spc="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GPT-OSS-120B</a:t>
            </a:r>
            <a:r>
              <a:rPr sz="900" spc="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-9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·</a:t>
            </a:r>
            <a:r>
              <a:rPr sz="900" spc="15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nominal</a:t>
            </a:r>
            <a:r>
              <a:rPr sz="900" spc="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-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8k/1k</a:t>
            </a: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-9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·</a:t>
            </a:r>
            <a:r>
              <a:rPr sz="900" spc="15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package</a:t>
            </a:r>
            <a:r>
              <a:rPr sz="900" spc="-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TDP:</a:t>
            </a:r>
            <a:r>
              <a:rPr sz="900" spc="-15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Jalapeño</a:t>
            </a:r>
            <a:r>
              <a:rPr sz="900" spc="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6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700</a:t>
            </a:r>
            <a:r>
              <a:rPr sz="900" spc="-1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-3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W;</a:t>
            </a:r>
            <a:r>
              <a:rPr sz="900" spc="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75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GB200</a:t>
            </a:r>
            <a:r>
              <a:rPr sz="900" spc="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1,200</a:t>
            </a:r>
            <a:r>
              <a:rPr sz="900" spc="-1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-5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W</a:t>
            </a:r>
            <a:endParaRPr sz="900" dirty="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38325" y="1558253"/>
            <a:ext cx="11004308" cy="464408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29106" y="6511488"/>
            <a:ext cx="348615" cy="93980"/>
          </a:xfrm>
          <a:custGeom>
            <a:avLst/>
            <a:gdLst/>
            <a:ahLst/>
            <a:cxnLst/>
            <a:rect l="l" t="t" r="r" b="b"/>
            <a:pathLst>
              <a:path w="348615" h="93979">
                <a:moveTo>
                  <a:pt x="37072" y="74119"/>
                </a:moveTo>
                <a:lnTo>
                  <a:pt x="22677" y="71195"/>
                </a:lnTo>
                <a:lnTo>
                  <a:pt x="10889" y="63234"/>
                </a:lnTo>
                <a:lnTo>
                  <a:pt x="2925" y="51450"/>
                </a:lnTo>
                <a:lnTo>
                  <a:pt x="0" y="37059"/>
                </a:lnTo>
                <a:lnTo>
                  <a:pt x="1902" y="27698"/>
                </a:lnTo>
                <a:lnTo>
                  <a:pt x="37072" y="0"/>
                </a:lnTo>
                <a:lnTo>
                  <a:pt x="51506" y="2909"/>
                </a:lnTo>
                <a:lnTo>
                  <a:pt x="63283" y="10846"/>
                </a:lnTo>
                <a:lnTo>
                  <a:pt x="64927" y="13285"/>
                </a:lnTo>
                <a:lnTo>
                  <a:pt x="37072" y="13285"/>
                </a:lnTo>
                <a:lnTo>
                  <a:pt x="28148" y="15118"/>
                </a:lnTo>
                <a:lnTo>
                  <a:pt x="20879" y="20153"/>
                </a:lnTo>
                <a:lnTo>
                  <a:pt x="15987" y="27698"/>
                </a:lnTo>
                <a:lnTo>
                  <a:pt x="14196" y="37059"/>
                </a:lnTo>
                <a:lnTo>
                  <a:pt x="15987" y="46421"/>
                </a:lnTo>
                <a:lnTo>
                  <a:pt x="20879" y="53966"/>
                </a:lnTo>
                <a:lnTo>
                  <a:pt x="28148" y="59001"/>
                </a:lnTo>
                <a:lnTo>
                  <a:pt x="37072" y="60833"/>
                </a:lnTo>
                <a:lnTo>
                  <a:pt x="64890" y="60833"/>
                </a:lnTo>
                <a:lnTo>
                  <a:pt x="63267" y="63234"/>
                </a:lnTo>
                <a:lnTo>
                  <a:pt x="51480" y="71195"/>
                </a:lnTo>
                <a:lnTo>
                  <a:pt x="37072" y="74119"/>
                </a:lnTo>
                <a:close/>
              </a:path>
              <a:path w="348615" h="93979">
                <a:moveTo>
                  <a:pt x="64890" y="60833"/>
                </a:moveTo>
                <a:lnTo>
                  <a:pt x="37072" y="60833"/>
                </a:lnTo>
                <a:lnTo>
                  <a:pt x="45986" y="59001"/>
                </a:lnTo>
                <a:lnTo>
                  <a:pt x="53251" y="53966"/>
                </a:lnTo>
                <a:lnTo>
                  <a:pt x="58141" y="46421"/>
                </a:lnTo>
                <a:lnTo>
                  <a:pt x="59932" y="37059"/>
                </a:lnTo>
                <a:lnTo>
                  <a:pt x="58141" y="27698"/>
                </a:lnTo>
                <a:lnTo>
                  <a:pt x="53251" y="20153"/>
                </a:lnTo>
                <a:lnTo>
                  <a:pt x="45986" y="15118"/>
                </a:lnTo>
                <a:lnTo>
                  <a:pt x="37072" y="13285"/>
                </a:lnTo>
                <a:lnTo>
                  <a:pt x="64927" y="13285"/>
                </a:lnTo>
                <a:lnTo>
                  <a:pt x="71219" y="22624"/>
                </a:lnTo>
                <a:lnTo>
                  <a:pt x="74128" y="37059"/>
                </a:lnTo>
                <a:lnTo>
                  <a:pt x="71212" y="51450"/>
                </a:lnTo>
                <a:lnTo>
                  <a:pt x="64890" y="60833"/>
                </a:lnTo>
                <a:close/>
              </a:path>
              <a:path w="348615" h="93979">
                <a:moveTo>
                  <a:pt x="269380" y="73095"/>
                </a:moveTo>
                <a:lnTo>
                  <a:pt x="255054" y="73095"/>
                </a:lnTo>
                <a:lnTo>
                  <a:pt x="284206" y="1023"/>
                </a:lnTo>
                <a:lnTo>
                  <a:pt x="300500" y="1023"/>
                </a:lnTo>
                <a:lnTo>
                  <a:pt x="306211" y="15255"/>
                </a:lnTo>
                <a:lnTo>
                  <a:pt x="292159" y="15255"/>
                </a:lnTo>
                <a:lnTo>
                  <a:pt x="280205" y="45426"/>
                </a:lnTo>
                <a:lnTo>
                  <a:pt x="318320" y="45426"/>
                </a:lnTo>
                <a:lnTo>
                  <a:pt x="323106" y="57350"/>
                </a:lnTo>
                <a:lnTo>
                  <a:pt x="275575" y="57350"/>
                </a:lnTo>
                <a:lnTo>
                  <a:pt x="269380" y="73095"/>
                </a:lnTo>
                <a:close/>
              </a:path>
              <a:path w="348615" h="93979">
                <a:moveTo>
                  <a:pt x="318320" y="45426"/>
                </a:moveTo>
                <a:lnTo>
                  <a:pt x="303984" y="45426"/>
                </a:lnTo>
                <a:lnTo>
                  <a:pt x="292159" y="15255"/>
                </a:lnTo>
                <a:lnTo>
                  <a:pt x="306211" y="15255"/>
                </a:lnTo>
                <a:lnTo>
                  <a:pt x="318320" y="45426"/>
                </a:lnTo>
                <a:close/>
              </a:path>
              <a:path w="348615" h="93979">
                <a:moveTo>
                  <a:pt x="329425" y="73095"/>
                </a:moveTo>
                <a:lnTo>
                  <a:pt x="314922" y="73095"/>
                </a:lnTo>
                <a:lnTo>
                  <a:pt x="308711" y="57350"/>
                </a:lnTo>
                <a:lnTo>
                  <a:pt x="323106" y="57350"/>
                </a:lnTo>
                <a:lnTo>
                  <a:pt x="329425" y="73095"/>
                </a:lnTo>
                <a:close/>
              </a:path>
              <a:path w="348615" h="93979">
                <a:moveTo>
                  <a:pt x="348461" y="73095"/>
                </a:moveTo>
                <a:lnTo>
                  <a:pt x="334862" y="73095"/>
                </a:lnTo>
                <a:lnTo>
                  <a:pt x="334862" y="1023"/>
                </a:lnTo>
                <a:lnTo>
                  <a:pt x="348461" y="1023"/>
                </a:lnTo>
                <a:lnTo>
                  <a:pt x="348461" y="73095"/>
                </a:lnTo>
                <a:close/>
              </a:path>
              <a:path w="348615" h="93979">
                <a:moveTo>
                  <a:pt x="129346" y="27785"/>
                </a:moveTo>
                <a:lnTo>
                  <a:pt x="95068" y="27785"/>
                </a:lnTo>
                <a:lnTo>
                  <a:pt x="98456" y="23253"/>
                </a:lnTo>
                <a:lnTo>
                  <a:pt x="104958" y="20594"/>
                </a:lnTo>
                <a:lnTo>
                  <a:pt x="111653" y="20594"/>
                </a:lnTo>
                <a:lnTo>
                  <a:pt x="121753" y="22604"/>
                </a:lnTo>
                <a:lnTo>
                  <a:pt x="129346" y="27785"/>
                </a:lnTo>
                <a:close/>
              </a:path>
              <a:path w="348615" h="93979">
                <a:moveTo>
                  <a:pt x="95068" y="93689"/>
                </a:moveTo>
                <a:lnTo>
                  <a:pt x="81662" y="93689"/>
                </a:lnTo>
                <a:lnTo>
                  <a:pt x="81662" y="21613"/>
                </a:lnTo>
                <a:lnTo>
                  <a:pt x="95068" y="21613"/>
                </a:lnTo>
                <a:lnTo>
                  <a:pt x="95068" y="27785"/>
                </a:lnTo>
                <a:lnTo>
                  <a:pt x="129346" y="27785"/>
                </a:lnTo>
                <a:lnTo>
                  <a:pt x="129929" y="28183"/>
                </a:lnTo>
                <a:lnTo>
                  <a:pt x="132532" y="32214"/>
                </a:lnTo>
                <a:lnTo>
                  <a:pt x="101763" y="32214"/>
                </a:lnTo>
                <a:lnTo>
                  <a:pt x="94955" y="38191"/>
                </a:lnTo>
                <a:lnTo>
                  <a:pt x="94955" y="56521"/>
                </a:lnTo>
                <a:lnTo>
                  <a:pt x="101763" y="62499"/>
                </a:lnTo>
                <a:lnTo>
                  <a:pt x="132532" y="62499"/>
                </a:lnTo>
                <a:lnTo>
                  <a:pt x="129929" y="66530"/>
                </a:lnTo>
                <a:lnTo>
                  <a:pt x="128292" y="67647"/>
                </a:lnTo>
                <a:lnTo>
                  <a:pt x="95068" y="67647"/>
                </a:lnTo>
                <a:lnTo>
                  <a:pt x="95068" y="93689"/>
                </a:lnTo>
                <a:close/>
              </a:path>
              <a:path w="348615" h="93979">
                <a:moveTo>
                  <a:pt x="132532" y="62499"/>
                </a:moveTo>
                <a:lnTo>
                  <a:pt x="116992" y="62499"/>
                </a:lnTo>
                <a:lnTo>
                  <a:pt x="123768" y="56521"/>
                </a:lnTo>
                <a:lnTo>
                  <a:pt x="123768" y="38191"/>
                </a:lnTo>
                <a:lnTo>
                  <a:pt x="116992" y="32214"/>
                </a:lnTo>
                <a:lnTo>
                  <a:pt x="132532" y="32214"/>
                </a:lnTo>
                <a:lnTo>
                  <a:pt x="135403" y="36659"/>
                </a:lnTo>
                <a:lnTo>
                  <a:pt x="137400" y="47356"/>
                </a:lnTo>
                <a:lnTo>
                  <a:pt x="135403" y="58055"/>
                </a:lnTo>
                <a:lnTo>
                  <a:pt x="132532" y="62499"/>
                </a:lnTo>
                <a:close/>
              </a:path>
              <a:path w="348615" h="93979">
                <a:moveTo>
                  <a:pt x="111653" y="74119"/>
                </a:moveTo>
                <a:lnTo>
                  <a:pt x="104748" y="74119"/>
                </a:lnTo>
                <a:lnTo>
                  <a:pt x="98456" y="71867"/>
                </a:lnTo>
                <a:lnTo>
                  <a:pt x="95068" y="67647"/>
                </a:lnTo>
                <a:lnTo>
                  <a:pt x="128292" y="67647"/>
                </a:lnTo>
                <a:lnTo>
                  <a:pt x="121753" y="72110"/>
                </a:lnTo>
                <a:lnTo>
                  <a:pt x="111653" y="74119"/>
                </a:lnTo>
                <a:close/>
              </a:path>
              <a:path w="348615" h="93979">
                <a:moveTo>
                  <a:pt x="169310" y="74119"/>
                </a:moveTo>
                <a:lnTo>
                  <a:pt x="158207" y="72095"/>
                </a:lnTo>
                <a:lnTo>
                  <a:pt x="149840" y="66491"/>
                </a:lnTo>
                <a:lnTo>
                  <a:pt x="144562" y="58010"/>
                </a:lnTo>
                <a:lnTo>
                  <a:pt x="142724" y="47356"/>
                </a:lnTo>
                <a:lnTo>
                  <a:pt x="144757" y="36703"/>
                </a:lnTo>
                <a:lnTo>
                  <a:pt x="150340" y="28213"/>
                </a:lnTo>
                <a:lnTo>
                  <a:pt x="158636" y="22618"/>
                </a:lnTo>
                <a:lnTo>
                  <a:pt x="168891" y="20594"/>
                </a:lnTo>
                <a:lnTo>
                  <a:pt x="179560" y="22618"/>
                </a:lnTo>
                <a:lnTo>
                  <a:pt x="187846" y="28213"/>
                </a:lnTo>
                <a:lnTo>
                  <a:pt x="189853" y="31420"/>
                </a:lnTo>
                <a:lnTo>
                  <a:pt x="162712" y="31420"/>
                </a:lnTo>
                <a:lnTo>
                  <a:pt x="157356" y="35606"/>
                </a:lnTo>
                <a:lnTo>
                  <a:pt x="155904" y="42095"/>
                </a:lnTo>
                <a:lnTo>
                  <a:pt x="193991" y="42095"/>
                </a:lnTo>
                <a:lnTo>
                  <a:pt x="194751" y="46333"/>
                </a:lnTo>
                <a:lnTo>
                  <a:pt x="194751" y="51594"/>
                </a:lnTo>
                <a:lnTo>
                  <a:pt x="155791" y="51594"/>
                </a:lnTo>
                <a:lnTo>
                  <a:pt x="156946" y="58010"/>
                </a:lnTo>
                <a:lnTo>
                  <a:pt x="157033" y="58495"/>
                </a:lnTo>
                <a:lnTo>
                  <a:pt x="162292" y="63331"/>
                </a:lnTo>
                <a:lnTo>
                  <a:pt x="191052" y="63331"/>
                </a:lnTo>
                <a:lnTo>
                  <a:pt x="185761" y="68905"/>
                </a:lnTo>
                <a:lnTo>
                  <a:pt x="178498" y="72704"/>
                </a:lnTo>
                <a:lnTo>
                  <a:pt x="169310" y="74119"/>
                </a:lnTo>
                <a:close/>
              </a:path>
              <a:path w="348615" h="93979">
                <a:moveTo>
                  <a:pt x="193991" y="42095"/>
                </a:moveTo>
                <a:lnTo>
                  <a:pt x="181958" y="42095"/>
                </a:lnTo>
                <a:lnTo>
                  <a:pt x="181409" y="36703"/>
                </a:lnTo>
                <a:lnTo>
                  <a:pt x="181329" y="35914"/>
                </a:lnTo>
                <a:lnTo>
                  <a:pt x="176102" y="31420"/>
                </a:lnTo>
                <a:lnTo>
                  <a:pt x="189853" y="31420"/>
                </a:lnTo>
                <a:lnTo>
                  <a:pt x="192970" y="36404"/>
                </a:lnTo>
                <a:lnTo>
                  <a:pt x="193991" y="42095"/>
                </a:lnTo>
                <a:close/>
              </a:path>
              <a:path w="348615" h="93979">
                <a:moveTo>
                  <a:pt x="191025" y="63331"/>
                </a:moveTo>
                <a:lnTo>
                  <a:pt x="174763" y="63331"/>
                </a:lnTo>
                <a:lnTo>
                  <a:pt x="179393" y="60629"/>
                </a:lnTo>
                <a:lnTo>
                  <a:pt x="181038" y="56820"/>
                </a:lnTo>
                <a:lnTo>
                  <a:pt x="194106" y="56820"/>
                </a:lnTo>
                <a:lnTo>
                  <a:pt x="191025" y="63331"/>
                </a:lnTo>
                <a:close/>
              </a:path>
              <a:path w="348615" h="93979">
                <a:moveTo>
                  <a:pt x="245344" y="27708"/>
                </a:moveTo>
                <a:lnTo>
                  <a:pt x="215239" y="27708"/>
                </a:lnTo>
                <a:lnTo>
                  <a:pt x="218111" y="23283"/>
                </a:lnTo>
                <a:lnTo>
                  <a:pt x="224403" y="20594"/>
                </a:lnTo>
                <a:lnTo>
                  <a:pt x="230372" y="20594"/>
                </a:lnTo>
                <a:lnTo>
                  <a:pt x="238386" y="22110"/>
                </a:lnTo>
                <a:lnTo>
                  <a:pt x="244568" y="26404"/>
                </a:lnTo>
                <a:lnTo>
                  <a:pt x="245344" y="27708"/>
                </a:lnTo>
                <a:close/>
              </a:path>
              <a:path w="348615" h="93979">
                <a:moveTo>
                  <a:pt x="215239" y="73095"/>
                </a:moveTo>
                <a:lnTo>
                  <a:pt x="201833" y="73095"/>
                </a:lnTo>
                <a:lnTo>
                  <a:pt x="201833" y="21613"/>
                </a:lnTo>
                <a:lnTo>
                  <a:pt x="215239" y="21613"/>
                </a:lnTo>
                <a:lnTo>
                  <a:pt x="215239" y="27708"/>
                </a:lnTo>
                <a:lnTo>
                  <a:pt x="245344" y="27708"/>
                </a:lnTo>
                <a:lnTo>
                  <a:pt x="247979" y="32136"/>
                </a:lnTo>
                <a:lnTo>
                  <a:pt x="219547" y="32136"/>
                </a:lnTo>
                <a:lnTo>
                  <a:pt x="215239" y="37354"/>
                </a:lnTo>
                <a:lnTo>
                  <a:pt x="215239" y="73095"/>
                </a:lnTo>
                <a:close/>
              </a:path>
              <a:path w="348615" h="93979">
                <a:moveTo>
                  <a:pt x="249956" y="73095"/>
                </a:moveTo>
                <a:lnTo>
                  <a:pt x="236550" y="73095"/>
                </a:lnTo>
                <a:lnTo>
                  <a:pt x="236550" y="37051"/>
                </a:lnTo>
                <a:lnTo>
                  <a:pt x="233033" y="32136"/>
                </a:lnTo>
                <a:lnTo>
                  <a:pt x="247979" y="32136"/>
                </a:lnTo>
                <a:lnTo>
                  <a:pt x="248548" y="33092"/>
                </a:lnTo>
                <a:lnTo>
                  <a:pt x="249956" y="41791"/>
                </a:lnTo>
                <a:lnTo>
                  <a:pt x="249956" y="73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758653" y="276986"/>
            <a:ext cx="250952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PEAK</a:t>
            </a:r>
            <a:r>
              <a:rPr sz="1100" b="1" spc="-2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b="1" spc="-2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100" b="1" spc="-2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b="1" spc="-1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MATCHED</a:t>
            </a:r>
            <a:r>
              <a:rPr sz="1100" b="1" spc="-2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b="1" spc="-1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THROUGHPUT</a:t>
            </a:r>
            <a:endParaRPr sz="11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28896" y="502999"/>
            <a:ext cx="924877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b="1" spc="-4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Jalapeño</a:t>
            </a:r>
            <a:r>
              <a:rPr sz="3100" b="1" spc="-9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100" b="1" spc="-5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leads</a:t>
            </a:r>
            <a:r>
              <a:rPr sz="3100" b="1" spc="-9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100" b="1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across</a:t>
            </a:r>
            <a:r>
              <a:rPr sz="3100" b="1" spc="-9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100" b="1" spc="-10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GPT-</a:t>
            </a:r>
            <a:r>
              <a:rPr sz="3100" b="1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OSS</a:t>
            </a:r>
            <a:r>
              <a:rPr sz="3100" b="1" spc="-9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100" b="1" spc="-1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operating</a:t>
            </a:r>
            <a:r>
              <a:rPr sz="3100" b="1" spc="-9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100" b="1" spc="-2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points</a:t>
            </a:r>
            <a:endParaRPr sz="31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9125" y="1313002"/>
            <a:ext cx="5146040" cy="15260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InferenceX</a:t>
            </a:r>
            <a:r>
              <a:rPr sz="900" spc="-5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-9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·</a:t>
            </a:r>
            <a:r>
              <a:rPr sz="900" spc="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GPT-OSS-120B</a:t>
            </a:r>
            <a:r>
              <a:rPr sz="900" spc="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-9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·</a:t>
            </a:r>
            <a:r>
              <a:rPr sz="900" spc="15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nominal</a:t>
            </a:r>
            <a:r>
              <a:rPr sz="900" spc="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-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8k/1k</a:t>
            </a:r>
            <a:r>
              <a:rPr sz="900" spc="-15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-9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·</a:t>
            </a:r>
            <a:r>
              <a:rPr sz="900" spc="15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package</a:t>
            </a:r>
            <a:r>
              <a:rPr sz="900" spc="-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TDP:</a:t>
            </a:r>
            <a:r>
              <a:rPr sz="900" spc="-15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Jalapeño</a:t>
            </a:r>
            <a:r>
              <a:rPr sz="900" spc="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6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700</a:t>
            </a:r>
            <a:r>
              <a:rPr sz="900" spc="-1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-3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W;</a:t>
            </a:r>
            <a:r>
              <a:rPr sz="900" spc="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75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GB200</a:t>
            </a:r>
            <a:r>
              <a:rPr sz="900" spc="2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1,200</a:t>
            </a:r>
            <a:r>
              <a:rPr sz="900" spc="-1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900" spc="-50" dirty="0">
                <a:solidFill>
                  <a:srgbClr val="667085"/>
                </a:solidFill>
                <a:latin typeface="Tahoma" panose="020B0604030504040204"/>
                <a:cs typeface="Tahoma" panose="020B0604030504040204"/>
              </a:rPr>
              <a:t>W</a:t>
            </a:r>
            <a:endParaRPr sz="900" dirty="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9" name="object 9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38325" y="1593706"/>
            <a:ext cx="10859515" cy="33907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83024" y="5132010"/>
            <a:ext cx="2519045" cy="126619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400" b="1" spc="-560" dirty="0">
                <a:solidFill>
                  <a:srgbClr val="3066F0"/>
                </a:solidFill>
                <a:latin typeface="Tahoma" panose="020B0604030504040204"/>
                <a:cs typeface="Tahoma" panose="020B0604030504040204"/>
              </a:rPr>
              <a:t>≈1.9×</a:t>
            </a:r>
            <a:endParaRPr sz="34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500" b="1" spc="-7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higher</a:t>
            </a:r>
            <a:r>
              <a:rPr sz="1500" b="1" spc="-12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6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peak</a:t>
            </a:r>
            <a:r>
              <a:rPr sz="1500" b="1" spc="-5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8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mixed</a:t>
            </a:r>
            <a:r>
              <a:rPr sz="1500" b="1" spc="-11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TPS</a:t>
            </a:r>
            <a:r>
              <a:rPr sz="1500" b="1" spc="-7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22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/</a:t>
            </a:r>
            <a:r>
              <a:rPr sz="1500" b="1" spc="-7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2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kW</a:t>
            </a:r>
            <a:endParaRPr sz="15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1200" spc="5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85,448</a:t>
            </a:r>
            <a:r>
              <a:rPr sz="1200" spc="-3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vs.</a:t>
            </a:r>
            <a:r>
              <a:rPr sz="1200" spc="-7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7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44,960</a:t>
            </a:r>
            <a:r>
              <a:rPr sz="1200" spc="-3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mixed</a:t>
            </a:r>
            <a:r>
              <a:rPr sz="1200" spc="-3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/</a:t>
            </a:r>
            <a:r>
              <a:rPr sz="1200" spc="-3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-2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kW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3024" y="5132010"/>
            <a:ext cx="2265045" cy="127825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400" b="1" spc="-605" dirty="0">
                <a:solidFill>
                  <a:srgbClr val="3066F0"/>
                </a:solidFill>
                <a:latin typeface="Tahoma" panose="020B0604030504040204"/>
                <a:cs typeface="Tahoma" panose="020B0604030504040204"/>
              </a:rPr>
              <a:t>≈1.7×</a:t>
            </a:r>
            <a:endParaRPr sz="34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500" b="1" spc="-9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lower</a:t>
            </a:r>
            <a:r>
              <a:rPr sz="1500" b="1" spc="-8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6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end-</a:t>
            </a:r>
            <a:r>
              <a:rPr sz="1500" b="1" spc="-6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to-</a:t>
            </a:r>
            <a:r>
              <a:rPr sz="1500" b="1" spc="-7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end</a:t>
            </a:r>
            <a:r>
              <a:rPr sz="1500" b="1" spc="-4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3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latency</a:t>
            </a:r>
            <a:endParaRPr sz="15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1300" spc="-6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1.03</a:t>
            </a:r>
            <a:r>
              <a:rPr sz="1300" spc="-8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spc="5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s</a:t>
            </a:r>
            <a:r>
              <a:rPr sz="1300" spc="-8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spc="-1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vs.</a:t>
            </a:r>
            <a:r>
              <a:rPr sz="1300" spc="-12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spc="-4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1.80</a:t>
            </a:r>
            <a:r>
              <a:rPr sz="1300" spc="-8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s</a:t>
            </a:r>
            <a:endParaRPr sz="13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9106" y="6511488"/>
            <a:ext cx="348615" cy="93980"/>
          </a:xfrm>
          <a:custGeom>
            <a:avLst/>
            <a:gdLst/>
            <a:ahLst/>
            <a:cxnLst/>
            <a:rect l="l" t="t" r="r" b="b"/>
            <a:pathLst>
              <a:path w="348615" h="93979">
                <a:moveTo>
                  <a:pt x="37072" y="74119"/>
                </a:moveTo>
                <a:lnTo>
                  <a:pt x="22677" y="71195"/>
                </a:lnTo>
                <a:lnTo>
                  <a:pt x="10889" y="63234"/>
                </a:lnTo>
                <a:lnTo>
                  <a:pt x="2925" y="51450"/>
                </a:lnTo>
                <a:lnTo>
                  <a:pt x="0" y="37059"/>
                </a:lnTo>
                <a:lnTo>
                  <a:pt x="1902" y="27698"/>
                </a:lnTo>
                <a:lnTo>
                  <a:pt x="37072" y="0"/>
                </a:lnTo>
                <a:lnTo>
                  <a:pt x="51506" y="2909"/>
                </a:lnTo>
                <a:lnTo>
                  <a:pt x="63283" y="10846"/>
                </a:lnTo>
                <a:lnTo>
                  <a:pt x="64927" y="13285"/>
                </a:lnTo>
                <a:lnTo>
                  <a:pt x="37072" y="13285"/>
                </a:lnTo>
                <a:lnTo>
                  <a:pt x="28148" y="15118"/>
                </a:lnTo>
                <a:lnTo>
                  <a:pt x="20879" y="20153"/>
                </a:lnTo>
                <a:lnTo>
                  <a:pt x="15987" y="27698"/>
                </a:lnTo>
                <a:lnTo>
                  <a:pt x="14196" y="37059"/>
                </a:lnTo>
                <a:lnTo>
                  <a:pt x="15987" y="46421"/>
                </a:lnTo>
                <a:lnTo>
                  <a:pt x="20879" y="53966"/>
                </a:lnTo>
                <a:lnTo>
                  <a:pt x="28148" y="59001"/>
                </a:lnTo>
                <a:lnTo>
                  <a:pt x="37072" y="60833"/>
                </a:lnTo>
                <a:lnTo>
                  <a:pt x="64890" y="60833"/>
                </a:lnTo>
                <a:lnTo>
                  <a:pt x="63267" y="63234"/>
                </a:lnTo>
                <a:lnTo>
                  <a:pt x="51480" y="71195"/>
                </a:lnTo>
                <a:lnTo>
                  <a:pt x="37072" y="74119"/>
                </a:lnTo>
                <a:close/>
              </a:path>
              <a:path w="348615" h="93979">
                <a:moveTo>
                  <a:pt x="64890" y="60833"/>
                </a:moveTo>
                <a:lnTo>
                  <a:pt x="37072" y="60833"/>
                </a:lnTo>
                <a:lnTo>
                  <a:pt x="45986" y="59001"/>
                </a:lnTo>
                <a:lnTo>
                  <a:pt x="53251" y="53966"/>
                </a:lnTo>
                <a:lnTo>
                  <a:pt x="58141" y="46421"/>
                </a:lnTo>
                <a:lnTo>
                  <a:pt x="59932" y="37059"/>
                </a:lnTo>
                <a:lnTo>
                  <a:pt x="58141" y="27698"/>
                </a:lnTo>
                <a:lnTo>
                  <a:pt x="53251" y="20153"/>
                </a:lnTo>
                <a:lnTo>
                  <a:pt x="45986" y="15118"/>
                </a:lnTo>
                <a:lnTo>
                  <a:pt x="37072" y="13285"/>
                </a:lnTo>
                <a:lnTo>
                  <a:pt x="64927" y="13285"/>
                </a:lnTo>
                <a:lnTo>
                  <a:pt x="71219" y="22624"/>
                </a:lnTo>
                <a:lnTo>
                  <a:pt x="74128" y="37059"/>
                </a:lnTo>
                <a:lnTo>
                  <a:pt x="71212" y="51450"/>
                </a:lnTo>
                <a:lnTo>
                  <a:pt x="64890" y="60833"/>
                </a:lnTo>
                <a:close/>
              </a:path>
              <a:path w="348615" h="93979">
                <a:moveTo>
                  <a:pt x="269380" y="73095"/>
                </a:moveTo>
                <a:lnTo>
                  <a:pt x="255054" y="73095"/>
                </a:lnTo>
                <a:lnTo>
                  <a:pt x="284206" y="1023"/>
                </a:lnTo>
                <a:lnTo>
                  <a:pt x="300500" y="1023"/>
                </a:lnTo>
                <a:lnTo>
                  <a:pt x="306211" y="15255"/>
                </a:lnTo>
                <a:lnTo>
                  <a:pt x="292159" y="15255"/>
                </a:lnTo>
                <a:lnTo>
                  <a:pt x="280205" y="45426"/>
                </a:lnTo>
                <a:lnTo>
                  <a:pt x="318320" y="45426"/>
                </a:lnTo>
                <a:lnTo>
                  <a:pt x="323106" y="57350"/>
                </a:lnTo>
                <a:lnTo>
                  <a:pt x="275575" y="57350"/>
                </a:lnTo>
                <a:lnTo>
                  <a:pt x="269380" y="73095"/>
                </a:lnTo>
                <a:close/>
              </a:path>
              <a:path w="348615" h="93979">
                <a:moveTo>
                  <a:pt x="318320" y="45426"/>
                </a:moveTo>
                <a:lnTo>
                  <a:pt x="303984" y="45426"/>
                </a:lnTo>
                <a:lnTo>
                  <a:pt x="292159" y="15255"/>
                </a:lnTo>
                <a:lnTo>
                  <a:pt x="306211" y="15255"/>
                </a:lnTo>
                <a:lnTo>
                  <a:pt x="318320" y="45426"/>
                </a:lnTo>
                <a:close/>
              </a:path>
              <a:path w="348615" h="93979">
                <a:moveTo>
                  <a:pt x="329425" y="73095"/>
                </a:moveTo>
                <a:lnTo>
                  <a:pt x="314922" y="73095"/>
                </a:lnTo>
                <a:lnTo>
                  <a:pt x="308711" y="57350"/>
                </a:lnTo>
                <a:lnTo>
                  <a:pt x="323106" y="57350"/>
                </a:lnTo>
                <a:lnTo>
                  <a:pt x="329425" y="73095"/>
                </a:lnTo>
                <a:close/>
              </a:path>
              <a:path w="348615" h="93979">
                <a:moveTo>
                  <a:pt x="348461" y="73095"/>
                </a:moveTo>
                <a:lnTo>
                  <a:pt x="334862" y="73095"/>
                </a:lnTo>
                <a:lnTo>
                  <a:pt x="334862" y="1023"/>
                </a:lnTo>
                <a:lnTo>
                  <a:pt x="348461" y="1023"/>
                </a:lnTo>
                <a:lnTo>
                  <a:pt x="348461" y="73095"/>
                </a:lnTo>
                <a:close/>
              </a:path>
              <a:path w="348615" h="93979">
                <a:moveTo>
                  <a:pt x="129346" y="27785"/>
                </a:moveTo>
                <a:lnTo>
                  <a:pt x="95068" y="27785"/>
                </a:lnTo>
                <a:lnTo>
                  <a:pt x="98456" y="23253"/>
                </a:lnTo>
                <a:lnTo>
                  <a:pt x="104958" y="20594"/>
                </a:lnTo>
                <a:lnTo>
                  <a:pt x="111653" y="20594"/>
                </a:lnTo>
                <a:lnTo>
                  <a:pt x="121753" y="22604"/>
                </a:lnTo>
                <a:lnTo>
                  <a:pt x="129346" y="27785"/>
                </a:lnTo>
                <a:close/>
              </a:path>
              <a:path w="348615" h="93979">
                <a:moveTo>
                  <a:pt x="95068" y="93689"/>
                </a:moveTo>
                <a:lnTo>
                  <a:pt x="81662" y="93689"/>
                </a:lnTo>
                <a:lnTo>
                  <a:pt x="81662" y="21613"/>
                </a:lnTo>
                <a:lnTo>
                  <a:pt x="95068" y="21613"/>
                </a:lnTo>
                <a:lnTo>
                  <a:pt x="95068" y="27785"/>
                </a:lnTo>
                <a:lnTo>
                  <a:pt x="129346" y="27785"/>
                </a:lnTo>
                <a:lnTo>
                  <a:pt x="129929" y="28183"/>
                </a:lnTo>
                <a:lnTo>
                  <a:pt x="132532" y="32214"/>
                </a:lnTo>
                <a:lnTo>
                  <a:pt x="101763" y="32214"/>
                </a:lnTo>
                <a:lnTo>
                  <a:pt x="94955" y="38191"/>
                </a:lnTo>
                <a:lnTo>
                  <a:pt x="94955" y="56521"/>
                </a:lnTo>
                <a:lnTo>
                  <a:pt x="101763" y="62499"/>
                </a:lnTo>
                <a:lnTo>
                  <a:pt x="132532" y="62499"/>
                </a:lnTo>
                <a:lnTo>
                  <a:pt x="129929" y="66530"/>
                </a:lnTo>
                <a:lnTo>
                  <a:pt x="128292" y="67647"/>
                </a:lnTo>
                <a:lnTo>
                  <a:pt x="95068" y="67647"/>
                </a:lnTo>
                <a:lnTo>
                  <a:pt x="95068" y="93689"/>
                </a:lnTo>
                <a:close/>
              </a:path>
              <a:path w="348615" h="93979">
                <a:moveTo>
                  <a:pt x="132532" y="62499"/>
                </a:moveTo>
                <a:lnTo>
                  <a:pt x="116992" y="62499"/>
                </a:lnTo>
                <a:lnTo>
                  <a:pt x="123768" y="56521"/>
                </a:lnTo>
                <a:lnTo>
                  <a:pt x="123768" y="38191"/>
                </a:lnTo>
                <a:lnTo>
                  <a:pt x="116992" y="32214"/>
                </a:lnTo>
                <a:lnTo>
                  <a:pt x="132532" y="32214"/>
                </a:lnTo>
                <a:lnTo>
                  <a:pt x="135403" y="36659"/>
                </a:lnTo>
                <a:lnTo>
                  <a:pt x="137400" y="47356"/>
                </a:lnTo>
                <a:lnTo>
                  <a:pt x="135403" y="58055"/>
                </a:lnTo>
                <a:lnTo>
                  <a:pt x="132532" y="62499"/>
                </a:lnTo>
                <a:close/>
              </a:path>
              <a:path w="348615" h="93979">
                <a:moveTo>
                  <a:pt x="111653" y="74119"/>
                </a:moveTo>
                <a:lnTo>
                  <a:pt x="104748" y="74119"/>
                </a:lnTo>
                <a:lnTo>
                  <a:pt x="98456" y="71867"/>
                </a:lnTo>
                <a:lnTo>
                  <a:pt x="95068" y="67647"/>
                </a:lnTo>
                <a:lnTo>
                  <a:pt x="128292" y="67647"/>
                </a:lnTo>
                <a:lnTo>
                  <a:pt x="121753" y="72110"/>
                </a:lnTo>
                <a:lnTo>
                  <a:pt x="111653" y="74119"/>
                </a:lnTo>
                <a:close/>
              </a:path>
              <a:path w="348615" h="93979">
                <a:moveTo>
                  <a:pt x="169310" y="74119"/>
                </a:moveTo>
                <a:lnTo>
                  <a:pt x="158207" y="72095"/>
                </a:lnTo>
                <a:lnTo>
                  <a:pt x="149840" y="66491"/>
                </a:lnTo>
                <a:lnTo>
                  <a:pt x="144562" y="58010"/>
                </a:lnTo>
                <a:lnTo>
                  <a:pt x="142724" y="47356"/>
                </a:lnTo>
                <a:lnTo>
                  <a:pt x="144757" y="36703"/>
                </a:lnTo>
                <a:lnTo>
                  <a:pt x="150340" y="28213"/>
                </a:lnTo>
                <a:lnTo>
                  <a:pt x="158636" y="22618"/>
                </a:lnTo>
                <a:lnTo>
                  <a:pt x="168891" y="20594"/>
                </a:lnTo>
                <a:lnTo>
                  <a:pt x="179560" y="22618"/>
                </a:lnTo>
                <a:lnTo>
                  <a:pt x="187846" y="28213"/>
                </a:lnTo>
                <a:lnTo>
                  <a:pt x="189853" y="31420"/>
                </a:lnTo>
                <a:lnTo>
                  <a:pt x="162712" y="31420"/>
                </a:lnTo>
                <a:lnTo>
                  <a:pt x="157356" y="35606"/>
                </a:lnTo>
                <a:lnTo>
                  <a:pt x="155904" y="42095"/>
                </a:lnTo>
                <a:lnTo>
                  <a:pt x="193991" y="42095"/>
                </a:lnTo>
                <a:lnTo>
                  <a:pt x="194751" y="46333"/>
                </a:lnTo>
                <a:lnTo>
                  <a:pt x="194751" y="51594"/>
                </a:lnTo>
                <a:lnTo>
                  <a:pt x="155791" y="51594"/>
                </a:lnTo>
                <a:lnTo>
                  <a:pt x="156946" y="58010"/>
                </a:lnTo>
                <a:lnTo>
                  <a:pt x="157033" y="58495"/>
                </a:lnTo>
                <a:lnTo>
                  <a:pt x="162292" y="63331"/>
                </a:lnTo>
                <a:lnTo>
                  <a:pt x="191052" y="63331"/>
                </a:lnTo>
                <a:lnTo>
                  <a:pt x="185761" y="68905"/>
                </a:lnTo>
                <a:lnTo>
                  <a:pt x="178498" y="72704"/>
                </a:lnTo>
                <a:lnTo>
                  <a:pt x="169310" y="74119"/>
                </a:lnTo>
                <a:close/>
              </a:path>
              <a:path w="348615" h="93979">
                <a:moveTo>
                  <a:pt x="193991" y="42095"/>
                </a:moveTo>
                <a:lnTo>
                  <a:pt x="181958" y="42095"/>
                </a:lnTo>
                <a:lnTo>
                  <a:pt x="181409" y="36703"/>
                </a:lnTo>
                <a:lnTo>
                  <a:pt x="181329" y="35914"/>
                </a:lnTo>
                <a:lnTo>
                  <a:pt x="176102" y="31420"/>
                </a:lnTo>
                <a:lnTo>
                  <a:pt x="189853" y="31420"/>
                </a:lnTo>
                <a:lnTo>
                  <a:pt x="192970" y="36404"/>
                </a:lnTo>
                <a:lnTo>
                  <a:pt x="193991" y="42095"/>
                </a:lnTo>
                <a:close/>
              </a:path>
              <a:path w="348615" h="93979">
                <a:moveTo>
                  <a:pt x="191025" y="63331"/>
                </a:moveTo>
                <a:lnTo>
                  <a:pt x="174763" y="63331"/>
                </a:lnTo>
                <a:lnTo>
                  <a:pt x="179393" y="60629"/>
                </a:lnTo>
                <a:lnTo>
                  <a:pt x="181038" y="56820"/>
                </a:lnTo>
                <a:lnTo>
                  <a:pt x="194106" y="56820"/>
                </a:lnTo>
                <a:lnTo>
                  <a:pt x="191025" y="63331"/>
                </a:lnTo>
                <a:close/>
              </a:path>
              <a:path w="348615" h="93979">
                <a:moveTo>
                  <a:pt x="245344" y="27708"/>
                </a:moveTo>
                <a:lnTo>
                  <a:pt x="215239" y="27708"/>
                </a:lnTo>
                <a:lnTo>
                  <a:pt x="218111" y="23283"/>
                </a:lnTo>
                <a:lnTo>
                  <a:pt x="224403" y="20594"/>
                </a:lnTo>
                <a:lnTo>
                  <a:pt x="230372" y="20594"/>
                </a:lnTo>
                <a:lnTo>
                  <a:pt x="238386" y="22110"/>
                </a:lnTo>
                <a:lnTo>
                  <a:pt x="244568" y="26404"/>
                </a:lnTo>
                <a:lnTo>
                  <a:pt x="245344" y="27708"/>
                </a:lnTo>
                <a:close/>
              </a:path>
              <a:path w="348615" h="93979">
                <a:moveTo>
                  <a:pt x="215239" y="73095"/>
                </a:moveTo>
                <a:lnTo>
                  <a:pt x="201833" y="73095"/>
                </a:lnTo>
                <a:lnTo>
                  <a:pt x="201833" y="21613"/>
                </a:lnTo>
                <a:lnTo>
                  <a:pt x="215239" y="21613"/>
                </a:lnTo>
                <a:lnTo>
                  <a:pt x="215239" y="27708"/>
                </a:lnTo>
                <a:lnTo>
                  <a:pt x="245344" y="27708"/>
                </a:lnTo>
                <a:lnTo>
                  <a:pt x="247979" y="32136"/>
                </a:lnTo>
                <a:lnTo>
                  <a:pt x="219547" y="32136"/>
                </a:lnTo>
                <a:lnTo>
                  <a:pt x="215239" y="37354"/>
                </a:lnTo>
                <a:lnTo>
                  <a:pt x="215239" y="73095"/>
                </a:lnTo>
                <a:close/>
              </a:path>
              <a:path w="348615" h="93979">
                <a:moveTo>
                  <a:pt x="249956" y="73095"/>
                </a:moveTo>
                <a:lnTo>
                  <a:pt x="236550" y="73095"/>
                </a:lnTo>
                <a:lnTo>
                  <a:pt x="236550" y="37051"/>
                </a:lnTo>
                <a:lnTo>
                  <a:pt x="233033" y="32136"/>
                </a:lnTo>
                <a:lnTo>
                  <a:pt x="247979" y="32136"/>
                </a:lnTo>
                <a:lnTo>
                  <a:pt x="248548" y="33092"/>
                </a:lnTo>
                <a:lnTo>
                  <a:pt x="249956" y="41791"/>
                </a:lnTo>
                <a:lnTo>
                  <a:pt x="249956" y="73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513025" y="5132010"/>
            <a:ext cx="1910080" cy="147828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3400" b="1" spc="-475" dirty="0">
                <a:solidFill>
                  <a:srgbClr val="3066F0"/>
                </a:solidFill>
                <a:latin typeface="Tahoma" panose="020B0604030504040204"/>
                <a:cs typeface="Tahoma" panose="020B0604030504040204"/>
              </a:rPr>
              <a:t>≈2.7×</a:t>
            </a:r>
            <a:endParaRPr sz="34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500" b="1" spc="-9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lower</a:t>
            </a:r>
            <a:r>
              <a:rPr sz="1500" b="1" spc="-10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8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min</a:t>
            </a:r>
            <a:r>
              <a:rPr sz="1500" b="1" spc="-11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2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TBT</a:t>
            </a:r>
            <a:endParaRPr sz="15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130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0.69</a:t>
            </a:r>
            <a:r>
              <a:rPr sz="1300" spc="-3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spc="-1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vs.</a:t>
            </a:r>
            <a:r>
              <a:rPr sz="1300" spc="-7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spc="-8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1.87</a:t>
            </a:r>
            <a:r>
              <a:rPr sz="1300" spc="-2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spc="3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ms</a:t>
            </a:r>
            <a:endParaRPr sz="13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300" spc="-3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(1,459</a:t>
            </a:r>
            <a:r>
              <a:rPr sz="1300" spc="-4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spc="-1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vs.</a:t>
            </a:r>
            <a:r>
              <a:rPr sz="1300" spc="-8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535</a:t>
            </a:r>
            <a:r>
              <a:rPr sz="1300" spc="-6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spc="-1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tok/s/user)</a:t>
            </a:r>
            <a:endParaRPr sz="13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93024" y="5011595"/>
            <a:ext cx="2301240" cy="1015365"/>
          </a:xfrm>
          <a:prstGeom prst="rect">
            <a:avLst/>
          </a:prstGeom>
        </p:spPr>
        <p:txBody>
          <a:bodyPr vert="horz" wrap="square" lIns="0" tIns="2336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40"/>
              </a:spcBef>
            </a:pPr>
            <a:r>
              <a:rPr sz="3400" b="1" spc="-430" dirty="0">
                <a:solidFill>
                  <a:srgbClr val="3066F0"/>
                </a:solidFill>
                <a:latin typeface="Tahoma" panose="020B0604030504040204"/>
                <a:cs typeface="Tahoma" panose="020B0604030504040204"/>
              </a:rPr>
              <a:t>≈53.7×</a:t>
            </a:r>
            <a:endParaRPr sz="34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150" b="1" spc="-60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more</a:t>
            </a:r>
            <a:r>
              <a:rPr sz="1150" b="1" spc="-1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50" b="1" spc="-5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throughput</a:t>
            </a:r>
            <a:r>
              <a:rPr sz="1150" b="1" spc="-3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 at </a:t>
            </a:r>
            <a:r>
              <a:rPr sz="1150" b="1" spc="-5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previous</a:t>
            </a:r>
            <a:r>
              <a:rPr sz="1150" b="1" spc="-7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50" b="1" spc="-25" dirty="0">
                <a:solidFill>
                  <a:srgbClr val="172133"/>
                </a:solidFill>
                <a:latin typeface="Tahoma" panose="020B0604030504040204"/>
                <a:cs typeface="Tahoma" panose="020B0604030504040204"/>
              </a:rPr>
              <a:t>TBT</a:t>
            </a:r>
            <a:endParaRPr sz="11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93024" y="6186421"/>
            <a:ext cx="1987550" cy="42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22,935</a:t>
            </a:r>
            <a:r>
              <a:rPr sz="1300" spc="-2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spc="-1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vs.</a:t>
            </a:r>
            <a:r>
              <a:rPr sz="1300" spc="-7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427</a:t>
            </a:r>
            <a:r>
              <a:rPr sz="1300" spc="-2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mixed</a:t>
            </a:r>
            <a:r>
              <a:rPr sz="1300" spc="-2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/</a:t>
            </a:r>
            <a:r>
              <a:rPr sz="1300" spc="-2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spc="-2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kW</a:t>
            </a:r>
            <a:endParaRPr sz="13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30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(at</a:t>
            </a:r>
            <a:r>
              <a:rPr sz="1300" spc="-45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535.28</a:t>
            </a:r>
            <a:r>
              <a:rPr sz="1300" spc="-7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spc="-10" dirty="0">
                <a:solidFill>
                  <a:srgbClr val="637085"/>
                </a:solidFill>
                <a:latin typeface="Tahoma" panose="020B0604030504040204"/>
                <a:cs typeface="Tahoma" panose="020B0604030504040204"/>
              </a:rPr>
              <a:t>tok/s/user)</a:t>
            </a:r>
            <a:endParaRPr sz="13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789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803833" y="5116529"/>
            <a:ext cx="10581141" cy="1000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700" algn="l" rtl="0">
              <a:lnSpc>
                <a:spcPct val="90000"/>
              </a:lnSpc>
              <a:spcBef>
                <a:spcPct val="0"/>
              </a:spcBef>
            </a:pPr>
            <a:r>
              <a:rPr lang="en-US" sz="4000" kern="1200" spc="135">
                <a:solidFill>
                  <a:schemeClr val="tx2"/>
                </a:solidFill>
                <a:latin typeface="+mj-lt"/>
                <a:cs typeface="+mj-cs"/>
              </a:rPr>
              <a:t>Optimization</a:t>
            </a:r>
            <a:endParaRPr lang="en-US" sz="4000" kern="1200">
              <a:solidFill>
                <a:schemeClr val="tx2"/>
              </a:solidFill>
              <a:latin typeface="+mj-lt"/>
              <a:cs typeface="+mj-cs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rcRect r="-1" b="7391"/>
          <a:stretch>
            <a:fillRect/>
          </a:stretch>
        </p:blipFill>
        <p:spPr>
          <a:xfrm>
            <a:off x="20" y="10"/>
            <a:ext cx="12179280" cy="4201449"/>
          </a:xfrm>
          <a:prstGeom prst="rect">
            <a:avLst/>
          </a:prstGeom>
        </p:spPr>
      </p:pic>
      <p:grpSp>
        <p:nvGrpSpPr>
          <p:cNvPr id="12" name="Group 11"/>
          <p:cNvGrpSpPr>
            <a:grpSpLocks noGrp="1" noRot="1" noChangeAspect="1" noMove="1" noResize="1" noUngrp="1"/>
          </p:cNvGrpSpPr>
          <p:nvPr/>
        </p:nvGrpSpPr>
        <p:grpSpPr>
          <a:xfrm>
            <a:off x="0" y="2941813"/>
            <a:ext cx="12176254" cy="1828800"/>
            <a:chOff x="-305" y="3144820"/>
            <a:chExt cx="9182100" cy="1551136"/>
          </a:xfrm>
        </p:grpSpPr>
        <p:sp useBgFill="1">
          <p:nvSpPr>
            <p:cNvPr id="13" name="Freeform: Shape 12"/>
            <p:cNvSpPr/>
            <p:nvPr/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3"/>
            <p:cNvSpPr/>
            <p:nvPr/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4"/>
            <p:cNvSpPr/>
            <p:nvPr/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4010">
              <a:lnSpc>
                <a:spcPct val="100000"/>
              </a:lnSpc>
              <a:spcBef>
                <a:spcPts val="100"/>
              </a:spcBef>
            </a:pPr>
            <a:r>
              <a:rPr sz="3200" b="1" spc="8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3200" b="1" spc="-26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00" b="1" spc="-12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request</a:t>
            </a:r>
            <a:r>
              <a:rPr sz="3200" b="1" spc="-18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00" b="1" spc="-12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spans </a:t>
            </a:r>
            <a:r>
              <a:rPr sz="3200" b="1" spc="-13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three</a:t>
            </a:r>
            <a:r>
              <a:rPr sz="3200" b="1" spc="-18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00" b="1" spc="-6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distinct</a:t>
            </a:r>
            <a:r>
              <a:rPr sz="3200" b="1" spc="-18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hardware </a:t>
            </a:r>
            <a:r>
              <a:rPr sz="3200" b="1" spc="-7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regimes</a:t>
            </a:r>
            <a:endParaRPr sz="32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4528" y="1217596"/>
            <a:ext cx="180340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b="1" spc="-11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01</a:t>
            </a:r>
            <a:endParaRPr sz="11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7184" y="1087690"/>
            <a:ext cx="1449070" cy="72326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2300" b="1" spc="-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Prefill</a:t>
            </a:r>
            <a:endParaRPr sz="23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1550" spc="6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Encode</a:t>
            </a:r>
            <a:r>
              <a:rPr sz="1550" spc="-9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50" spc="4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context</a:t>
            </a:r>
            <a:endParaRPr sz="155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99187" y="1268661"/>
            <a:ext cx="636905" cy="234950"/>
            <a:chOff x="2799187" y="1268661"/>
            <a:chExt cx="636905" cy="234950"/>
          </a:xfrm>
        </p:grpSpPr>
        <p:sp>
          <p:nvSpPr>
            <p:cNvPr id="5" name="object 5"/>
            <p:cNvSpPr/>
            <p:nvPr/>
          </p:nvSpPr>
          <p:spPr>
            <a:xfrm>
              <a:off x="2805887" y="1275361"/>
              <a:ext cx="623570" cy="221615"/>
            </a:xfrm>
            <a:custGeom>
              <a:avLst/>
              <a:gdLst/>
              <a:ahLst/>
              <a:cxnLst/>
              <a:rect l="l" t="t" r="r" b="b"/>
              <a:pathLst>
                <a:path w="623570" h="221615">
                  <a:moveTo>
                    <a:pt x="512699" y="221399"/>
                  </a:moveTo>
                  <a:lnTo>
                    <a:pt x="512699" y="166049"/>
                  </a:lnTo>
                  <a:lnTo>
                    <a:pt x="0" y="166049"/>
                  </a:lnTo>
                  <a:lnTo>
                    <a:pt x="0" y="55349"/>
                  </a:lnTo>
                  <a:lnTo>
                    <a:pt x="512699" y="55349"/>
                  </a:lnTo>
                  <a:lnTo>
                    <a:pt x="512699" y="0"/>
                  </a:lnTo>
                  <a:lnTo>
                    <a:pt x="623399" y="110699"/>
                  </a:lnTo>
                  <a:lnTo>
                    <a:pt x="512699" y="221399"/>
                  </a:lnTo>
                  <a:close/>
                </a:path>
              </a:pathLst>
            </a:custGeom>
            <a:solidFill>
              <a:srgbClr val="6CC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805887" y="1275361"/>
              <a:ext cx="623570" cy="221615"/>
            </a:xfrm>
            <a:custGeom>
              <a:avLst/>
              <a:gdLst/>
              <a:ahLst/>
              <a:cxnLst/>
              <a:rect l="l" t="t" r="r" b="b"/>
              <a:pathLst>
                <a:path w="623570" h="221615">
                  <a:moveTo>
                    <a:pt x="0" y="55349"/>
                  </a:moveTo>
                  <a:lnTo>
                    <a:pt x="512699" y="55349"/>
                  </a:lnTo>
                  <a:lnTo>
                    <a:pt x="512699" y="0"/>
                  </a:lnTo>
                  <a:lnTo>
                    <a:pt x="623399" y="110699"/>
                  </a:lnTo>
                  <a:lnTo>
                    <a:pt x="512699" y="221399"/>
                  </a:lnTo>
                  <a:lnTo>
                    <a:pt x="512699" y="166049"/>
                  </a:lnTo>
                  <a:lnTo>
                    <a:pt x="0" y="166049"/>
                  </a:lnTo>
                  <a:lnTo>
                    <a:pt x="0" y="55349"/>
                  </a:lnTo>
                  <a:close/>
                </a:path>
              </a:pathLst>
            </a:custGeom>
            <a:ln w="13399">
              <a:solidFill>
                <a:srgbClr val="D8DEE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4446662" y="1217088"/>
            <a:ext cx="225425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b="1" spc="-25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02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29318" y="1087690"/>
            <a:ext cx="1673225" cy="72326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2300" b="1" spc="-6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Draft</a:t>
            </a:r>
            <a:r>
              <a:rPr sz="2300" b="1" spc="-14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5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model</a:t>
            </a:r>
            <a:endParaRPr sz="23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1550" spc="4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Speculate</a:t>
            </a:r>
            <a:endParaRPr sz="155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348590" y="1229511"/>
            <a:ext cx="636905" cy="234950"/>
            <a:chOff x="7348590" y="1229511"/>
            <a:chExt cx="636905" cy="234950"/>
          </a:xfrm>
        </p:grpSpPr>
        <p:sp>
          <p:nvSpPr>
            <p:cNvPr id="8" name="object 8"/>
            <p:cNvSpPr/>
            <p:nvPr/>
          </p:nvSpPr>
          <p:spPr>
            <a:xfrm>
              <a:off x="7355290" y="1236211"/>
              <a:ext cx="623570" cy="221615"/>
            </a:xfrm>
            <a:custGeom>
              <a:avLst/>
              <a:gdLst/>
              <a:ahLst/>
              <a:cxnLst/>
              <a:rect l="l" t="t" r="r" b="b"/>
              <a:pathLst>
                <a:path w="623570" h="221615">
                  <a:moveTo>
                    <a:pt x="512699" y="221399"/>
                  </a:moveTo>
                  <a:lnTo>
                    <a:pt x="512699" y="166049"/>
                  </a:lnTo>
                  <a:lnTo>
                    <a:pt x="0" y="166049"/>
                  </a:lnTo>
                  <a:lnTo>
                    <a:pt x="0" y="55349"/>
                  </a:lnTo>
                  <a:lnTo>
                    <a:pt x="512699" y="55349"/>
                  </a:lnTo>
                  <a:lnTo>
                    <a:pt x="512699" y="0"/>
                  </a:lnTo>
                  <a:lnTo>
                    <a:pt x="623399" y="110699"/>
                  </a:lnTo>
                  <a:lnTo>
                    <a:pt x="512699" y="221399"/>
                  </a:lnTo>
                  <a:close/>
                </a:path>
              </a:pathLst>
            </a:custGeom>
            <a:solidFill>
              <a:srgbClr val="6CCB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355290" y="1236211"/>
              <a:ext cx="623570" cy="221615"/>
            </a:xfrm>
            <a:custGeom>
              <a:avLst/>
              <a:gdLst/>
              <a:ahLst/>
              <a:cxnLst/>
              <a:rect l="l" t="t" r="r" b="b"/>
              <a:pathLst>
                <a:path w="623570" h="221615">
                  <a:moveTo>
                    <a:pt x="0" y="55349"/>
                  </a:moveTo>
                  <a:lnTo>
                    <a:pt x="512699" y="55349"/>
                  </a:lnTo>
                  <a:lnTo>
                    <a:pt x="512699" y="0"/>
                  </a:lnTo>
                  <a:lnTo>
                    <a:pt x="623399" y="110699"/>
                  </a:lnTo>
                  <a:lnTo>
                    <a:pt x="512699" y="221399"/>
                  </a:lnTo>
                  <a:lnTo>
                    <a:pt x="512699" y="166049"/>
                  </a:lnTo>
                  <a:lnTo>
                    <a:pt x="0" y="166049"/>
                  </a:lnTo>
                  <a:lnTo>
                    <a:pt x="0" y="55349"/>
                  </a:lnTo>
                  <a:close/>
                </a:path>
              </a:pathLst>
            </a:custGeom>
            <a:ln w="13399">
              <a:solidFill>
                <a:srgbClr val="D8DEE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8690014" y="1217088"/>
            <a:ext cx="227329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b="1" spc="-25" dirty="0">
                <a:solidFill>
                  <a:srgbClr val="F4B64B"/>
                </a:solidFill>
                <a:latin typeface="Tahoma" panose="020B0604030504040204"/>
                <a:cs typeface="Tahoma" panose="020B0604030504040204"/>
              </a:rPr>
              <a:t>03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72670" y="1087690"/>
            <a:ext cx="1638300" cy="72326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2300" b="1" spc="-4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Spec-</a:t>
            </a:r>
            <a:r>
              <a:rPr sz="2300" b="1" spc="-2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verify</a:t>
            </a:r>
            <a:endParaRPr sz="23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1550" spc="4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Decode</a:t>
            </a:r>
            <a:endParaRPr sz="15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4525" y="2099496"/>
            <a:ext cx="3117215" cy="13373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750" b="1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FLOPs</a:t>
            </a:r>
            <a:r>
              <a:rPr sz="1750" b="1" spc="-3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50" b="1" spc="-39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+</a:t>
            </a:r>
            <a:r>
              <a:rPr sz="1750" b="1" spc="-3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50" b="1" spc="-1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attention</a:t>
            </a:r>
            <a:endParaRPr sz="175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2000"/>
              </a:lnSpc>
              <a:spcBef>
                <a:spcPts val="1115"/>
              </a:spcBef>
            </a:pP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Attention-heavy</a:t>
            </a:r>
            <a:r>
              <a:rPr sz="1450" spc="204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450" spc="2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primarily </a:t>
            </a:r>
            <a:r>
              <a:rPr sz="145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compute-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bound.</a:t>
            </a:r>
            <a:r>
              <a:rPr sz="1450" spc="-3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7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Low</a:t>
            </a:r>
            <a:r>
              <a:rPr sz="145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6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memory-</a:t>
            </a:r>
            <a:r>
              <a:rPr sz="1450" spc="3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BW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demand;</a:t>
            </a:r>
            <a:r>
              <a:rPr sz="1450" spc="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communication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45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easier</a:t>
            </a:r>
            <a:r>
              <a:rPr sz="1450" spc="-3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to </a:t>
            </a:r>
            <a:r>
              <a:rPr sz="145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schedule</a:t>
            </a:r>
            <a:r>
              <a:rPr sz="1450" spc="21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smoothly.</a:t>
            </a:r>
            <a:endParaRPr sz="14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7228" y="3549501"/>
            <a:ext cx="3197860" cy="635"/>
          </a:xfrm>
          <a:custGeom>
            <a:avLst/>
            <a:gdLst/>
            <a:ahLst/>
            <a:cxnLst/>
            <a:rect l="l" t="t" r="r" b="b"/>
            <a:pathLst>
              <a:path w="3197860" h="635">
                <a:moveTo>
                  <a:pt x="0" y="0"/>
                </a:moveTo>
                <a:lnTo>
                  <a:pt x="3197400" y="299"/>
                </a:lnTo>
              </a:path>
            </a:pathLst>
          </a:custGeom>
          <a:ln w="13399">
            <a:solidFill>
              <a:srgbClr val="D8DE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24528" y="3683357"/>
            <a:ext cx="108077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000"/>
              </a:lnSpc>
              <a:spcBef>
                <a:spcPts val="95"/>
              </a:spcBef>
            </a:pPr>
            <a:r>
              <a:rPr sz="1450" spc="6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Compute </a:t>
            </a:r>
            <a:r>
              <a:rPr sz="1450" spc="7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Memory</a:t>
            </a:r>
            <a:r>
              <a:rPr sz="1450" spc="-1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6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BW </a:t>
            </a:r>
            <a:r>
              <a:rPr sz="1450" spc="8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Comms</a:t>
            </a:r>
            <a:endParaRPr sz="14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11058" y="3683357"/>
            <a:ext cx="86296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000"/>
              </a:lnSpc>
              <a:spcBef>
                <a:spcPts val="95"/>
              </a:spcBef>
            </a:pPr>
            <a:r>
              <a:rPr sz="1450" b="1" spc="-2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HIGH </a:t>
            </a:r>
            <a:r>
              <a:rPr sz="1450" b="1" spc="-25" dirty="0">
                <a:solidFill>
                  <a:srgbClr val="2BAE76"/>
                </a:solidFill>
                <a:latin typeface="Tahoma" panose="020B0604030504040204"/>
                <a:cs typeface="Tahoma" panose="020B0604030504040204"/>
              </a:rPr>
              <a:t>LOW </a:t>
            </a:r>
            <a:r>
              <a:rPr sz="1450" b="1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SMOOTH</a:t>
            </a:r>
            <a:endParaRPr sz="14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037038" y="1960361"/>
            <a:ext cx="10795" cy="2464435"/>
          </a:xfrm>
          <a:custGeom>
            <a:avLst/>
            <a:gdLst/>
            <a:ahLst/>
            <a:cxnLst/>
            <a:rect l="l" t="t" r="r" b="b"/>
            <a:pathLst>
              <a:path w="10795" h="2464435">
                <a:moveTo>
                  <a:pt x="0" y="0"/>
                </a:moveTo>
                <a:lnTo>
                  <a:pt x="10199" y="2464199"/>
                </a:lnTo>
              </a:path>
            </a:pathLst>
          </a:custGeom>
          <a:ln w="13399">
            <a:solidFill>
              <a:srgbClr val="D8DE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446662" y="2099496"/>
            <a:ext cx="3076575" cy="13373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750" b="1" spc="-65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Network</a:t>
            </a:r>
            <a:r>
              <a:rPr sz="1750" b="1" spc="-60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50" b="1" spc="-10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latency</a:t>
            </a:r>
            <a:endParaRPr sz="175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2000"/>
              </a:lnSpc>
              <a:spcBef>
                <a:spcPts val="1115"/>
              </a:spcBef>
            </a:pPr>
            <a:r>
              <a:rPr sz="145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Small</a:t>
            </a:r>
            <a:r>
              <a:rPr sz="1450" spc="-3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models</a:t>
            </a:r>
            <a:r>
              <a:rPr sz="1450" spc="-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450" spc="-3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ultra-low</a:t>
            </a:r>
            <a:r>
              <a:rPr sz="1450" spc="-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6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batch</a:t>
            </a:r>
            <a:r>
              <a:rPr sz="1450" spc="-6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-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for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latency</a:t>
            </a:r>
            <a:r>
              <a:rPr sz="1450" spc="14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serving—and</a:t>
            </a:r>
            <a:r>
              <a:rPr sz="1450" spc="19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low</a:t>
            </a:r>
            <a:r>
              <a:rPr sz="1450" spc="1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4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batch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elsewhere.</a:t>
            </a:r>
            <a:r>
              <a:rPr sz="1450" spc="1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7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Low</a:t>
            </a:r>
            <a:r>
              <a:rPr sz="1450" spc="3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network</a:t>
            </a:r>
            <a:r>
              <a:rPr sz="1450" spc="3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bandwidth, </a:t>
            </a:r>
            <a:r>
              <a:rPr sz="145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but</a:t>
            </a:r>
            <a:r>
              <a:rPr sz="1450" spc="9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extreme</a:t>
            </a:r>
            <a:r>
              <a:rPr sz="1450" spc="9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latency</a:t>
            </a:r>
            <a:r>
              <a:rPr sz="145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sensitivity.</a:t>
            </a:r>
            <a:endParaRPr sz="14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459363" y="3549501"/>
            <a:ext cx="3197860" cy="635"/>
          </a:xfrm>
          <a:custGeom>
            <a:avLst/>
            <a:gdLst/>
            <a:ahLst/>
            <a:cxnLst/>
            <a:rect l="l" t="t" r="r" b="b"/>
            <a:pathLst>
              <a:path w="3197859" h="635">
                <a:moveTo>
                  <a:pt x="0" y="0"/>
                </a:moveTo>
                <a:lnTo>
                  <a:pt x="3197399" y="299"/>
                </a:lnTo>
              </a:path>
            </a:pathLst>
          </a:custGeom>
          <a:ln w="13399">
            <a:solidFill>
              <a:srgbClr val="D8DE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4446662" y="3683357"/>
            <a:ext cx="69215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000"/>
              </a:lnSpc>
              <a:spcBef>
                <a:spcPts val="95"/>
              </a:spcBef>
            </a:pPr>
            <a:r>
              <a:rPr sz="1450" spc="6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Model </a:t>
            </a:r>
            <a:r>
              <a:rPr sz="1450" spc="6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Batch </a:t>
            </a:r>
            <a:r>
              <a:rPr sz="1450" spc="8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Comms</a:t>
            </a:r>
            <a:endParaRPr sz="14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33192" y="3683357"/>
            <a:ext cx="161353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7680">
              <a:lnSpc>
                <a:spcPct val="114000"/>
              </a:lnSpc>
              <a:spcBef>
                <a:spcPts val="95"/>
              </a:spcBef>
            </a:pPr>
            <a:r>
              <a:rPr sz="1450" b="1" spc="55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SMALL </a:t>
            </a:r>
            <a:r>
              <a:rPr sz="1450" b="1" spc="-30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ULTRA-</a:t>
            </a:r>
            <a:r>
              <a:rPr sz="1450" b="1" spc="-35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LOW</a:t>
            </a:r>
            <a:endParaRPr sz="145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450" b="1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LATENCY</a:t>
            </a:r>
            <a:r>
              <a:rPr sz="1450" b="1" spc="75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b="1" spc="-10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BOUND</a:t>
            </a:r>
            <a:endParaRPr sz="14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280389" y="1960361"/>
            <a:ext cx="10795" cy="2464435"/>
          </a:xfrm>
          <a:custGeom>
            <a:avLst/>
            <a:gdLst/>
            <a:ahLst/>
            <a:cxnLst/>
            <a:rect l="l" t="t" r="r" b="b"/>
            <a:pathLst>
              <a:path w="10795" h="2464435">
                <a:moveTo>
                  <a:pt x="0" y="0"/>
                </a:moveTo>
                <a:lnTo>
                  <a:pt x="10199" y="2464199"/>
                </a:lnTo>
              </a:path>
            </a:pathLst>
          </a:custGeom>
          <a:ln w="13399">
            <a:solidFill>
              <a:srgbClr val="D8DE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8690014" y="2099496"/>
            <a:ext cx="3180080" cy="13373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750" b="1" spc="-40" dirty="0">
                <a:solidFill>
                  <a:srgbClr val="F4B64B"/>
                </a:solidFill>
                <a:latin typeface="Tahoma" panose="020B0604030504040204"/>
                <a:cs typeface="Tahoma" panose="020B0604030504040204"/>
              </a:rPr>
              <a:t>Attention</a:t>
            </a:r>
            <a:r>
              <a:rPr sz="1750" b="1" spc="-85" dirty="0">
                <a:solidFill>
                  <a:srgbClr val="F4B64B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50" b="1" spc="-390" dirty="0">
                <a:solidFill>
                  <a:srgbClr val="F4B64B"/>
                </a:solidFill>
                <a:latin typeface="Tahoma" panose="020B0604030504040204"/>
                <a:cs typeface="Tahoma" panose="020B0604030504040204"/>
              </a:rPr>
              <a:t>+</a:t>
            </a:r>
            <a:r>
              <a:rPr sz="1750" b="1" spc="-80" dirty="0">
                <a:solidFill>
                  <a:srgbClr val="F4B64B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50" b="1" dirty="0">
                <a:solidFill>
                  <a:srgbClr val="F4B64B"/>
                </a:solidFill>
                <a:latin typeface="Tahoma" panose="020B0604030504040204"/>
                <a:cs typeface="Tahoma" panose="020B0604030504040204"/>
              </a:rPr>
              <a:t>HBM</a:t>
            </a:r>
            <a:r>
              <a:rPr sz="1750" b="1" spc="-80" dirty="0">
                <a:solidFill>
                  <a:srgbClr val="F4B64B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50" b="1" spc="-25" dirty="0">
                <a:solidFill>
                  <a:srgbClr val="F4B64B"/>
                </a:solidFill>
                <a:latin typeface="Tahoma" panose="020B0604030504040204"/>
                <a:cs typeface="Tahoma" panose="020B0604030504040204"/>
              </a:rPr>
              <a:t>BW</a:t>
            </a:r>
            <a:endParaRPr sz="175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2000"/>
              </a:lnSpc>
              <a:spcBef>
                <a:spcPts val="1115"/>
              </a:spcBef>
            </a:pPr>
            <a:r>
              <a:rPr sz="145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Attention</a:t>
            </a:r>
            <a:r>
              <a:rPr sz="1450" spc="3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less</a:t>
            </a:r>
            <a:r>
              <a:rPr sz="1450" spc="3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6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memory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bound</a:t>
            </a:r>
            <a:r>
              <a:rPr sz="1450" spc="-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-2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with </a:t>
            </a:r>
            <a:r>
              <a:rPr sz="1450" spc="10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GQA</a:t>
            </a:r>
            <a:r>
              <a:rPr sz="1450" spc="-8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450" spc="-4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7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spec</a:t>
            </a:r>
            <a:r>
              <a:rPr sz="1450" spc="-7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tokens.</a:t>
            </a:r>
            <a:r>
              <a:rPr sz="1450" spc="-1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8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450" spc="-4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low</a:t>
            </a:r>
            <a:r>
              <a:rPr sz="1450" spc="-6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latency, </a:t>
            </a:r>
            <a:r>
              <a:rPr sz="1450" spc="13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MoE</a:t>
            </a:r>
            <a:r>
              <a:rPr sz="1450" spc="-6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450" spc="-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memory-</a:t>
            </a:r>
            <a:r>
              <a:rPr sz="1450" spc="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bandwidth</a:t>
            </a:r>
            <a:r>
              <a:rPr sz="1450" spc="-6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hungry </a:t>
            </a:r>
            <a:r>
              <a:rPr sz="145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450" spc="-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communication</a:t>
            </a:r>
            <a:r>
              <a:rPr sz="1450" spc="-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arrives</a:t>
            </a:r>
            <a:r>
              <a:rPr sz="1450" spc="-2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1450" spc="-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bursts.</a:t>
            </a:r>
            <a:endParaRPr sz="14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702713" y="3549501"/>
            <a:ext cx="3197860" cy="635"/>
          </a:xfrm>
          <a:custGeom>
            <a:avLst/>
            <a:gdLst/>
            <a:ahLst/>
            <a:cxnLst/>
            <a:rect l="l" t="t" r="r" b="b"/>
            <a:pathLst>
              <a:path w="3197859" h="635">
                <a:moveTo>
                  <a:pt x="0" y="0"/>
                </a:moveTo>
                <a:lnTo>
                  <a:pt x="3197399" y="299"/>
                </a:lnTo>
              </a:path>
            </a:pathLst>
          </a:custGeom>
          <a:ln w="13399">
            <a:solidFill>
              <a:srgbClr val="D8DE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8690014" y="3683357"/>
            <a:ext cx="82931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000"/>
              </a:lnSpc>
              <a:spcBef>
                <a:spcPts val="95"/>
              </a:spcBef>
            </a:pPr>
            <a:r>
              <a:rPr sz="145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Attention </a:t>
            </a:r>
            <a:r>
              <a:rPr sz="1450" spc="10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MoE </a:t>
            </a:r>
            <a:r>
              <a:rPr sz="1450" spc="8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Comms</a:t>
            </a:r>
            <a:endParaRPr sz="14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876543" y="3683357"/>
            <a:ext cx="979169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000"/>
              </a:lnSpc>
              <a:spcBef>
                <a:spcPts val="95"/>
              </a:spcBef>
            </a:pPr>
            <a:r>
              <a:rPr sz="1450" b="1" spc="-1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COMPUTE </a:t>
            </a:r>
            <a:r>
              <a:rPr sz="1450" b="1" dirty="0">
                <a:solidFill>
                  <a:srgbClr val="F4B64B"/>
                </a:solidFill>
                <a:latin typeface="Tahoma" panose="020B0604030504040204"/>
                <a:cs typeface="Tahoma" panose="020B0604030504040204"/>
              </a:rPr>
              <a:t>HBM</a:t>
            </a:r>
            <a:r>
              <a:rPr sz="1450" b="1" spc="-90" dirty="0">
                <a:solidFill>
                  <a:srgbClr val="F4B64B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50" b="1" spc="-25" dirty="0">
                <a:solidFill>
                  <a:srgbClr val="F4B64B"/>
                </a:solidFill>
                <a:latin typeface="Tahoma" panose="020B0604030504040204"/>
                <a:cs typeface="Tahoma" panose="020B0604030504040204"/>
              </a:rPr>
              <a:t>BW </a:t>
            </a:r>
            <a:r>
              <a:rPr sz="1450" b="1" spc="-10" dirty="0">
                <a:solidFill>
                  <a:srgbClr val="F4B64B"/>
                </a:solidFill>
                <a:latin typeface="Tahoma" panose="020B0604030504040204"/>
                <a:cs typeface="Tahoma" panose="020B0604030504040204"/>
              </a:rPr>
              <a:t>BURSTY</a:t>
            </a:r>
            <a:endParaRPr sz="14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8220" y="4861007"/>
            <a:ext cx="10304780" cy="579645"/>
          </a:xfrm>
          <a:prstGeom prst="rect">
            <a:avLst/>
          </a:prstGeom>
        </p:spPr>
        <p:txBody>
          <a:bodyPr vert="horz" wrap="square" lIns="0" tIns="2082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40"/>
              </a:spcBef>
            </a:pPr>
            <a:r>
              <a:rPr lang="en-US" sz="2400" b="1" spc="-13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Each phase hits a different bottleneck; what matter is end-to-end latency.</a:t>
            </a:r>
            <a:endParaRPr sz="2400" dirty="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0175" y="192481"/>
            <a:ext cx="1143381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10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System</a:t>
            </a:r>
            <a:r>
              <a:rPr sz="3400" b="1" spc="-20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400" b="1" spc="-1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choice:</a:t>
            </a:r>
            <a:r>
              <a:rPr sz="3400" b="1" spc="-19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400" b="1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KV</a:t>
            </a:r>
            <a:r>
              <a:rPr sz="3400" b="1" spc="-27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400" b="1" spc="-114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moves</a:t>
            </a:r>
            <a:r>
              <a:rPr sz="3400" b="1" spc="-20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400" b="1" spc="-15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or</a:t>
            </a:r>
            <a:r>
              <a:rPr sz="3400" b="1" spc="-19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400" b="1" spc="-12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3400" b="1" spc="-20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400" b="1" spc="-7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active</a:t>
            </a:r>
            <a:r>
              <a:rPr sz="3400" b="1" spc="-19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400" b="1" spc="-9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silicon</a:t>
            </a:r>
            <a:r>
              <a:rPr sz="3400" b="1" spc="-20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400" b="1" spc="-19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mix</a:t>
            </a:r>
            <a:r>
              <a:rPr sz="3400" b="1" spc="-24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400" b="1" spc="-5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varies</a:t>
            </a:r>
            <a:endParaRPr sz="34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00024" y="2229799"/>
            <a:ext cx="1269365" cy="1112520"/>
            <a:chOff x="400024" y="2229799"/>
            <a:chExt cx="1269365" cy="1112520"/>
          </a:xfrm>
        </p:grpSpPr>
        <p:sp>
          <p:nvSpPr>
            <p:cNvPr id="12" name="object 12"/>
            <p:cNvSpPr/>
            <p:nvPr/>
          </p:nvSpPr>
          <p:spPr>
            <a:xfrm>
              <a:off x="415049" y="2244824"/>
              <a:ext cx="1239520" cy="1082675"/>
            </a:xfrm>
            <a:custGeom>
              <a:avLst/>
              <a:gdLst/>
              <a:ahLst/>
              <a:cxnLst/>
              <a:rect l="l" t="t" r="r" b="b"/>
              <a:pathLst>
                <a:path w="1239520" h="1082675">
                  <a:moveTo>
                    <a:pt x="1149128" y="1082099"/>
                  </a:moveTo>
                  <a:lnTo>
                    <a:pt x="90171" y="1082099"/>
                  </a:lnTo>
                  <a:lnTo>
                    <a:pt x="55072" y="1075013"/>
                  </a:lnTo>
                  <a:lnTo>
                    <a:pt x="26410" y="1055689"/>
                  </a:lnTo>
                  <a:lnTo>
                    <a:pt x="7086" y="1027027"/>
                  </a:lnTo>
                  <a:lnTo>
                    <a:pt x="0" y="991928"/>
                  </a:lnTo>
                  <a:lnTo>
                    <a:pt x="0" y="90171"/>
                  </a:lnTo>
                  <a:lnTo>
                    <a:pt x="7086" y="55072"/>
                  </a:lnTo>
                  <a:lnTo>
                    <a:pt x="26410" y="26410"/>
                  </a:lnTo>
                  <a:lnTo>
                    <a:pt x="55072" y="7086"/>
                  </a:lnTo>
                  <a:lnTo>
                    <a:pt x="90171" y="0"/>
                  </a:lnTo>
                  <a:lnTo>
                    <a:pt x="1149128" y="0"/>
                  </a:lnTo>
                  <a:lnTo>
                    <a:pt x="1199155" y="15149"/>
                  </a:lnTo>
                  <a:lnTo>
                    <a:pt x="1232436" y="55664"/>
                  </a:lnTo>
                  <a:lnTo>
                    <a:pt x="1239299" y="90171"/>
                  </a:lnTo>
                  <a:lnTo>
                    <a:pt x="1239299" y="991928"/>
                  </a:lnTo>
                  <a:lnTo>
                    <a:pt x="1232213" y="1027027"/>
                  </a:lnTo>
                  <a:lnTo>
                    <a:pt x="1212889" y="1055689"/>
                  </a:lnTo>
                  <a:lnTo>
                    <a:pt x="1184227" y="1075013"/>
                  </a:lnTo>
                  <a:lnTo>
                    <a:pt x="1149128" y="1082099"/>
                  </a:lnTo>
                  <a:close/>
                </a:path>
              </a:pathLst>
            </a:custGeom>
            <a:solidFill>
              <a:srgbClr val="E7F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15049" y="2244824"/>
              <a:ext cx="1239520" cy="1082675"/>
            </a:xfrm>
            <a:custGeom>
              <a:avLst/>
              <a:gdLst/>
              <a:ahLst/>
              <a:cxnLst/>
              <a:rect l="l" t="t" r="r" b="b"/>
              <a:pathLst>
                <a:path w="1239520" h="1082675">
                  <a:moveTo>
                    <a:pt x="0" y="90171"/>
                  </a:moveTo>
                  <a:lnTo>
                    <a:pt x="7086" y="55072"/>
                  </a:lnTo>
                  <a:lnTo>
                    <a:pt x="26410" y="26410"/>
                  </a:lnTo>
                  <a:lnTo>
                    <a:pt x="55072" y="7086"/>
                  </a:lnTo>
                  <a:lnTo>
                    <a:pt x="90171" y="0"/>
                  </a:lnTo>
                  <a:lnTo>
                    <a:pt x="1149128" y="0"/>
                  </a:lnTo>
                  <a:lnTo>
                    <a:pt x="1199155" y="15149"/>
                  </a:lnTo>
                  <a:lnTo>
                    <a:pt x="1232436" y="55664"/>
                  </a:lnTo>
                  <a:lnTo>
                    <a:pt x="1239299" y="90171"/>
                  </a:lnTo>
                  <a:lnTo>
                    <a:pt x="1239299" y="991928"/>
                  </a:lnTo>
                  <a:lnTo>
                    <a:pt x="1232213" y="1027027"/>
                  </a:lnTo>
                  <a:lnTo>
                    <a:pt x="1212889" y="1055689"/>
                  </a:lnTo>
                  <a:lnTo>
                    <a:pt x="1184227" y="1075013"/>
                  </a:lnTo>
                  <a:lnTo>
                    <a:pt x="1149128" y="1082099"/>
                  </a:lnTo>
                  <a:lnTo>
                    <a:pt x="90171" y="1082099"/>
                  </a:lnTo>
                  <a:lnTo>
                    <a:pt x="55072" y="1075013"/>
                  </a:lnTo>
                  <a:lnTo>
                    <a:pt x="26410" y="1055689"/>
                  </a:lnTo>
                  <a:lnTo>
                    <a:pt x="7086" y="1027027"/>
                  </a:lnTo>
                  <a:lnTo>
                    <a:pt x="0" y="991928"/>
                  </a:lnTo>
                  <a:lnTo>
                    <a:pt x="0" y="90171"/>
                  </a:lnTo>
                  <a:close/>
                </a:path>
              </a:pathLst>
            </a:custGeom>
            <a:ln w="30049">
              <a:solidFill>
                <a:srgbClr val="1768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1759660" y="2270486"/>
            <a:ext cx="585470" cy="286385"/>
            <a:chOff x="1759660" y="2270486"/>
            <a:chExt cx="585470" cy="286385"/>
          </a:xfrm>
        </p:grpSpPr>
        <p:sp>
          <p:nvSpPr>
            <p:cNvPr id="24" name="object 24"/>
            <p:cNvSpPr/>
            <p:nvPr/>
          </p:nvSpPr>
          <p:spPr>
            <a:xfrm>
              <a:off x="1767172" y="2277999"/>
              <a:ext cx="570230" cy="271145"/>
            </a:xfrm>
            <a:custGeom>
              <a:avLst/>
              <a:gdLst/>
              <a:ahLst/>
              <a:cxnLst/>
              <a:rect l="l" t="t" r="r" b="b"/>
              <a:pathLst>
                <a:path w="570230" h="271144">
                  <a:moveTo>
                    <a:pt x="486646" y="270899"/>
                  </a:moveTo>
                  <a:lnTo>
                    <a:pt x="83353" y="270899"/>
                  </a:lnTo>
                  <a:lnTo>
                    <a:pt x="50908" y="264349"/>
                  </a:lnTo>
                  <a:lnTo>
                    <a:pt x="24413" y="246486"/>
                  </a:lnTo>
                  <a:lnTo>
                    <a:pt x="6550" y="219991"/>
                  </a:lnTo>
                  <a:lnTo>
                    <a:pt x="0" y="187546"/>
                  </a:lnTo>
                  <a:lnTo>
                    <a:pt x="0" y="83353"/>
                  </a:lnTo>
                  <a:lnTo>
                    <a:pt x="6550" y="50908"/>
                  </a:lnTo>
                  <a:lnTo>
                    <a:pt x="24413" y="24413"/>
                  </a:lnTo>
                  <a:lnTo>
                    <a:pt x="50908" y="6550"/>
                  </a:lnTo>
                  <a:lnTo>
                    <a:pt x="83353" y="0"/>
                  </a:lnTo>
                  <a:lnTo>
                    <a:pt x="486646" y="0"/>
                  </a:lnTo>
                  <a:lnTo>
                    <a:pt x="532891" y="14004"/>
                  </a:lnTo>
                  <a:lnTo>
                    <a:pt x="563655" y="51455"/>
                  </a:lnTo>
                  <a:lnTo>
                    <a:pt x="569999" y="83353"/>
                  </a:lnTo>
                  <a:lnTo>
                    <a:pt x="569999" y="187546"/>
                  </a:lnTo>
                  <a:lnTo>
                    <a:pt x="563449" y="219991"/>
                  </a:lnTo>
                  <a:lnTo>
                    <a:pt x="545586" y="246486"/>
                  </a:lnTo>
                  <a:lnTo>
                    <a:pt x="519091" y="264349"/>
                  </a:lnTo>
                  <a:lnTo>
                    <a:pt x="486646" y="270899"/>
                  </a:lnTo>
                  <a:close/>
                </a:path>
              </a:pathLst>
            </a:custGeom>
            <a:solidFill>
              <a:srgbClr val="29A3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767172" y="2277999"/>
              <a:ext cx="570230" cy="271145"/>
            </a:xfrm>
            <a:custGeom>
              <a:avLst/>
              <a:gdLst/>
              <a:ahLst/>
              <a:cxnLst/>
              <a:rect l="l" t="t" r="r" b="b"/>
              <a:pathLst>
                <a:path w="570230" h="271144">
                  <a:moveTo>
                    <a:pt x="0" y="83353"/>
                  </a:moveTo>
                  <a:lnTo>
                    <a:pt x="6550" y="50908"/>
                  </a:lnTo>
                  <a:lnTo>
                    <a:pt x="24413" y="24413"/>
                  </a:lnTo>
                  <a:lnTo>
                    <a:pt x="50908" y="6550"/>
                  </a:lnTo>
                  <a:lnTo>
                    <a:pt x="83353" y="0"/>
                  </a:lnTo>
                  <a:lnTo>
                    <a:pt x="486646" y="0"/>
                  </a:lnTo>
                  <a:lnTo>
                    <a:pt x="532891" y="14004"/>
                  </a:lnTo>
                  <a:lnTo>
                    <a:pt x="563655" y="51455"/>
                  </a:lnTo>
                  <a:lnTo>
                    <a:pt x="569999" y="83353"/>
                  </a:lnTo>
                  <a:lnTo>
                    <a:pt x="569999" y="187546"/>
                  </a:lnTo>
                  <a:lnTo>
                    <a:pt x="563449" y="219991"/>
                  </a:lnTo>
                  <a:lnTo>
                    <a:pt x="545586" y="246486"/>
                  </a:lnTo>
                  <a:lnTo>
                    <a:pt x="519091" y="264349"/>
                  </a:lnTo>
                  <a:lnTo>
                    <a:pt x="486646" y="270899"/>
                  </a:lnTo>
                  <a:lnTo>
                    <a:pt x="83353" y="270899"/>
                  </a:lnTo>
                  <a:lnTo>
                    <a:pt x="50908" y="264349"/>
                  </a:lnTo>
                  <a:lnTo>
                    <a:pt x="24413" y="246486"/>
                  </a:lnTo>
                  <a:lnTo>
                    <a:pt x="6550" y="219991"/>
                  </a:lnTo>
                  <a:lnTo>
                    <a:pt x="0" y="187546"/>
                  </a:lnTo>
                  <a:lnTo>
                    <a:pt x="0" y="83353"/>
                  </a:lnTo>
                  <a:close/>
                </a:path>
              </a:pathLst>
            </a:custGeom>
            <a:ln w="15024">
              <a:solidFill>
                <a:srgbClr val="29A36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1932522" y="2299421"/>
            <a:ext cx="23939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KV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4317" y="2403683"/>
            <a:ext cx="781685" cy="6064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1500" b="1" spc="-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Prefill</a:t>
            </a:r>
            <a:endParaRPr sz="15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ct val="100000"/>
              </a:lnSpc>
              <a:spcBef>
                <a:spcPts val="1115"/>
              </a:spcBef>
            </a:pPr>
            <a:r>
              <a:rPr sz="1350" b="1" spc="-1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Compute</a:t>
            </a:r>
            <a:endParaRPr sz="135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759659" y="2665615"/>
            <a:ext cx="623570" cy="286385"/>
            <a:chOff x="1759659" y="2665615"/>
            <a:chExt cx="623570" cy="286385"/>
          </a:xfrm>
        </p:grpSpPr>
        <p:sp>
          <p:nvSpPr>
            <p:cNvPr id="6" name="object 6"/>
            <p:cNvSpPr/>
            <p:nvPr/>
          </p:nvSpPr>
          <p:spPr>
            <a:xfrm>
              <a:off x="1767171" y="2673127"/>
              <a:ext cx="608965" cy="271145"/>
            </a:xfrm>
            <a:custGeom>
              <a:avLst/>
              <a:gdLst/>
              <a:ahLst/>
              <a:cxnLst/>
              <a:rect l="l" t="t" r="r" b="b"/>
              <a:pathLst>
                <a:path w="608964" h="271144">
                  <a:moveTo>
                    <a:pt x="472949" y="270899"/>
                  </a:moveTo>
                  <a:lnTo>
                    <a:pt x="472949" y="203174"/>
                  </a:lnTo>
                  <a:lnTo>
                    <a:pt x="0" y="203174"/>
                  </a:lnTo>
                  <a:lnTo>
                    <a:pt x="0" y="67724"/>
                  </a:lnTo>
                  <a:lnTo>
                    <a:pt x="472949" y="67724"/>
                  </a:lnTo>
                  <a:lnTo>
                    <a:pt x="472949" y="0"/>
                  </a:lnTo>
                  <a:lnTo>
                    <a:pt x="608399" y="135449"/>
                  </a:lnTo>
                  <a:lnTo>
                    <a:pt x="472949" y="270899"/>
                  </a:lnTo>
                  <a:close/>
                </a:path>
              </a:pathLst>
            </a:custGeom>
            <a:solidFill>
              <a:srgbClr val="E7F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767171" y="2673127"/>
              <a:ext cx="608965" cy="271145"/>
            </a:xfrm>
            <a:custGeom>
              <a:avLst/>
              <a:gdLst/>
              <a:ahLst/>
              <a:cxnLst/>
              <a:rect l="l" t="t" r="r" b="b"/>
              <a:pathLst>
                <a:path w="608964" h="271144">
                  <a:moveTo>
                    <a:pt x="0" y="67724"/>
                  </a:moveTo>
                  <a:lnTo>
                    <a:pt x="472949" y="67724"/>
                  </a:lnTo>
                  <a:lnTo>
                    <a:pt x="472949" y="0"/>
                  </a:lnTo>
                  <a:lnTo>
                    <a:pt x="608399" y="135449"/>
                  </a:lnTo>
                  <a:lnTo>
                    <a:pt x="472949" y="270899"/>
                  </a:lnTo>
                  <a:lnTo>
                    <a:pt x="472949" y="203174"/>
                  </a:lnTo>
                  <a:lnTo>
                    <a:pt x="0" y="203174"/>
                  </a:lnTo>
                  <a:lnTo>
                    <a:pt x="0" y="67724"/>
                  </a:lnTo>
                  <a:close/>
                </a:path>
              </a:pathLst>
            </a:custGeom>
            <a:ln w="15024">
              <a:solidFill>
                <a:srgbClr val="1768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2473322" y="2229798"/>
            <a:ext cx="1134745" cy="1112520"/>
            <a:chOff x="2473322" y="2229798"/>
            <a:chExt cx="1134745" cy="1112520"/>
          </a:xfrm>
        </p:grpSpPr>
        <p:sp>
          <p:nvSpPr>
            <p:cNvPr id="16" name="object 16"/>
            <p:cNvSpPr/>
            <p:nvPr/>
          </p:nvSpPr>
          <p:spPr>
            <a:xfrm>
              <a:off x="2488347" y="2244823"/>
              <a:ext cx="1104900" cy="1082675"/>
            </a:xfrm>
            <a:custGeom>
              <a:avLst/>
              <a:gdLst/>
              <a:ahLst/>
              <a:cxnLst/>
              <a:rect l="l" t="t" r="r" b="b"/>
              <a:pathLst>
                <a:path w="1104900" h="1082675">
                  <a:moveTo>
                    <a:pt x="1014128" y="1082099"/>
                  </a:moveTo>
                  <a:lnTo>
                    <a:pt x="90171" y="1082099"/>
                  </a:lnTo>
                  <a:lnTo>
                    <a:pt x="55072" y="1075013"/>
                  </a:lnTo>
                  <a:lnTo>
                    <a:pt x="26410" y="1055689"/>
                  </a:lnTo>
                  <a:lnTo>
                    <a:pt x="7086" y="1027027"/>
                  </a:lnTo>
                  <a:lnTo>
                    <a:pt x="0" y="991928"/>
                  </a:lnTo>
                  <a:lnTo>
                    <a:pt x="0" y="90171"/>
                  </a:lnTo>
                  <a:lnTo>
                    <a:pt x="7086" y="55072"/>
                  </a:lnTo>
                  <a:lnTo>
                    <a:pt x="26410" y="26410"/>
                  </a:lnTo>
                  <a:lnTo>
                    <a:pt x="55072" y="7086"/>
                  </a:lnTo>
                  <a:lnTo>
                    <a:pt x="90171" y="0"/>
                  </a:lnTo>
                  <a:lnTo>
                    <a:pt x="1014128" y="0"/>
                  </a:lnTo>
                  <a:lnTo>
                    <a:pt x="1064155" y="15149"/>
                  </a:lnTo>
                  <a:lnTo>
                    <a:pt x="1097436" y="55664"/>
                  </a:lnTo>
                  <a:lnTo>
                    <a:pt x="1104299" y="90171"/>
                  </a:lnTo>
                  <a:lnTo>
                    <a:pt x="1104299" y="991928"/>
                  </a:lnTo>
                  <a:lnTo>
                    <a:pt x="1097213" y="1027027"/>
                  </a:lnTo>
                  <a:lnTo>
                    <a:pt x="1077889" y="1055689"/>
                  </a:lnTo>
                  <a:lnTo>
                    <a:pt x="1049227" y="1075013"/>
                  </a:lnTo>
                  <a:lnTo>
                    <a:pt x="1014128" y="1082099"/>
                  </a:lnTo>
                  <a:close/>
                </a:path>
              </a:pathLst>
            </a:custGeom>
            <a:solidFill>
              <a:srgbClr val="F1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488347" y="2244823"/>
              <a:ext cx="1104900" cy="1082675"/>
            </a:xfrm>
            <a:custGeom>
              <a:avLst/>
              <a:gdLst/>
              <a:ahLst/>
              <a:cxnLst/>
              <a:rect l="l" t="t" r="r" b="b"/>
              <a:pathLst>
                <a:path w="1104900" h="1082675">
                  <a:moveTo>
                    <a:pt x="0" y="90171"/>
                  </a:moveTo>
                  <a:lnTo>
                    <a:pt x="7086" y="55072"/>
                  </a:lnTo>
                  <a:lnTo>
                    <a:pt x="26410" y="26410"/>
                  </a:lnTo>
                  <a:lnTo>
                    <a:pt x="55072" y="7086"/>
                  </a:lnTo>
                  <a:lnTo>
                    <a:pt x="90171" y="0"/>
                  </a:lnTo>
                  <a:lnTo>
                    <a:pt x="1014128" y="0"/>
                  </a:lnTo>
                  <a:lnTo>
                    <a:pt x="1064155" y="15149"/>
                  </a:lnTo>
                  <a:lnTo>
                    <a:pt x="1097436" y="55664"/>
                  </a:lnTo>
                  <a:lnTo>
                    <a:pt x="1104299" y="90171"/>
                  </a:lnTo>
                  <a:lnTo>
                    <a:pt x="1104299" y="991928"/>
                  </a:lnTo>
                  <a:lnTo>
                    <a:pt x="1097213" y="1027027"/>
                  </a:lnTo>
                  <a:lnTo>
                    <a:pt x="1077889" y="1055689"/>
                  </a:lnTo>
                  <a:lnTo>
                    <a:pt x="1049227" y="1075013"/>
                  </a:lnTo>
                  <a:lnTo>
                    <a:pt x="1014128" y="1082099"/>
                  </a:lnTo>
                  <a:lnTo>
                    <a:pt x="90171" y="1082099"/>
                  </a:lnTo>
                  <a:lnTo>
                    <a:pt x="55072" y="1075013"/>
                  </a:lnTo>
                  <a:lnTo>
                    <a:pt x="26410" y="1055689"/>
                  </a:lnTo>
                  <a:lnTo>
                    <a:pt x="7086" y="1027027"/>
                  </a:lnTo>
                  <a:lnTo>
                    <a:pt x="0" y="991928"/>
                  </a:lnTo>
                  <a:lnTo>
                    <a:pt x="0" y="90171"/>
                  </a:lnTo>
                  <a:close/>
                </a:path>
              </a:pathLst>
            </a:custGeom>
            <a:ln w="30049">
              <a:solidFill>
                <a:srgbClr val="9B6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2697224" y="2370833"/>
            <a:ext cx="687705" cy="6064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04775">
              <a:lnSpc>
                <a:spcPct val="100000"/>
              </a:lnSpc>
              <a:spcBef>
                <a:spcPts val="135"/>
              </a:spcBef>
            </a:pPr>
            <a:r>
              <a:rPr sz="1500" b="1" spc="-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Draft</a:t>
            </a:r>
            <a:endParaRPr sz="15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350" b="1" spc="-10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Latency</a:t>
            </a:r>
            <a:endParaRPr sz="135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697818" y="2665615"/>
            <a:ext cx="623570" cy="286385"/>
            <a:chOff x="3697818" y="2665615"/>
            <a:chExt cx="623570" cy="286385"/>
          </a:xfrm>
        </p:grpSpPr>
        <p:sp>
          <p:nvSpPr>
            <p:cNvPr id="9" name="object 9"/>
            <p:cNvSpPr/>
            <p:nvPr/>
          </p:nvSpPr>
          <p:spPr>
            <a:xfrm>
              <a:off x="3705330" y="2673127"/>
              <a:ext cx="608965" cy="271145"/>
            </a:xfrm>
            <a:custGeom>
              <a:avLst/>
              <a:gdLst/>
              <a:ahLst/>
              <a:cxnLst/>
              <a:rect l="l" t="t" r="r" b="b"/>
              <a:pathLst>
                <a:path w="608964" h="271144">
                  <a:moveTo>
                    <a:pt x="472949" y="270899"/>
                  </a:moveTo>
                  <a:lnTo>
                    <a:pt x="472949" y="203174"/>
                  </a:lnTo>
                  <a:lnTo>
                    <a:pt x="0" y="203174"/>
                  </a:lnTo>
                  <a:lnTo>
                    <a:pt x="0" y="67724"/>
                  </a:lnTo>
                  <a:lnTo>
                    <a:pt x="472949" y="67724"/>
                  </a:lnTo>
                  <a:lnTo>
                    <a:pt x="472949" y="0"/>
                  </a:lnTo>
                  <a:lnTo>
                    <a:pt x="608399" y="135449"/>
                  </a:lnTo>
                  <a:lnTo>
                    <a:pt x="472949" y="270899"/>
                  </a:lnTo>
                  <a:close/>
                </a:path>
              </a:pathLst>
            </a:custGeom>
            <a:solidFill>
              <a:srgbClr val="E7F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705330" y="2673127"/>
              <a:ext cx="608965" cy="271145"/>
            </a:xfrm>
            <a:custGeom>
              <a:avLst/>
              <a:gdLst/>
              <a:ahLst/>
              <a:cxnLst/>
              <a:rect l="l" t="t" r="r" b="b"/>
              <a:pathLst>
                <a:path w="608964" h="271144">
                  <a:moveTo>
                    <a:pt x="0" y="67724"/>
                  </a:moveTo>
                  <a:lnTo>
                    <a:pt x="472949" y="67724"/>
                  </a:lnTo>
                  <a:lnTo>
                    <a:pt x="472949" y="0"/>
                  </a:lnTo>
                  <a:lnTo>
                    <a:pt x="608399" y="135449"/>
                  </a:lnTo>
                  <a:lnTo>
                    <a:pt x="472949" y="270899"/>
                  </a:lnTo>
                  <a:lnTo>
                    <a:pt x="472949" y="203174"/>
                  </a:lnTo>
                  <a:lnTo>
                    <a:pt x="0" y="203174"/>
                  </a:lnTo>
                  <a:lnTo>
                    <a:pt x="0" y="67724"/>
                  </a:lnTo>
                  <a:close/>
                </a:path>
              </a:pathLst>
            </a:custGeom>
            <a:ln w="15024">
              <a:solidFill>
                <a:srgbClr val="1768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4411480" y="2229798"/>
            <a:ext cx="1405255" cy="1112520"/>
            <a:chOff x="4411480" y="2229798"/>
            <a:chExt cx="1405255" cy="1112520"/>
          </a:xfrm>
        </p:grpSpPr>
        <p:sp>
          <p:nvSpPr>
            <p:cNvPr id="20" name="object 20"/>
            <p:cNvSpPr/>
            <p:nvPr/>
          </p:nvSpPr>
          <p:spPr>
            <a:xfrm>
              <a:off x="4426505" y="2244823"/>
              <a:ext cx="1374775" cy="1082675"/>
            </a:xfrm>
            <a:custGeom>
              <a:avLst/>
              <a:gdLst/>
              <a:ahLst/>
              <a:cxnLst/>
              <a:rect l="l" t="t" r="r" b="b"/>
              <a:pathLst>
                <a:path w="1374775" h="1082675">
                  <a:moveTo>
                    <a:pt x="1284428" y="1082099"/>
                  </a:moveTo>
                  <a:lnTo>
                    <a:pt x="90171" y="1082099"/>
                  </a:lnTo>
                  <a:lnTo>
                    <a:pt x="55072" y="1075013"/>
                  </a:lnTo>
                  <a:lnTo>
                    <a:pt x="26410" y="1055689"/>
                  </a:lnTo>
                  <a:lnTo>
                    <a:pt x="7086" y="1027027"/>
                  </a:lnTo>
                  <a:lnTo>
                    <a:pt x="0" y="991928"/>
                  </a:lnTo>
                  <a:lnTo>
                    <a:pt x="0" y="90171"/>
                  </a:lnTo>
                  <a:lnTo>
                    <a:pt x="7086" y="55072"/>
                  </a:lnTo>
                  <a:lnTo>
                    <a:pt x="26410" y="26410"/>
                  </a:lnTo>
                  <a:lnTo>
                    <a:pt x="55072" y="7086"/>
                  </a:lnTo>
                  <a:lnTo>
                    <a:pt x="90171" y="0"/>
                  </a:lnTo>
                  <a:lnTo>
                    <a:pt x="1284428" y="0"/>
                  </a:lnTo>
                  <a:lnTo>
                    <a:pt x="1334455" y="15149"/>
                  </a:lnTo>
                  <a:lnTo>
                    <a:pt x="1367736" y="55664"/>
                  </a:lnTo>
                  <a:lnTo>
                    <a:pt x="1374599" y="90171"/>
                  </a:lnTo>
                  <a:lnTo>
                    <a:pt x="1374599" y="991928"/>
                  </a:lnTo>
                  <a:lnTo>
                    <a:pt x="1367513" y="1027027"/>
                  </a:lnTo>
                  <a:lnTo>
                    <a:pt x="1348189" y="1055689"/>
                  </a:lnTo>
                  <a:lnTo>
                    <a:pt x="1319527" y="1075013"/>
                  </a:lnTo>
                  <a:lnTo>
                    <a:pt x="1284428" y="1082099"/>
                  </a:lnTo>
                  <a:close/>
                </a:path>
              </a:pathLst>
            </a:custGeom>
            <a:solidFill>
              <a:srgbClr val="FFF3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426505" y="2244823"/>
              <a:ext cx="1374775" cy="1082675"/>
            </a:xfrm>
            <a:custGeom>
              <a:avLst/>
              <a:gdLst/>
              <a:ahLst/>
              <a:cxnLst/>
              <a:rect l="l" t="t" r="r" b="b"/>
              <a:pathLst>
                <a:path w="1374775" h="1082675">
                  <a:moveTo>
                    <a:pt x="0" y="90171"/>
                  </a:moveTo>
                  <a:lnTo>
                    <a:pt x="7086" y="55072"/>
                  </a:lnTo>
                  <a:lnTo>
                    <a:pt x="26410" y="26410"/>
                  </a:lnTo>
                  <a:lnTo>
                    <a:pt x="55072" y="7086"/>
                  </a:lnTo>
                  <a:lnTo>
                    <a:pt x="90171" y="0"/>
                  </a:lnTo>
                  <a:lnTo>
                    <a:pt x="1284428" y="0"/>
                  </a:lnTo>
                  <a:lnTo>
                    <a:pt x="1334455" y="15149"/>
                  </a:lnTo>
                  <a:lnTo>
                    <a:pt x="1367736" y="55664"/>
                  </a:lnTo>
                  <a:lnTo>
                    <a:pt x="1374599" y="90171"/>
                  </a:lnTo>
                  <a:lnTo>
                    <a:pt x="1374599" y="991928"/>
                  </a:lnTo>
                  <a:lnTo>
                    <a:pt x="1367513" y="1027027"/>
                  </a:lnTo>
                  <a:lnTo>
                    <a:pt x="1348189" y="1055689"/>
                  </a:lnTo>
                  <a:lnTo>
                    <a:pt x="1319527" y="1075013"/>
                  </a:lnTo>
                  <a:lnTo>
                    <a:pt x="1284428" y="1082099"/>
                  </a:lnTo>
                  <a:lnTo>
                    <a:pt x="90171" y="1082099"/>
                  </a:lnTo>
                  <a:lnTo>
                    <a:pt x="55072" y="1075013"/>
                  </a:lnTo>
                  <a:lnTo>
                    <a:pt x="26410" y="1055689"/>
                  </a:lnTo>
                  <a:lnTo>
                    <a:pt x="7086" y="1027027"/>
                  </a:lnTo>
                  <a:lnTo>
                    <a:pt x="0" y="991928"/>
                  </a:lnTo>
                  <a:lnTo>
                    <a:pt x="0" y="90171"/>
                  </a:lnTo>
                  <a:close/>
                </a:path>
              </a:pathLst>
            </a:custGeom>
            <a:ln w="30049">
              <a:solidFill>
                <a:srgbClr val="F4B64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692836" y="2370833"/>
            <a:ext cx="842644" cy="8147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1500" b="1" spc="-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Verify</a:t>
            </a:r>
            <a:endParaRPr sz="1500">
              <a:latin typeface="Tahoma" panose="020B0604030504040204"/>
              <a:cs typeface="Tahoma" panose="020B0604030504040204"/>
            </a:endParaRPr>
          </a:p>
          <a:p>
            <a:pPr marL="12700" marR="5080" algn="ctr">
              <a:lnSpc>
                <a:spcPct val="101000"/>
              </a:lnSpc>
              <a:spcBef>
                <a:spcPts val="1095"/>
              </a:spcBef>
            </a:pPr>
            <a:r>
              <a:rPr sz="1350" b="1" spc="-35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Memory</a:t>
            </a:r>
            <a:r>
              <a:rPr sz="1350" b="1" spc="-7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50" b="1" spc="-36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+</a:t>
            </a:r>
            <a:r>
              <a:rPr sz="1350" b="1" spc="-1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 compute</a:t>
            </a:r>
            <a:endParaRPr sz="13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02231" y="1592749"/>
            <a:ext cx="10160" cy="3143250"/>
          </a:xfrm>
          <a:custGeom>
            <a:avLst/>
            <a:gdLst/>
            <a:ahLst/>
            <a:cxnLst/>
            <a:rect l="l" t="t" r="r" b="b"/>
            <a:pathLst>
              <a:path w="10160" h="3143250">
                <a:moveTo>
                  <a:pt x="0" y="0"/>
                </a:moveTo>
                <a:lnTo>
                  <a:pt x="9599" y="3143099"/>
                </a:lnTo>
              </a:path>
            </a:pathLst>
          </a:custGeom>
          <a:ln w="12699">
            <a:solidFill>
              <a:srgbClr val="D8DEE7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/>
          <p:cNvGrpSpPr/>
          <p:nvPr/>
        </p:nvGrpSpPr>
        <p:grpSpPr>
          <a:xfrm>
            <a:off x="6898390" y="1801210"/>
            <a:ext cx="4260215" cy="2037080"/>
            <a:chOff x="6898390" y="1801210"/>
            <a:chExt cx="4260215" cy="2037080"/>
          </a:xfrm>
        </p:grpSpPr>
        <p:sp>
          <p:nvSpPr>
            <p:cNvPr id="30" name="object 30"/>
            <p:cNvSpPr/>
            <p:nvPr/>
          </p:nvSpPr>
          <p:spPr>
            <a:xfrm>
              <a:off x="6913630" y="1816450"/>
              <a:ext cx="4229735" cy="2006600"/>
            </a:xfrm>
            <a:custGeom>
              <a:avLst/>
              <a:gdLst/>
              <a:ahLst/>
              <a:cxnLst/>
              <a:rect l="l" t="t" r="r" b="b"/>
              <a:pathLst>
                <a:path w="4229734" h="2006600">
                  <a:moveTo>
                    <a:pt x="4139231" y="2006399"/>
                  </a:moveTo>
                  <a:lnTo>
                    <a:pt x="90166" y="2006399"/>
                  </a:lnTo>
                  <a:lnTo>
                    <a:pt x="55070" y="1999314"/>
                  </a:lnTo>
                  <a:lnTo>
                    <a:pt x="26409" y="1979990"/>
                  </a:lnTo>
                  <a:lnTo>
                    <a:pt x="7085" y="1951329"/>
                  </a:lnTo>
                  <a:lnTo>
                    <a:pt x="0" y="1916232"/>
                  </a:lnTo>
                  <a:lnTo>
                    <a:pt x="0" y="90167"/>
                  </a:lnTo>
                  <a:lnTo>
                    <a:pt x="7085" y="55070"/>
                  </a:lnTo>
                  <a:lnTo>
                    <a:pt x="26409" y="26409"/>
                  </a:lnTo>
                  <a:lnTo>
                    <a:pt x="55070" y="7085"/>
                  </a:lnTo>
                  <a:lnTo>
                    <a:pt x="90166" y="0"/>
                  </a:lnTo>
                  <a:lnTo>
                    <a:pt x="4139231" y="0"/>
                  </a:lnTo>
                  <a:lnTo>
                    <a:pt x="4189257" y="15149"/>
                  </a:lnTo>
                  <a:lnTo>
                    <a:pt x="4222536" y="55661"/>
                  </a:lnTo>
                  <a:lnTo>
                    <a:pt x="4229399" y="90167"/>
                  </a:lnTo>
                  <a:lnTo>
                    <a:pt x="4229399" y="1916232"/>
                  </a:lnTo>
                  <a:lnTo>
                    <a:pt x="4222314" y="1951329"/>
                  </a:lnTo>
                  <a:lnTo>
                    <a:pt x="4202990" y="1979990"/>
                  </a:lnTo>
                  <a:lnTo>
                    <a:pt x="4174329" y="1999314"/>
                  </a:lnTo>
                  <a:lnTo>
                    <a:pt x="4139231" y="2006399"/>
                  </a:lnTo>
                  <a:close/>
                </a:path>
              </a:pathLst>
            </a:custGeom>
            <a:solidFill>
              <a:srgbClr val="F7FA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913630" y="1816450"/>
              <a:ext cx="4229735" cy="2006600"/>
            </a:xfrm>
            <a:custGeom>
              <a:avLst/>
              <a:gdLst/>
              <a:ahLst/>
              <a:cxnLst/>
              <a:rect l="l" t="t" r="r" b="b"/>
              <a:pathLst>
                <a:path w="4229734" h="2006600">
                  <a:moveTo>
                    <a:pt x="0" y="90167"/>
                  </a:moveTo>
                  <a:lnTo>
                    <a:pt x="7085" y="55070"/>
                  </a:lnTo>
                  <a:lnTo>
                    <a:pt x="26409" y="26409"/>
                  </a:lnTo>
                  <a:lnTo>
                    <a:pt x="55070" y="7085"/>
                  </a:lnTo>
                  <a:lnTo>
                    <a:pt x="90166" y="0"/>
                  </a:lnTo>
                  <a:lnTo>
                    <a:pt x="4139231" y="0"/>
                  </a:lnTo>
                  <a:lnTo>
                    <a:pt x="4189257" y="15149"/>
                  </a:lnTo>
                  <a:lnTo>
                    <a:pt x="4222536" y="55661"/>
                  </a:lnTo>
                  <a:lnTo>
                    <a:pt x="4229399" y="90167"/>
                  </a:lnTo>
                  <a:lnTo>
                    <a:pt x="4229399" y="1916232"/>
                  </a:lnTo>
                  <a:lnTo>
                    <a:pt x="4222314" y="1951329"/>
                  </a:lnTo>
                  <a:lnTo>
                    <a:pt x="4202990" y="1979990"/>
                  </a:lnTo>
                  <a:lnTo>
                    <a:pt x="4174329" y="1999314"/>
                  </a:lnTo>
                  <a:lnTo>
                    <a:pt x="4139231" y="2006399"/>
                  </a:lnTo>
                  <a:lnTo>
                    <a:pt x="90166" y="2006399"/>
                  </a:lnTo>
                  <a:lnTo>
                    <a:pt x="55070" y="1999314"/>
                  </a:lnTo>
                  <a:lnTo>
                    <a:pt x="26409" y="1979990"/>
                  </a:lnTo>
                  <a:lnTo>
                    <a:pt x="7085" y="1951329"/>
                  </a:lnTo>
                  <a:lnTo>
                    <a:pt x="0" y="1916232"/>
                  </a:lnTo>
                  <a:lnTo>
                    <a:pt x="0" y="90167"/>
                  </a:lnTo>
                  <a:close/>
                </a:path>
              </a:pathLst>
            </a:custGeom>
            <a:ln w="30049">
              <a:solidFill>
                <a:srgbClr val="8D98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1335525" y="1151215"/>
            <a:ext cx="9632315" cy="105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Font typeface="+mj-lt"/>
              <a:buAutoNum type="alphaUcPeriod"/>
              <a:tabLst>
                <a:tab pos="5685155" algn="l"/>
              </a:tabLst>
            </a:pPr>
            <a:r>
              <a:rPr sz="2000" b="1" spc="-7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Disaggregated</a:t>
            </a:r>
            <a:r>
              <a:rPr sz="2000" b="1" spc="-4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b="1" spc="-1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specialization</a:t>
            </a:r>
            <a:r>
              <a:rPr sz="2000" b="1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2000" b="1" spc="-7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Unified,</a:t>
            </a:r>
            <a:r>
              <a:rPr sz="2000" b="1" spc="-12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b="1" spc="-8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internally</a:t>
            </a:r>
            <a:r>
              <a:rPr sz="2000" b="1" spc="-10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b="1" spc="-7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heterogeneous</a:t>
            </a:r>
            <a:endParaRPr sz="2000" dirty="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1450"/>
              </a:spcBef>
            </a:pPr>
            <a:endParaRPr sz="2000" dirty="0">
              <a:latin typeface="Tahoma" panose="020B0604030504040204"/>
              <a:cs typeface="Tahoma" panose="020B0604030504040204"/>
            </a:endParaRPr>
          </a:p>
          <a:p>
            <a:pPr marR="1011555" algn="r">
              <a:lnSpc>
                <a:spcPct val="100000"/>
              </a:lnSpc>
              <a:spcBef>
                <a:spcPts val="5"/>
              </a:spcBef>
            </a:pPr>
            <a:r>
              <a:rPr sz="1500" b="1" spc="-2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One</a:t>
            </a:r>
            <a:r>
              <a:rPr sz="1500" b="1" spc="-7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3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balanced</a:t>
            </a:r>
            <a:r>
              <a:rPr sz="1500" b="1" spc="-7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2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chip</a:t>
            </a:r>
            <a:endParaRPr sz="1500" dirty="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683210" y="2270486"/>
            <a:ext cx="585470" cy="286385"/>
            <a:chOff x="3683210" y="2270486"/>
            <a:chExt cx="585470" cy="286385"/>
          </a:xfrm>
        </p:grpSpPr>
        <p:sp>
          <p:nvSpPr>
            <p:cNvPr id="48" name="object 48"/>
            <p:cNvSpPr/>
            <p:nvPr/>
          </p:nvSpPr>
          <p:spPr>
            <a:xfrm>
              <a:off x="3690722" y="2277999"/>
              <a:ext cx="570230" cy="271145"/>
            </a:xfrm>
            <a:custGeom>
              <a:avLst/>
              <a:gdLst/>
              <a:ahLst/>
              <a:cxnLst/>
              <a:rect l="l" t="t" r="r" b="b"/>
              <a:pathLst>
                <a:path w="570229" h="271144">
                  <a:moveTo>
                    <a:pt x="486646" y="270899"/>
                  </a:moveTo>
                  <a:lnTo>
                    <a:pt x="83353" y="270899"/>
                  </a:lnTo>
                  <a:lnTo>
                    <a:pt x="50908" y="264349"/>
                  </a:lnTo>
                  <a:lnTo>
                    <a:pt x="24413" y="246486"/>
                  </a:lnTo>
                  <a:lnTo>
                    <a:pt x="6550" y="219991"/>
                  </a:lnTo>
                  <a:lnTo>
                    <a:pt x="0" y="187546"/>
                  </a:lnTo>
                  <a:lnTo>
                    <a:pt x="0" y="83353"/>
                  </a:lnTo>
                  <a:lnTo>
                    <a:pt x="6550" y="50908"/>
                  </a:lnTo>
                  <a:lnTo>
                    <a:pt x="24413" y="24413"/>
                  </a:lnTo>
                  <a:lnTo>
                    <a:pt x="50908" y="6550"/>
                  </a:lnTo>
                  <a:lnTo>
                    <a:pt x="83353" y="0"/>
                  </a:lnTo>
                  <a:lnTo>
                    <a:pt x="486646" y="0"/>
                  </a:lnTo>
                  <a:lnTo>
                    <a:pt x="532891" y="14004"/>
                  </a:lnTo>
                  <a:lnTo>
                    <a:pt x="563655" y="51455"/>
                  </a:lnTo>
                  <a:lnTo>
                    <a:pt x="569999" y="83353"/>
                  </a:lnTo>
                  <a:lnTo>
                    <a:pt x="569999" y="187546"/>
                  </a:lnTo>
                  <a:lnTo>
                    <a:pt x="563449" y="219991"/>
                  </a:lnTo>
                  <a:lnTo>
                    <a:pt x="545586" y="246486"/>
                  </a:lnTo>
                  <a:lnTo>
                    <a:pt x="519091" y="264349"/>
                  </a:lnTo>
                  <a:lnTo>
                    <a:pt x="486646" y="270899"/>
                  </a:lnTo>
                  <a:close/>
                </a:path>
              </a:pathLst>
            </a:custGeom>
            <a:solidFill>
              <a:srgbClr val="29A3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690722" y="2277999"/>
              <a:ext cx="570230" cy="271145"/>
            </a:xfrm>
            <a:custGeom>
              <a:avLst/>
              <a:gdLst/>
              <a:ahLst/>
              <a:cxnLst/>
              <a:rect l="l" t="t" r="r" b="b"/>
              <a:pathLst>
                <a:path w="570229" h="271144">
                  <a:moveTo>
                    <a:pt x="0" y="83353"/>
                  </a:moveTo>
                  <a:lnTo>
                    <a:pt x="6550" y="50908"/>
                  </a:lnTo>
                  <a:lnTo>
                    <a:pt x="24413" y="24413"/>
                  </a:lnTo>
                  <a:lnTo>
                    <a:pt x="50908" y="6550"/>
                  </a:lnTo>
                  <a:lnTo>
                    <a:pt x="83353" y="0"/>
                  </a:lnTo>
                  <a:lnTo>
                    <a:pt x="486646" y="0"/>
                  </a:lnTo>
                  <a:lnTo>
                    <a:pt x="532891" y="14004"/>
                  </a:lnTo>
                  <a:lnTo>
                    <a:pt x="563655" y="51455"/>
                  </a:lnTo>
                  <a:lnTo>
                    <a:pt x="569999" y="83353"/>
                  </a:lnTo>
                  <a:lnTo>
                    <a:pt x="569999" y="187546"/>
                  </a:lnTo>
                  <a:lnTo>
                    <a:pt x="563449" y="219991"/>
                  </a:lnTo>
                  <a:lnTo>
                    <a:pt x="545586" y="246486"/>
                  </a:lnTo>
                  <a:lnTo>
                    <a:pt x="519091" y="264349"/>
                  </a:lnTo>
                  <a:lnTo>
                    <a:pt x="486646" y="270899"/>
                  </a:lnTo>
                  <a:lnTo>
                    <a:pt x="83353" y="270899"/>
                  </a:lnTo>
                  <a:lnTo>
                    <a:pt x="50908" y="264349"/>
                  </a:lnTo>
                  <a:lnTo>
                    <a:pt x="24413" y="246486"/>
                  </a:lnTo>
                  <a:lnTo>
                    <a:pt x="6550" y="219991"/>
                  </a:lnTo>
                  <a:lnTo>
                    <a:pt x="0" y="187546"/>
                  </a:lnTo>
                  <a:lnTo>
                    <a:pt x="0" y="83353"/>
                  </a:lnTo>
                  <a:close/>
                </a:path>
              </a:pathLst>
            </a:custGeom>
            <a:ln w="15024">
              <a:solidFill>
                <a:srgbClr val="29A36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3856073" y="2299421"/>
            <a:ext cx="23939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KV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7146296" y="2409853"/>
            <a:ext cx="1157605" cy="864869"/>
            <a:chOff x="7146296" y="2409853"/>
            <a:chExt cx="1157605" cy="864869"/>
          </a:xfrm>
        </p:grpSpPr>
        <p:sp>
          <p:nvSpPr>
            <p:cNvPr id="34" name="object 34"/>
            <p:cNvSpPr/>
            <p:nvPr/>
          </p:nvSpPr>
          <p:spPr>
            <a:xfrm>
              <a:off x="7161536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1036636" y="833999"/>
                  </a:move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close/>
                </a:path>
              </a:pathLst>
            </a:custGeom>
            <a:solidFill>
              <a:srgbClr val="E7F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161536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0" y="90163"/>
                  </a:move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close/>
                </a:path>
              </a:pathLst>
            </a:custGeom>
            <a:ln w="30049">
              <a:solidFill>
                <a:srgbClr val="1768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7362079" y="2699017"/>
            <a:ext cx="72644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b="1" spc="-2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Compute</a:t>
            </a:r>
            <a:endParaRPr sz="1250" dirty="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408353" y="2409853"/>
            <a:ext cx="1157605" cy="864869"/>
            <a:chOff x="8408353" y="2409853"/>
            <a:chExt cx="1157605" cy="864869"/>
          </a:xfrm>
        </p:grpSpPr>
        <p:sp>
          <p:nvSpPr>
            <p:cNvPr id="38" name="object 38"/>
            <p:cNvSpPr/>
            <p:nvPr/>
          </p:nvSpPr>
          <p:spPr>
            <a:xfrm>
              <a:off x="8423593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1036636" y="833999"/>
                  </a:moveTo>
                  <a:lnTo>
                    <a:pt x="90163" y="833999"/>
                  </a:lnTo>
                  <a:lnTo>
                    <a:pt x="55067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lnTo>
                    <a:pt x="7085" y="55067"/>
                  </a:lnTo>
                  <a:lnTo>
                    <a:pt x="26408" y="26408"/>
                  </a:lnTo>
                  <a:lnTo>
                    <a:pt x="55067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1" y="826914"/>
                  </a:lnTo>
                  <a:lnTo>
                    <a:pt x="1036636" y="833999"/>
                  </a:lnTo>
                  <a:close/>
                </a:path>
              </a:pathLst>
            </a:custGeom>
            <a:solidFill>
              <a:srgbClr val="FFF3D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423593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0" y="90163"/>
                  </a:moveTo>
                  <a:lnTo>
                    <a:pt x="7085" y="55067"/>
                  </a:lnTo>
                  <a:lnTo>
                    <a:pt x="26408" y="26408"/>
                  </a:lnTo>
                  <a:lnTo>
                    <a:pt x="55067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1" y="826914"/>
                  </a:lnTo>
                  <a:lnTo>
                    <a:pt x="1036636" y="833999"/>
                  </a:lnTo>
                  <a:lnTo>
                    <a:pt x="90163" y="833999"/>
                  </a:lnTo>
                  <a:lnTo>
                    <a:pt x="55067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close/>
                </a:path>
              </a:pathLst>
            </a:custGeom>
            <a:ln w="30049">
              <a:solidFill>
                <a:srgbClr val="F4B64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8659786" y="2699017"/>
            <a:ext cx="65532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b="1" spc="-2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Memory</a:t>
            </a:r>
            <a:endParaRPr sz="1250" dirty="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9670409" y="2409853"/>
            <a:ext cx="1157605" cy="864869"/>
            <a:chOff x="9670409" y="2409853"/>
            <a:chExt cx="1157605" cy="864869"/>
          </a:xfrm>
        </p:grpSpPr>
        <p:sp>
          <p:nvSpPr>
            <p:cNvPr id="42" name="object 42"/>
            <p:cNvSpPr/>
            <p:nvPr/>
          </p:nvSpPr>
          <p:spPr>
            <a:xfrm>
              <a:off x="9685649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1036636" y="833999"/>
                  </a:move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close/>
                </a:path>
              </a:pathLst>
            </a:custGeom>
            <a:solidFill>
              <a:srgbClr val="F1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9685649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0" y="90163"/>
                  </a:move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close/>
                </a:path>
              </a:pathLst>
            </a:custGeom>
            <a:ln w="30049">
              <a:solidFill>
                <a:srgbClr val="9B6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9914857" y="2699017"/>
            <a:ext cx="66929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b="1" spc="-40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Network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8220040" y="3374712"/>
            <a:ext cx="1473200" cy="286385"/>
            <a:chOff x="8220040" y="3374712"/>
            <a:chExt cx="1473200" cy="286385"/>
          </a:xfrm>
        </p:grpSpPr>
        <p:sp>
          <p:nvSpPr>
            <p:cNvPr id="52" name="object 52"/>
            <p:cNvSpPr/>
            <p:nvPr/>
          </p:nvSpPr>
          <p:spPr>
            <a:xfrm>
              <a:off x="8227552" y="3382225"/>
              <a:ext cx="1458595" cy="271145"/>
            </a:xfrm>
            <a:custGeom>
              <a:avLst/>
              <a:gdLst/>
              <a:ahLst/>
              <a:cxnLst/>
              <a:rect l="l" t="t" r="r" b="b"/>
              <a:pathLst>
                <a:path w="1458595" h="271145">
                  <a:moveTo>
                    <a:pt x="1374646" y="270899"/>
                  </a:moveTo>
                  <a:lnTo>
                    <a:pt x="83353" y="270899"/>
                  </a:lnTo>
                  <a:lnTo>
                    <a:pt x="50908" y="264349"/>
                  </a:lnTo>
                  <a:lnTo>
                    <a:pt x="24413" y="246486"/>
                  </a:lnTo>
                  <a:lnTo>
                    <a:pt x="6550" y="219991"/>
                  </a:lnTo>
                  <a:lnTo>
                    <a:pt x="0" y="187546"/>
                  </a:lnTo>
                  <a:lnTo>
                    <a:pt x="0" y="83352"/>
                  </a:lnTo>
                  <a:lnTo>
                    <a:pt x="6550" y="50908"/>
                  </a:lnTo>
                  <a:lnTo>
                    <a:pt x="24413" y="24413"/>
                  </a:lnTo>
                  <a:lnTo>
                    <a:pt x="50908" y="6550"/>
                  </a:lnTo>
                  <a:lnTo>
                    <a:pt x="83353" y="0"/>
                  </a:lnTo>
                  <a:lnTo>
                    <a:pt x="1374646" y="0"/>
                  </a:lnTo>
                  <a:lnTo>
                    <a:pt x="1420891" y="14004"/>
                  </a:lnTo>
                  <a:lnTo>
                    <a:pt x="1451655" y="51455"/>
                  </a:lnTo>
                  <a:lnTo>
                    <a:pt x="1457999" y="83352"/>
                  </a:lnTo>
                  <a:lnTo>
                    <a:pt x="1457999" y="187546"/>
                  </a:lnTo>
                  <a:lnTo>
                    <a:pt x="1451449" y="219991"/>
                  </a:lnTo>
                  <a:lnTo>
                    <a:pt x="1433586" y="246486"/>
                  </a:lnTo>
                  <a:lnTo>
                    <a:pt x="1407091" y="264349"/>
                  </a:lnTo>
                  <a:lnTo>
                    <a:pt x="1374646" y="270899"/>
                  </a:lnTo>
                  <a:close/>
                </a:path>
              </a:pathLst>
            </a:custGeom>
            <a:solidFill>
              <a:srgbClr val="29A3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227552" y="3382225"/>
              <a:ext cx="1458595" cy="271145"/>
            </a:xfrm>
            <a:custGeom>
              <a:avLst/>
              <a:gdLst/>
              <a:ahLst/>
              <a:cxnLst/>
              <a:rect l="l" t="t" r="r" b="b"/>
              <a:pathLst>
                <a:path w="1458595" h="271145">
                  <a:moveTo>
                    <a:pt x="0" y="83352"/>
                  </a:moveTo>
                  <a:lnTo>
                    <a:pt x="6550" y="50908"/>
                  </a:lnTo>
                  <a:lnTo>
                    <a:pt x="24413" y="24413"/>
                  </a:lnTo>
                  <a:lnTo>
                    <a:pt x="50908" y="6550"/>
                  </a:lnTo>
                  <a:lnTo>
                    <a:pt x="83353" y="0"/>
                  </a:lnTo>
                  <a:lnTo>
                    <a:pt x="1374646" y="0"/>
                  </a:lnTo>
                  <a:lnTo>
                    <a:pt x="1420891" y="14004"/>
                  </a:lnTo>
                  <a:lnTo>
                    <a:pt x="1451655" y="51455"/>
                  </a:lnTo>
                  <a:lnTo>
                    <a:pt x="1457999" y="83352"/>
                  </a:lnTo>
                  <a:lnTo>
                    <a:pt x="1457999" y="187546"/>
                  </a:lnTo>
                  <a:lnTo>
                    <a:pt x="1451449" y="219991"/>
                  </a:lnTo>
                  <a:lnTo>
                    <a:pt x="1433586" y="246486"/>
                  </a:lnTo>
                  <a:lnTo>
                    <a:pt x="1407091" y="264349"/>
                  </a:lnTo>
                  <a:lnTo>
                    <a:pt x="1374646" y="270899"/>
                  </a:lnTo>
                  <a:lnTo>
                    <a:pt x="83353" y="270899"/>
                  </a:lnTo>
                  <a:lnTo>
                    <a:pt x="50908" y="264349"/>
                  </a:lnTo>
                  <a:lnTo>
                    <a:pt x="24413" y="246486"/>
                  </a:lnTo>
                  <a:lnTo>
                    <a:pt x="6550" y="219991"/>
                  </a:lnTo>
                  <a:lnTo>
                    <a:pt x="0" y="187546"/>
                  </a:lnTo>
                  <a:lnTo>
                    <a:pt x="0" y="83352"/>
                  </a:lnTo>
                  <a:close/>
                </a:path>
              </a:pathLst>
            </a:custGeom>
            <a:ln w="15024">
              <a:solidFill>
                <a:srgbClr val="29A36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8836903" y="3403646"/>
            <a:ext cx="23939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KV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2141" y="4013933"/>
            <a:ext cx="5387975" cy="2908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00" b="1" spc="-6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Network</a:t>
            </a:r>
            <a:r>
              <a:rPr sz="1700" b="1" spc="-4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b="1" spc="-37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+</a:t>
            </a:r>
            <a:r>
              <a:rPr sz="1700" b="1" spc="-7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b="1" spc="-5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synchronization</a:t>
            </a:r>
            <a:r>
              <a:rPr sz="1700" b="1" spc="-7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b="1" spc="-4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700" b="1" spc="-7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b="1" spc="-4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every</a:t>
            </a:r>
            <a:r>
              <a:rPr sz="1700" b="1" spc="-10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b="1" spc="-4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phase</a:t>
            </a:r>
            <a:r>
              <a:rPr sz="1700" b="1" spc="-7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b="1" spc="-2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boundary</a:t>
            </a:r>
            <a:endParaRPr sz="17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5683" y="4595230"/>
            <a:ext cx="56280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2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Specialized</a:t>
            </a:r>
            <a:r>
              <a:rPr sz="15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hardware,</a:t>
            </a:r>
            <a:r>
              <a:rPr sz="1500" spc="-6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but</a:t>
            </a:r>
            <a:r>
              <a:rPr sz="1500" spc="-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114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KV</a:t>
            </a:r>
            <a:r>
              <a:rPr sz="1500" spc="-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2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state</a:t>
            </a:r>
            <a:r>
              <a:rPr sz="1500" spc="-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2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must</a:t>
            </a:r>
            <a:r>
              <a:rPr sz="15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2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move</a:t>
            </a:r>
            <a:r>
              <a:rPr sz="1500" spc="-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2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between</a:t>
            </a:r>
            <a:r>
              <a:rPr sz="15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systems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414317" y="4034802"/>
            <a:ext cx="5237480" cy="9290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1600" b="1" spc="-2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Activate</a:t>
            </a:r>
            <a:r>
              <a:rPr sz="1600" b="1" spc="-6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b="1" spc="-4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600" b="1" spc="-8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b="1" spc="-5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right</a:t>
            </a:r>
            <a:r>
              <a:rPr sz="1600" b="1" spc="-8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b="1" spc="-6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ratio</a:t>
            </a:r>
            <a:r>
              <a:rPr sz="1600" b="1" spc="-8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b="1" spc="-4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1600" b="1" spc="-12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b="1" spc="-6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phase;</a:t>
            </a:r>
            <a:r>
              <a:rPr sz="1600" b="1" spc="-8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b="1" spc="-6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unused</a:t>
            </a:r>
            <a:r>
              <a:rPr sz="1600" b="1" spc="-8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b="1" spc="-6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units</a:t>
            </a:r>
            <a:r>
              <a:rPr sz="1600" b="1" spc="-8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b="1" spc="-4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go</a:t>
            </a:r>
            <a:r>
              <a:rPr sz="1600" b="1" spc="-9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b="1" spc="-2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dark</a:t>
            </a:r>
            <a:endParaRPr sz="1600" dirty="0">
              <a:latin typeface="Tahoma" panose="020B0604030504040204"/>
              <a:cs typeface="Tahoma" panose="020B0604030504040204"/>
            </a:endParaRPr>
          </a:p>
          <a:p>
            <a:pPr marL="502920" marR="496570" algn="ctr">
              <a:lnSpc>
                <a:spcPct val="100000"/>
              </a:lnSpc>
              <a:spcBef>
                <a:spcPts val="1570"/>
              </a:spcBef>
            </a:pPr>
            <a:r>
              <a:rPr sz="15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Heterogeneity</a:t>
            </a:r>
            <a:r>
              <a:rPr sz="1500" spc="3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moves</a:t>
            </a:r>
            <a:r>
              <a:rPr sz="1500" spc="8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inside</a:t>
            </a:r>
            <a:r>
              <a:rPr sz="1500" spc="3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500" spc="8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chip—not</a:t>
            </a:r>
            <a:r>
              <a:rPr sz="1500" spc="7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across </a:t>
            </a:r>
            <a:r>
              <a:rPr sz="15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500" spc="3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KV-</a:t>
            </a:r>
            <a:r>
              <a:rPr sz="15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moving</a:t>
            </a:r>
            <a:r>
              <a:rPr sz="1500" spc="3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network.</a:t>
            </a:r>
            <a:endParaRPr sz="15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81734" y="5361356"/>
            <a:ext cx="8856980" cy="1091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4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Locality</a:t>
            </a:r>
            <a:r>
              <a:rPr sz="2400" b="1" spc="-18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spc="-7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2400" b="1" spc="-13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spc="-12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king:</a:t>
            </a:r>
            <a:r>
              <a:rPr sz="2400" b="1" spc="-13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spc="-11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keep</a:t>
            </a:r>
            <a:r>
              <a:rPr sz="2400" b="1" spc="-13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KV</a:t>
            </a:r>
            <a:r>
              <a:rPr sz="2400" b="1" spc="-18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spc="-7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local</a:t>
            </a:r>
            <a:r>
              <a:rPr sz="2400" b="1" spc="-13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spc="-10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2400" b="1" spc="-13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spc="-7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activate</a:t>
            </a:r>
            <a:r>
              <a:rPr sz="2400" b="1" spc="-8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the</a:t>
            </a:r>
            <a:r>
              <a:rPr sz="2400" b="1" spc="-13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spc="-9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right</a:t>
            </a:r>
            <a:r>
              <a:rPr sz="2400" b="1" spc="-13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spc="-3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resources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996315" marR="939800" algn="ctr">
              <a:lnSpc>
                <a:spcPct val="102000"/>
              </a:lnSpc>
              <a:spcBef>
                <a:spcPts val="1350"/>
              </a:spcBef>
            </a:pPr>
            <a:r>
              <a:rPr sz="17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700" spc="3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spc="6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chip</a:t>
            </a:r>
            <a:r>
              <a:rPr sz="1700" spc="3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spc="5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changes</a:t>
            </a:r>
            <a:r>
              <a:rPr sz="1700" spc="-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700" spc="3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active</a:t>
            </a:r>
            <a:r>
              <a:rPr sz="1700" spc="3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mix</a:t>
            </a:r>
            <a:r>
              <a:rPr sz="1700" spc="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of</a:t>
            </a:r>
            <a:r>
              <a:rPr sz="1700" spc="-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compute,</a:t>
            </a:r>
            <a:r>
              <a:rPr sz="1700" spc="-3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memory,</a:t>
            </a:r>
            <a:r>
              <a:rPr sz="1700" spc="-3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700" spc="3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network</a:t>
            </a:r>
            <a:r>
              <a:rPr sz="1700" spc="-5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spc="-2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for </a:t>
            </a:r>
            <a:r>
              <a:rPr sz="1700" spc="5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each</a:t>
            </a:r>
            <a:r>
              <a:rPr sz="1700" spc="2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phase</a:t>
            </a:r>
            <a:r>
              <a:rPr sz="1700" spc="-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while</a:t>
            </a:r>
            <a:r>
              <a:rPr sz="1700" spc="2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unused</a:t>
            </a:r>
            <a:r>
              <a:rPr sz="1700" spc="3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resources</a:t>
            </a:r>
            <a:r>
              <a:rPr sz="1700" spc="2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spc="5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go</a:t>
            </a:r>
            <a:r>
              <a:rPr sz="1700" spc="3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spc="-1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dark.</a:t>
            </a:r>
            <a:endParaRPr sz="17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object 29"/>
          <p:cNvGrpSpPr/>
          <p:nvPr/>
        </p:nvGrpSpPr>
        <p:grpSpPr>
          <a:xfrm>
            <a:off x="781351" y="838200"/>
            <a:ext cx="4260215" cy="2037080"/>
            <a:chOff x="6898390" y="1801210"/>
            <a:chExt cx="4260215" cy="2037080"/>
          </a:xfrm>
        </p:grpSpPr>
        <p:sp>
          <p:nvSpPr>
            <p:cNvPr id="30" name="object 30"/>
            <p:cNvSpPr/>
            <p:nvPr/>
          </p:nvSpPr>
          <p:spPr>
            <a:xfrm>
              <a:off x="6913630" y="1816450"/>
              <a:ext cx="4229735" cy="2006600"/>
            </a:xfrm>
            <a:custGeom>
              <a:avLst/>
              <a:gdLst/>
              <a:ahLst/>
              <a:cxnLst/>
              <a:rect l="l" t="t" r="r" b="b"/>
              <a:pathLst>
                <a:path w="4229734" h="2006600">
                  <a:moveTo>
                    <a:pt x="4139231" y="2006399"/>
                  </a:moveTo>
                  <a:lnTo>
                    <a:pt x="90166" y="2006399"/>
                  </a:lnTo>
                  <a:lnTo>
                    <a:pt x="55070" y="1999314"/>
                  </a:lnTo>
                  <a:lnTo>
                    <a:pt x="26409" y="1979990"/>
                  </a:lnTo>
                  <a:lnTo>
                    <a:pt x="7085" y="1951329"/>
                  </a:lnTo>
                  <a:lnTo>
                    <a:pt x="0" y="1916232"/>
                  </a:lnTo>
                  <a:lnTo>
                    <a:pt x="0" y="90167"/>
                  </a:lnTo>
                  <a:lnTo>
                    <a:pt x="7085" y="55070"/>
                  </a:lnTo>
                  <a:lnTo>
                    <a:pt x="26409" y="26409"/>
                  </a:lnTo>
                  <a:lnTo>
                    <a:pt x="55070" y="7085"/>
                  </a:lnTo>
                  <a:lnTo>
                    <a:pt x="90166" y="0"/>
                  </a:lnTo>
                  <a:lnTo>
                    <a:pt x="4139231" y="0"/>
                  </a:lnTo>
                  <a:lnTo>
                    <a:pt x="4189257" y="15149"/>
                  </a:lnTo>
                  <a:lnTo>
                    <a:pt x="4222536" y="55661"/>
                  </a:lnTo>
                  <a:lnTo>
                    <a:pt x="4229399" y="90167"/>
                  </a:lnTo>
                  <a:lnTo>
                    <a:pt x="4229399" y="1916232"/>
                  </a:lnTo>
                  <a:lnTo>
                    <a:pt x="4222314" y="1951329"/>
                  </a:lnTo>
                  <a:lnTo>
                    <a:pt x="4202990" y="1979990"/>
                  </a:lnTo>
                  <a:lnTo>
                    <a:pt x="4174329" y="1999314"/>
                  </a:lnTo>
                  <a:lnTo>
                    <a:pt x="4139231" y="2006399"/>
                  </a:lnTo>
                  <a:close/>
                </a:path>
              </a:pathLst>
            </a:custGeom>
            <a:solidFill>
              <a:srgbClr val="F7FAF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31"/>
            <p:cNvSpPr/>
            <p:nvPr/>
          </p:nvSpPr>
          <p:spPr>
            <a:xfrm>
              <a:off x="6913630" y="1816450"/>
              <a:ext cx="4229735" cy="2006600"/>
            </a:xfrm>
            <a:custGeom>
              <a:avLst/>
              <a:gdLst/>
              <a:ahLst/>
              <a:cxnLst/>
              <a:rect l="l" t="t" r="r" b="b"/>
              <a:pathLst>
                <a:path w="4229734" h="2006600">
                  <a:moveTo>
                    <a:pt x="0" y="90167"/>
                  </a:moveTo>
                  <a:lnTo>
                    <a:pt x="7085" y="55070"/>
                  </a:lnTo>
                  <a:lnTo>
                    <a:pt x="26409" y="26409"/>
                  </a:lnTo>
                  <a:lnTo>
                    <a:pt x="55070" y="7085"/>
                  </a:lnTo>
                  <a:lnTo>
                    <a:pt x="90166" y="0"/>
                  </a:lnTo>
                  <a:lnTo>
                    <a:pt x="4139231" y="0"/>
                  </a:lnTo>
                  <a:lnTo>
                    <a:pt x="4189257" y="15149"/>
                  </a:lnTo>
                  <a:lnTo>
                    <a:pt x="4222536" y="55661"/>
                  </a:lnTo>
                  <a:lnTo>
                    <a:pt x="4229399" y="90167"/>
                  </a:lnTo>
                  <a:lnTo>
                    <a:pt x="4229399" y="1916232"/>
                  </a:lnTo>
                  <a:lnTo>
                    <a:pt x="4222314" y="1951329"/>
                  </a:lnTo>
                  <a:lnTo>
                    <a:pt x="4202990" y="1979990"/>
                  </a:lnTo>
                  <a:lnTo>
                    <a:pt x="4174329" y="1999314"/>
                  </a:lnTo>
                  <a:lnTo>
                    <a:pt x="4139231" y="2006399"/>
                  </a:lnTo>
                  <a:lnTo>
                    <a:pt x="90166" y="2006399"/>
                  </a:lnTo>
                  <a:lnTo>
                    <a:pt x="55070" y="1999314"/>
                  </a:lnTo>
                  <a:lnTo>
                    <a:pt x="26409" y="1979990"/>
                  </a:lnTo>
                  <a:lnTo>
                    <a:pt x="7085" y="1951329"/>
                  </a:lnTo>
                  <a:lnTo>
                    <a:pt x="0" y="1916232"/>
                  </a:lnTo>
                  <a:lnTo>
                    <a:pt x="0" y="90167"/>
                  </a:lnTo>
                  <a:close/>
                </a:path>
              </a:pathLst>
            </a:custGeom>
            <a:ln w="30049">
              <a:solidFill>
                <a:srgbClr val="8D98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/>
          <p:cNvGrpSpPr/>
          <p:nvPr/>
        </p:nvGrpSpPr>
        <p:grpSpPr>
          <a:xfrm>
            <a:off x="1029257" y="1421131"/>
            <a:ext cx="1157605" cy="864869"/>
            <a:chOff x="7146296" y="2409853"/>
            <a:chExt cx="1157605" cy="864869"/>
          </a:xfrm>
        </p:grpSpPr>
        <p:sp>
          <p:nvSpPr>
            <p:cNvPr id="34" name="object 34"/>
            <p:cNvSpPr/>
            <p:nvPr/>
          </p:nvSpPr>
          <p:spPr>
            <a:xfrm>
              <a:off x="7161536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1036636" y="833999"/>
                  </a:move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close/>
                </a:path>
              </a:pathLst>
            </a:custGeom>
            <a:solidFill>
              <a:srgbClr val="E7F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161536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0" y="90163"/>
                  </a:move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close/>
                </a:path>
              </a:pathLst>
            </a:custGeom>
            <a:ln w="30049">
              <a:solidFill>
                <a:srgbClr val="1768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1245040" y="1736007"/>
            <a:ext cx="72644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b="1" spc="-2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Compute</a:t>
            </a:r>
            <a:endParaRPr sz="1250" dirty="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291314" y="1446843"/>
            <a:ext cx="1157605" cy="864869"/>
            <a:chOff x="8408353" y="2409853"/>
            <a:chExt cx="1157605" cy="864869"/>
          </a:xfrm>
        </p:grpSpPr>
        <p:sp>
          <p:nvSpPr>
            <p:cNvPr id="38" name="object 38"/>
            <p:cNvSpPr/>
            <p:nvPr/>
          </p:nvSpPr>
          <p:spPr>
            <a:xfrm>
              <a:off x="8423593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1036636" y="833999"/>
                  </a:moveTo>
                  <a:lnTo>
                    <a:pt x="90163" y="833999"/>
                  </a:lnTo>
                  <a:lnTo>
                    <a:pt x="55067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lnTo>
                    <a:pt x="7085" y="55067"/>
                  </a:lnTo>
                  <a:lnTo>
                    <a:pt x="26408" y="26408"/>
                  </a:lnTo>
                  <a:lnTo>
                    <a:pt x="55067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1" y="826914"/>
                  </a:lnTo>
                  <a:lnTo>
                    <a:pt x="1036636" y="83399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" name="object 39"/>
            <p:cNvSpPr/>
            <p:nvPr/>
          </p:nvSpPr>
          <p:spPr>
            <a:xfrm>
              <a:off x="8423593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0" y="90163"/>
                  </a:moveTo>
                  <a:lnTo>
                    <a:pt x="7085" y="55067"/>
                  </a:lnTo>
                  <a:lnTo>
                    <a:pt x="26408" y="26408"/>
                  </a:lnTo>
                  <a:lnTo>
                    <a:pt x="55067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1" y="826914"/>
                  </a:lnTo>
                  <a:lnTo>
                    <a:pt x="1036636" y="833999"/>
                  </a:lnTo>
                  <a:lnTo>
                    <a:pt x="90163" y="833999"/>
                  </a:lnTo>
                  <a:lnTo>
                    <a:pt x="55067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close/>
                </a:path>
              </a:pathLst>
            </a:custGeom>
            <a:ln w="30049">
              <a:solidFill>
                <a:srgbClr val="F4B64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2542747" y="1736007"/>
            <a:ext cx="890932" cy="412292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b="1" spc="-2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Memor</a:t>
            </a:r>
            <a:r>
              <a:rPr lang="en-US" altLang="zh-CN" sz="1250" b="1" spc="-2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y</a:t>
            </a:r>
            <a:endParaRPr lang="en-US" altLang="zh-CN" sz="1250" b="1" spc="-20" dirty="0">
              <a:solidFill>
                <a:srgbClr val="BE9000"/>
              </a:solidFill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altLang="zh-CN" sz="1250" b="1" spc="-2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(Gated</a:t>
            </a:r>
            <a:r>
              <a:rPr lang="zh-CN" altLang="en-US" sz="1250" b="1" spc="-2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）</a:t>
            </a:r>
            <a:endParaRPr sz="1250" dirty="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553370" y="1446843"/>
            <a:ext cx="1157605" cy="864869"/>
            <a:chOff x="9670409" y="2409853"/>
            <a:chExt cx="1157605" cy="864869"/>
          </a:xfrm>
        </p:grpSpPr>
        <p:sp>
          <p:nvSpPr>
            <p:cNvPr id="42" name="object 42"/>
            <p:cNvSpPr/>
            <p:nvPr/>
          </p:nvSpPr>
          <p:spPr>
            <a:xfrm>
              <a:off x="9685649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1036636" y="833999"/>
                  </a:move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3" name="object 43"/>
            <p:cNvSpPr/>
            <p:nvPr/>
          </p:nvSpPr>
          <p:spPr>
            <a:xfrm>
              <a:off x="9685649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0" y="90163"/>
                  </a:move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close/>
                </a:path>
              </a:pathLst>
            </a:custGeom>
            <a:ln w="30049">
              <a:solidFill>
                <a:srgbClr val="9B6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3797818" y="1736007"/>
            <a:ext cx="669290" cy="412292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b="1" spc="-40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Network</a:t>
            </a:r>
            <a:endParaRPr lang="en-US" sz="1250" b="1" spc="-40" dirty="0">
              <a:solidFill>
                <a:srgbClr val="9B6BFF"/>
              </a:solidFill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sz="1250" b="1" spc="-40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(Gated)</a:t>
            </a:r>
            <a:endParaRPr sz="1250" dirty="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2103001" y="2411702"/>
            <a:ext cx="1473200" cy="286385"/>
            <a:chOff x="8220040" y="3374712"/>
            <a:chExt cx="1473200" cy="286385"/>
          </a:xfrm>
        </p:grpSpPr>
        <p:sp>
          <p:nvSpPr>
            <p:cNvPr id="52" name="object 52"/>
            <p:cNvSpPr/>
            <p:nvPr/>
          </p:nvSpPr>
          <p:spPr>
            <a:xfrm>
              <a:off x="8227552" y="3382225"/>
              <a:ext cx="1458595" cy="271145"/>
            </a:xfrm>
            <a:custGeom>
              <a:avLst/>
              <a:gdLst/>
              <a:ahLst/>
              <a:cxnLst/>
              <a:rect l="l" t="t" r="r" b="b"/>
              <a:pathLst>
                <a:path w="1458595" h="271145">
                  <a:moveTo>
                    <a:pt x="1374646" y="270899"/>
                  </a:moveTo>
                  <a:lnTo>
                    <a:pt x="83353" y="270899"/>
                  </a:lnTo>
                  <a:lnTo>
                    <a:pt x="50908" y="264349"/>
                  </a:lnTo>
                  <a:lnTo>
                    <a:pt x="24413" y="246486"/>
                  </a:lnTo>
                  <a:lnTo>
                    <a:pt x="6550" y="219991"/>
                  </a:lnTo>
                  <a:lnTo>
                    <a:pt x="0" y="187546"/>
                  </a:lnTo>
                  <a:lnTo>
                    <a:pt x="0" y="83352"/>
                  </a:lnTo>
                  <a:lnTo>
                    <a:pt x="6550" y="50908"/>
                  </a:lnTo>
                  <a:lnTo>
                    <a:pt x="24413" y="24413"/>
                  </a:lnTo>
                  <a:lnTo>
                    <a:pt x="50908" y="6550"/>
                  </a:lnTo>
                  <a:lnTo>
                    <a:pt x="83353" y="0"/>
                  </a:lnTo>
                  <a:lnTo>
                    <a:pt x="1374646" y="0"/>
                  </a:lnTo>
                  <a:lnTo>
                    <a:pt x="1420891" y="14004"/>
                  </a:lnTo>
                  <a:lnTo>
                    <a:pt x="1451655" y="51455"/>
                  </a:lnTo>
                  <a:lnTo>
                    <a:pt x="1457999" y="83352"/>
                  </a:lnTo>
                  <a:lnTo>
                    <a:pt x="1457999" y="187546"/>
                  </a:lnTo>
                  <a:lnTo>
                    <a:pt x="1451449" y="219991"/>
                  </a:lnTo>
                  <a:lnTo>
                    <a:pt x="1433586" y="246486"/>
                  </a:lnTo>
                  <a:lnTo>
                    <a:pt x="1407091" y="264349"/>
                  </a:lnTo>
                  <a:lnTo>
                    <a:pt x="1374646" y="270899"/>
                  </a:lnTo>
                  <a:close/>
                </a:path>
              </a:pathLst>
            </a:custGeom>
            <a:solidFill>
              <a:srgbClr val="29A3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8227552" y="3382225"/>
              <a:ext cx="1458595" cy="271145"/>
            </a:xfrm>
            <a:custGeom>
              <a:avLst/>
              <a:gdLst/>
              <a:ahLst/>
              <a:cxnLst/>
              <a:rect l="l" t="t" r="r" b="b"/>
              <a:pathLst>
                <a:path w="1458595" h="271145">
                  <a:moveTo>
                    <a:pt x="0" y="83352"/>
                  </a:moveTo>
                  <a:lnTo>
                    <a:pt x="6550" y="50908"/>
                  </a:lnTo>
                  <a:lnTo>
                    <a:pt x="24413" y="24413"/>
                  </a:lnTo>
                  <a:lnTo>
                    <a:pt x="50908" y="6550"/>
                  </a:lnTo>
                  <a:lnTo>
                    <a:pt x="83353" y="0"/>
                  </a:lnTo>
                  <a:lnTo>
                    <a:pt x="1374646" y="0"/>
                  </a:lnTo>
                  <a:lnTo>
                    <a:pt x="1420891" y="14004"/>
                  </a:lnTo>
                  <a:lnTo>
                    <a:pt x="1451655" y="51455"/>
                  </a:lnTo>
                  <a:lnTo>
                    <a:pt x="1457999" y="83352"/>
                  </a:lnTo>
                  <a:lnTo>
                    <a:pt x="1457999" y="187546"/>
                  </a:lnTo>
                  <a:lnTo>
                    <a:pt x="1451449" y="219991"/>
                  </a:lnTo>
                  <a:lnTo>
                    <a:pt x="1433586" y="246486"/>
                  </a:lnTo>
                  <a:lnTo>
                    <a:pt x="1407091" y="264349"/>
                  </a:lnTo>
                  <a:lnTo>
                    <a:pt x="1374646" y="270899"/>
                  </a:lnTo>
                  <a:lnTo>
                    <a:pt x="83353" y="270899"/>
                  </a:lnTo>
                  <a:lnTo>
                    <a:pt x="50908" y="264349"/>
                  </a:lnTo>
                  <a:lnTo>
                    <a:pt x="24413" y="246486"/>
                  </a:lnTo>
                  <a:lnTo>
                    <a:pt x="6550" y="219991"/>
                  </a:lnTo>
                  <a:lnTo>
                    <a:pt x="0" y="187546"/>
                  </a:lnTo>
                  <a:lnTo>
                    <a:pt x="0" y="83352"/>
                  </a:lnTo>
                  <a:close/>
                </a:path>
              </a:pathLst>
            </a:custGeom>
            <a:ln w="15024">
              <a:solidFill>
                <a:srgbClr val="29A36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2719864" y="2440636"/>
            <a:ext cx="23939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KV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-1933798" y="355591"/>
            <a:ext cx="609232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011555" algn="r">
              <a:lnSpc>
                <a:spcPct val="100000"/>
              </a:lnSpc>
              <a:spcBef>
                <a:spcPts val="5"/>
              </a:spcBef>
            </a:pPr>
            <a:r>
              <a:rPr lang="en-US" altLang="zh-CN" sz="1500" b="1" spc="-25" dirty="0">
                <a:solidFill>
                  <a:schemeClr val="tx1"/>
                </a:solidFill>
                <a:latin typeface="Tahoma" panose="020B0604030504040204"/>
                <a:cs typeface="Tahoma" panose="020B0604030504040204"/>
              </a:rPr>
              <a:t>Prefill</a:t>
            </a:r>
            <a:endParaRPr lang="en-US" altLang="zh-CN" sz="1500" dirty="0">
              <a:solidFill>
                <a:schemeClr val="tx1"/>
              </a:solidFill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77" name="object 29"/>
          <p:cNvGrpSpPr/>
          <p:nvPr/>
        </p:nvGrpSpPr>
        <p:grpSpPr>
          <a:xfrm>
            <a:off x="6775450" y="858520"/>
            <a:ext cx="4260215" cy="2037080"/>
            <a:chOff x="6898390" y="1801210"/>
            <a:chExt cx="4260215" cy="2037080"/>
          </a:xfrm>
        </p:grpSpPr>
        <p:sp>
          <p:nvSpPr>
            <p:cNvPr id="78" name="object 30"/>
            <p:cNvSpPr/>
            <p:nvPr/>
          </p:nvSpPr>
          <p:spPr>
            <a:xfrm>
              <a:off x="6913630" y="1816450"/>
              <a:ext cx="4229735" cy="2006600"/>
            </a:xfrm>
            <a:custGeom>
              <a:avLst/>
              <a:gdLst/>
              <a:ahLst/>
              <a:cxnLst/>
              <a:rect l="l" t="t" r="r" b="b"/>
              <a:pathLst>
                <a:path w="4229734" h="2006600">
                  <a:moveTo>
                    <a:pt x="4139231" y="2006399"/>
                  </a:moveTo>
                  <a:lnTo>
                    <a:pt x="90166" y="2006399"/>
                  </a:lnTo>
                  <a:lnTo>
                    <a:pt x="55070" y="1999314"/>
                  </a:lnTo>
                  <a:lnTo>
                    <a:pt x="26409" y="1979990"/>
                  </a:lnTo>
                  <a:lnTo>
                    <a:pt x="7085" y="1951329"/>
                  </a:lnTo>
                  <a:lnTo>
                    <a:pt x="0" y="1916232"/>
                  </a:lnTo>
                  <a:lnTo>
                    <a:pt x="0" y="90167"/>
                  </a:lnTo>
                  <a:lnTo>
                    <a:pt x="7085" y="55070"/>
                  </a:lnTo>
                  <a:lnTo>
                    <a:pt x="26409" y="26409"/>
                  </a:lnTo>
                  <a:lnTo>
                    <a:pt x="55070" y="7085"/>
                  </a:lnTo>
                  <a:lnTo>
                    <a:pt x="90166" y="0"/>
                  </a:lnTo>
                  <a:lnTo>
                    <a:pt x="4139231" y="0"/>
                  </a:lnTo>
                  <a:lnTo>
                    <a:pt x="4189257" y="15149"/>
                  </a:lnTo>
                  <a:lnTo>
                    <a:pt x="4222536" y="55661"/>
                  </a:lnTo>
                  <a:lnTo>
                    <a:pt x="4229399" y="90167"/>
                  </a:lnTo>
                  <a:lnTo>
                    <a:pt x="4229399" y="1916232"/>
                  </a:lnTo>
                  <a:lnTo>
                    <a:pt x="4222314" y="1951329"/>
                  </a:lnTo>
                  <a:lnTo>
                    <a:pt x="4202990" y="1979990"/>
                  </a:lnTo>
                  <a:lnTo>
                    <a:pt x="4174329" y="1999314"/>
                  </a:lnTo>
                  <a:lnTo>
                    <a:pt x="4139231" y="2006399"/>
                  </a:lnTo>
                  <a:close/>
                </a:path>
              </a:pathLst>
            </a:custGeom>
            <a:solidFill>
              <a:srgbClr val="F7FAF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31"/>
            <p:cNvSpPr/>
            <p:nvPr/>
          </p:nvSpPr>
          <p:spPr>
            <a:xfrm>
              <a:off x="6913630" y="1816450"/>
              <a:ext cx="4229735" cy="2006600"/>
            </a:xfrm>
            <a:custGeom>
              <a:avLst/>
              <a:gdLst/>
              <a:ahLst/>
              <a:cxnLst/>
              <a:rect l="l" t="t" r="r" b="b"/>
              <a:pathLst>
                <a:path w="4229734" h="2006600">
                  <a:moveTo>
                    <a:pt x="0" y="90167"/>
                  </a:moveTo>
                  <a:lnTo>
                    <a:pt x="7085" y="55070"/>
                  </a:lnTo>
                  <a:lnTo>
                    <a:pt x="26409" y="26409"/>
                  </a:lnTo>
                  <a:lnTo>
                    <a:pt x="55070" y="7085"/>
                  </a:lnTo>
                  <a:lnTo>
                    <a:pt x="90166" y="0"/>
                  </a:lnTo>
                  <a:lnTo>
                    <a:pt x="4139231" y="0"/>
                  </a:lnTo>
                  <a:lnTo>
                    <a:pt x="4189257" y="15149"/>
                  </a:lnTo>
                  <a:lnTo>
                    <a:pt x="4222536" y="55661"/>
                  </a:lnTo>
                  <a:lnTo>
                    <a:pt x="4229399" y="90167"/>
                  </a:lnTo>
                  <a:lnTo>
                    <a:pt x="4229399" y="1916232"/>
                  </a:lnTo>
                  <a:lnTo>
                    <a:pt x="4222314" y="1951329"/>
                  </a:lnTo>
                  <a:lnTo>
                    <a:pt x="4202990" y="1979990"/>
                  </a:lnTo>
                  <a:lnTo>
                    <a:pt x="4174329" y="1999314"/>
                  </a:lnTo>
                  <a:lnTo>
                    <a:pt x="4139231" y="2006399"/>
                  </a:lnTo>
                  <a:lnTo>
                    <a:pt x="90166" y="2006399"/>
                  </a:lnTo>
                  <a:lnTo>
                    <a:pt x="55070" y="1999314"/>
                  </a:lnTo>
                  <a:lnTo>
                    <a:pt x="26409" y="1979990"/>
                  </a:lnTo>
                  <a:lnTo>
                    <a:pt x="7085" y="1951329"/>
                  </a:lnTo>
                  <a:lnTo>
                    <a:pt x="0" y="1916232"/>
                  </a:lnTo>
                  <a:lnTo>
                    <a:pt x="0" y="90167"/>
                  </a:lnTo>
                  <a:close/>
                </a:path>
              </a:pathLst>
            </a:custGeom>
            <a:ln w="30049">
              <a:solidFill>
                <a:srgbClr val="8D98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0" name="object 33"/>
          <p:cNvGrpSpPr/>
          <p:nvPr/>
        </p:nvGrpSpPr>
        <p:grpSpPr>
          <a:xfrm>
            <a:off x="7023356" y="1467163"/>
            <a:ext cx="1157605" cy="864869"/>
            <a:chOff x="7146296" y="2409853"/>
            <a:chExt cx="1157605" cy="864869"/>
          </a:xfrm>
        </p:grpSpPr>
        <p:sp>
          <p:nvSpPr>
            <p:cNvPr id="81" name="object 34"/>
            <p:cNvSpPr/>
            <p:nvPr/>
          </p:nvSpPr>
          <p:spPr>
            <a:xfrm>
              <a:off x="7161536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1036636" y="833999"/>
                  </a:move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close/>
                </a:path>
              </a:pathLst>
            </a:custGeom>
            <a:solidFill>
              <a:srgbClr val="E7F0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2" name="object 35"/>
            <p:cNvSpPr/>
            <p:nvPr/>
          </p:nvSpPr>
          <p:spPr>
            <a:xfrm>
              <a:off x="7161536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0" y="90163"/>
                  </a:move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close/>
                </a:path>
              </a:pathLst>
            </a:custGeom>
            <a:ln w="30049">
              <a:solidFill>
                <a:srgbClr val="1768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36"/>
          <p:cNvSpPr txBox="1"/>
          <p:nvPr/>
        </p:nvSpPr>
        <p:spPr>
          <a:xfrm>
            <a:off x="7239139" y="1756327"/>
            <a:ext cx="726440" cy="399468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b="1" spc="-2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Compute</a:t>
            </a:r>
            <a:br>
              <a:rPr lang="en-US" sz="1250" b="1" spc="-2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</a:br>
            <a:r>
              <a:rPr lang="en-US" sz="1250" b="1" spc="-2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(Part)</a:t>
            </a:r>
            <a:endParaRPr sz="1250" dirty="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84" name="object 37"/>
          <p:cNvGrpSpPr/>
          <p:nvPr/>
        </p:nvGrpSpPr>
        <p:grpSpPr>
          <a:xfrm>
            <a:off x="8285413" y="1467163"/>
            <a:ext cx="1157605" cy="864869"/>
            <a:chOff x="8408353" y="2409853"/>
            <a:chExt cx="1157605" cy="864869"/>
          </a:xfrm>
        </p:grpSpPr>
        <p:sp>
          <p:nvSpPr>
            <p:cNvPr id="85" name="object 38"/>
            <p:cNvSpPr/>
            <p:nvPr/>
          </p:nvSpPr>
          <p:spPr>
            <a:xfrm>
              <a:off x="8423593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1036636" y="833999"/>
                  </a:moveTo>
                  <a:lnTo>
                    <a:pt x="90163" y="833999"/>
                  </a:lnTo>
                  <a:lnTo>
                    <a:pt x="55067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lnTo>
                    <a:pt x="7085" y="55067"/>
                  </a:lnTo>
                  <a:lnTo>
                    <a:pt x="26408" y="26408"/>
                  </a:lnTo>
                  <a:lnTo>
                    <a:pt x="55067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1" y="826914"/>
                  </a:lnTo>
                  <a:lnTo>
                    <a:pt x="1036636" y="83399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6" name="object 39"/>
            <p:cNvSpPr/>
            <p:nvPr/>
          </p:nvSpPr>
          <p:spPr>
            <a:xfrm>
              <a:off x="8423593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0" y="90163"/>
                  </a:moveTo>
                  <a:lnTo>
                    <a:pt x="7085" y="55067"/>
                  </a:lnTo>
                  <a:lnTo>
                    <a:pt x="26408" y="26408"/>
                  </a:lnTo>
                  <a:lnTo>
                    <a:pt x="55067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1" y="826914"/>
                  </a:lnTo>
                  <a:lnTo>
                    <a:pt x="1036636" y="833999"/>
                  </a:lnTo>
                  <a:lnTo>
                    <a:pt x="90163" y="833999"/>
                  </a:lnTo>
                  <a:lnTo>
                    <a:pt x="55067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close/>
                </a:path>
              </a:pathLst>
            </a:custGeom>
            <a:ln w="30049">
              <a:solidFill>
                <a:srgbClr val="F4B64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40"/>
          <p:cNvSpPr txBox="1"/>
          <p:nvPr/>
        </p:nvSpPr>
        <p:spPr>
          <a:xfrm>
            <a:off x="8536846" y="1756327"/>
            <a:ext cx="890932" cy="412292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b="1" spc="-2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Memor</a:t>
            </a:r>
            <a:r>
              <a:rPr lang="en-US" altLang="zh-CN" sz="1250" b="1" spc="-2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y</a:t>
            </a:r>
            <a:endParaRPr lang="en-US" altLang="zh-CN" sz="1250" b="1" spc="-20" dirty="0">
              <a:solidFill>
                <a:srgbClr val="BE9000"/>
              </a:solidFill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altLang="zh-CN" sz="1250" b="1" spc="-2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(Gated</a:t>
            </a:r>
            <a:r>
              <a:rPr lang="zh-CN" altLang="en-US" sz="1250" b="1" spc="-2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）</a:t>
            </a:r>
            <a:endParaRPr sz="1250" dirty="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88" name="object 41"/>
          <p:cNvGrpSpPr/>
          <p:nvPr/>
        </p:nvGrpSpPr>
        <p:grpSpPr>
          <a:xfrm>
            <a:off x="9547469" y="1467163"/>
            <a:ext cx="1157605" cy="864869"/>
            <a:chOff x="9670409" y="2409853"/>
            <a:chExt cx="1157605" cy="864869"/>
          </a:xfrm>
        </p:grpSpPr>
        <p:sp>
          <p:nvSpPr>
            <p:cNvPr id="89" name="object 42"/>
            <p:cNvSpPr/>
            <p:nvPr/>
          </p:nvSpPr>
          <p:spPr>
            <a:xfrm>
              <a:off x="9685649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1036636" y="833999"/>
                  </a:move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0" name="object 43"/>
            <p:cNvSpPr/>
            <p:nvPr/>
          </p:nvSpPr>
          <p:spPr>
            <a:xfrm>
              <a:off x="9685649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0" y="90163"/>
                  </a:move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close/>
                </a:path>
              </a:pathLst>
            </a:custGeom>
            <a:ln w="30049">
              <a:solidFill>
                <a:srgbClr val="9B6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1" name="object 44"/>
          <p:cNvSpPr txBox="1"/>
          <p:nvPr/>
        </p:nvSpPr>
        <p:spPr>
          <a:xfrm>
            <a:off x="9791917" y="1756327"/>
            <a:ext cx="669290" cy="412292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b="1" spc="-40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Network</a:t>
            </a:r>
            <a:endParaRPr lang="en-US" sz="1250" b="1" spc="-40" dirty="0">
              <a:solidFill>
                <a:srgbClr val="9B6BFF"/>
              </a:solidFill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sz="1250" b="1" spc="-40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(Gated)</a:t>
            </a:r>
            <a:endParaRPr sz="1250" dirty="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92" name="object 51"/>
          <p:cNvGrpSpPr/>
          <p:nvPr/>
        </p:nvGrpSpPr>
        <p:grpSpPr>
          <a:xfrm>
            <a:off x="8097100" y="2432022"/>
            <a:ext cx="1473200" cy="286385"/>
            <a:chOff x="8220040" y="3374712"/>
            <a:chExt cx="1473200" cy="286385"/>
          </a:xfrm>
        </p:grpSpPr>
        <p:sp>
          <p:nvSpPr>
            <p:cNvPr id="93" name="object 52"/>
            <p:cNvSpPr/>
            <p:nvPr/>
          </p:nvSpPr>
          <p:spPr>
            <a:xfrm>
              <a:off x="8227552" y="3382225"/>
              <a:ext cx="1458595" cy="271145"/>
            </a:xfrm>
            <a:custGeom>
              <a:avLst/>
              <a:gdLst/>
              <a:ahLst/>
              <a:cxnLst/>
              <a:rect l="l" t="t" r="r" b="b"/>
              <a:pathLst>
                <a:path w="1458595" h="271145">
                  <a:moveTo>
                    <a:pt x="1374646" y="270899"/>
                  </a:moveTo>
                  <a:lnTo>
                    <a:pt x="83353" y="270899"/>
                  </a:lnTo>
                  <a:lnTo>
                    <a:pt x="50908" y="264349"/>
                  </a:lnTo>
                  <a:lnTo>
                    <a:pt x="24413" y="246486"/>
                  </a:lnTo>
                  <a:lnTo>
                    <a:pt x="6550" y="219991"/>
                  </a:lnTo>
                  <a:lnTo>
                    <a:pt x="0" y="187546"/>
                  </a:lnTo>
                  <a:lnTo>
                    <a:pt x="0" y="83352"/>
                  </a:lnTo>
                  <a:lnTo>
                    <a:pt x="6550" y="50908"/>
                  </a:lnTo>
                  <a:lnTo>
                    <a:pt x="24413" y="24413"/>
                  </a:lnTo>
                  <a:lnTo>
                    <a:pt x="50908" y="6550"/>
                  </a:lnTo>
                  <a:lnTo>
                    <a:pt x="83353" y="0"/>
                  </a:lnTo>
                  <a:lnTo>
                    <a:pt x="1374646" y="0"/>
                  </a:lnTo>
                  <a:lnTo>
                    <a:pt x="1420891" y="14004"/>
                  </a:lnTo>
                  <a:lnTo>
                    <a:pt x="1451655" y="51455"/>
                  </a:lnTo>
                  <a:lnTo>
                    <a:pt x="1457999" y="83352"/>
                  </a:lnTo>
                  <a:lnTo>
                    <a:pt x="1457999" y="187546"/>
                  </a:lnTo>
                  <a:lnTo>
                    <a:pt x="1451449" y="219991"/>
                  </a:lnTo>
                  <a:lnTo>
                    <a:pt x="1433586" y="246486"/>
                  </a:lnTo>
                  <a:lnTo>
                    <a:pt x="1407091" y="264349"/>
                  </a:lnTo>
                  <a:lnTo>
                    <a:pt x="1374646" y="270899"/>
                  </a:lnTo>
                  <a:close/>
                </a:path>
              </a:pathLst>
            </a:custGeom>
            <a:solidFill>
              <a:srgbClr val="29A3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53"/>
            <p:cNvSpPr/>
            <p:nvPr/>
          </p:nvSpPr>
          <p:spPr>
            <a:xfrm>
              <a:off x="8227552" y="3382225"/>
              <a:ext cx="1458595" cy="271145"/>
            </a:xfrm>
            <a:custGeom>
              <a:avLst/>
              <a:gdLst/>
              <a:ahLst/>
              <a:cxnLst/>
              <a:rect l="l" t="t" r="r" b="b"/>
              <a:pathLst>
                <a:path w="1458595" h="271145">
                  <a:moveTo>
                    <a:pt x="0" y="83352"/>
                  </a:moveTo>
                  <a:lnTo>
                    <a:pt x="6550" y="50908"/>
                  </a:lnTo>
                  <a:lnTo>
                    <a:pt x="24413" y="24413"/>
                  </a:lnTo>
                  <a:lnTo>
                    <a:pt x="50908" y="6550"/>
                  </a:lnTo>
                  <a:lnTo>
                    <a:pt x="83353" y="0"/>
                  </a:lnTo>
                  <a:lnTo>
                    <a:pt x="1374646" y="0"/>
                  </a:lnTo>
                  <a:lnTo>
                    <a:pt x="1420891" y="14004"/>
                  </a:lnTo>
                  <a:lnTo>
                    <a:pt x="1451655" y="51455"/>
                  </a:lnTo>
                  <a:lnTo>
                    <a:pt x="1457999" y="83352"/>
                  </a:lnTo>
                  <a:lnTo>
                    <a:pt x="1457999" y="187546"/>
                  </a:lnTo>
                  <a:lnTo>
                    <a:pt x="1451449" y="219991"/>
                  </a:lnTo>
                  <a:lnTo>
                    <a:pt x="1433586" y="246486"/>
                  </a:lnTo>
                  <a:lnTo>
                    <a:pt x="1407091" y="264349"/>
                  </a:lnTo>
                  <a:lnTo>
                    <a:pt x="1374646" y="270899"/>
                  </a:lnTo>
                  <a:lnTo>
                    <a:pt x="83353" y="270899"/>
                  </a:lnTo>
                  <a:lnTo>
                    <a:pt x="50908" y="264349"/>
                  </a:lnTo>
                  <a:lnTo>
                    <a:pt x="24413" y="246486"/>
                  </a:lnTo>
                  <a:lnTo>
                    <a:pt x="6550" y="219991"/>
                  </a:lnTo>
                  <a:lnTo>
                    <a:pt x="0" y="187546"/>
                  </a:lnTo>
                  <a:lnTo>
                    <a:pt x="0" y="83352"/>
                  </a:lnTo>
                  <a:close/>
                </a:path>
              </a:pathLst>
            </a:custGeom>
            <a:ln w="15024">
              <a:solidFill>
                <a:srgbClr val="29A36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5" name="object 54"/>
          <p:cNvSpPr txBox="1"/>
          <p:nvPr/>
        </p:nvSpPr>
        <p:spPr>
          <a:xfrm>
            <a:off x="8713963" y="2460956"/>
            <a:ext cx="23939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KV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4188324" y="381000"/>
            <a:ext cx="609232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011555" algn="r">
              <a:lnSpc>
                <a:spcPct val="100000"/>
              </a:lnSpc>
              <a:spcBef>
                <a:spcPts val="5"/>
              </a:spcBef>
            </a:pPr>
            <a:r>
              <a:rPr lang="en-US" altLang="zh-CN" sz="1500" b="1" spc="-25" dirty="0">
                <a:solidFill>
                  <a:schemeClr val="tx1"/>
                </a:solidFill>
                <a:latin typeface="Tahoma" panose="020B0604030504040204"/>
                <a:cs typeface="Tahoma" panose="020B0604030504040204"/>
              </a:rPr>
              <a:t>Draft</a:t>
            </a:r>
            <a:endParaRPr lang="en-US" altLang="zh-CN" sz="1500" dirty="0">
              <a:solidFill>
                <a:schemeClr val="tx1"/>
              </a:solidFill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97" name="object 29"/>
          <p:cNvGrpSpPr/>
          <p:nvPr/>
        </p:nvGrpSpPr>
        <p:grpSpPr>
          <a:xfrm>
            <a:off x="6823250" y="4267200"/>
            <a:ext cx="4260215" cy="2037080"/>
            <a:chOff x="6898390" y="1801210"/>
            <a:chExt cx="4260215" cy="2037080"/>
          </a:xfrm>
        </p:grpSpPr>
        <p:sp>
          <p:nvSpPr>
            <p:cNvPr id="98" name="object 30"/>
            <p:cNvSpPr/>
            <p:nvPr/>
          </p:nvSpPr>
          <p:spPr>
            <a:xfrm>
              <a:off x="6913630" y="1816450"/>
              <a:ext cx="4229735" cy="2006600"/>
            </a:xfrm>
            <a:custGeom>
              <a:avLst/>
              <a:gdLst/>
              <a:ahLst/>
              <a:cxnLst/>
              <a:rect l="l" t="t" r="r" b="b"/>
              <a:pathLst>
                <a:path w="4229734" h="2006600">
                  <a:moveTo>
                    <a:pt x="4139231" y="2006399"/>
                  </a:moveTo>
                  <a:lnTo>
                    <a:pt x="90166" y="2006399"/>
                  </a:lnTo>
                  <a:lnTo>
                    <a:pt x="55070" y="1999314"/>
                  </a:lnTo>
                  <a:lnTo>
                    <a:pt x="26409" y="1979990"/>
                  </a:lnTo>
                  <a:lnTo>
                    <a:pt x="7085" y="1951329"/>
                  </a:lnTo>
                  <a:lnTo>
                    <a:pt x="0" y="1916232"/>
                  </a:lnTo>
                  <a:lnTo>
                    <a:pt x="0" y="90167"/>
                  </a:lnTo>
                  <a:lnTo>
                    <a:pt x="7085" y="55070"/>
                  </a:lnTo>
                  <a:lnTo>
                    <a:pt x="26409" y="26409"/>
                  </a:lnTo>
                  <a:lnTo>
                    <a:pt x="55070" y="7085"/>
                  </a:lnTo>
                  <a:lnTo>
                    <a:pt x="90166" y="0"/>
                  </a:lnTo>
                  <a:lnTo>
                    <a:pt x="4139231" y="0"/>
                  </a:lnTo>
                  <a:lnTo>
                    <a:pt x="4189257" y="15149"/>
                  </a:lnTo>
                  <a:lnTo>
                    <a:pt x="4222536" y="55661"/>
                  </a:lnTo>
                  <a:lnTo>
                    <a:pt x="4229399" y="90167"/>
                  </a:lnTo>
                  <a:lnTo>
                    <a:pt x="4229399" y="1916232"/>
                  </a:lnTo>
                  <a:lnTo>
                    <a:pt x="4222314" y="1951329"/>
                  </a:lnTo>
                  <a:lnTo>
                    <a:pt x="4202990" y="1979990"/>
                  </a:lnTo>
                  <a:lnTo>
                    <a:pt x="4174329" y="1999314"/>
                  </a:lnTo>
                  <a:lnTo>
                    <a:pt x="4139231" y="2006399"/>
                  </a:lnTo>
                  <a:close/>
                </a:path>
              </a:pathLst>
            </a:custGeom>
            <a:solidFill>
              <a:srgbClr val="F7FAF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9" name="object 31"/>
            <p:cNvSpPr/>
            <p:nvPr/>
          </p:nvSpPr>
          <p:spPr>
            <a:xfrm>
              <a:off x="6913630" y="1816450"/>
              <a:ext cx="4229735" cy="2006600"/>
            </a:xfrm>
            <a:custGeom>
              <a:avLst/>
              <a:gdLst/>
              <a:ahLst/>
              <a:cxnLst/>
              <a:rect l="l" t="t" r="r" b="b"/>
              <a:pathLst>
                <a:path w="4229734" h="2006600">
                  <a:moveTo>
                    <a:pt x="0" y="90167"/>
                  </a:moveTo>
                  <a:lnTo>
                    <a:pt x="7085" y="55070"/>
                  </a:lnTo>
                  <a:lnTo>
                    <a:pt x="26409" y="26409"/>
                  </a:lnTo>
                  <a:lnTo>
                    <a:pt x="55070" y="7085"/>
                  </a:lnTo>
                  <a:lnTo>
                    <a:pt x="90166" y="0"/>
                  </a:lnTo>
                  <a:lnTo>
                    <a:pt x="4139231" y="0"/>
                  </a:lnTo>
                  <a:lnTo>
                    <a:pt x="4189257" y="15149"/>
                  </a:lnTo>
                  <a:lnTo>
                    <a:pt x="4222536" y="55661"/>
                  </a:lnTo>
                  <a:lnTo>
                    <a:pt x="4229399" y="90167"/>
                  </a:lnTo>
                  <a:lnTo>
                    <a:pt x="4229399" y="1916232"/>
                  </a:lnTo>
                  <a:lnTo>
                    <a:pt x="4222314" y="1951329"/>
                  </a:lnTo>
                  <a:lnTo>
                    <a:pt x="4202990" y="1979990"/>
                  </a:lnTo>
                  <a:lnTo>
                    <a:pt x="4174329" y="1999314"/>
                  </a:lnTo>
                  <a:lnTo>
                    <a:pt x="4139231" y="2006399"/>
                  </a:lnTo>
                  <a:lnTo>
                    <a:pt x="90166" y="2006399"/>
                  </a:lnTo>
                  <a:lnTo>
                    <a:pt x="55070" y="1999314"/>
                  </a:lnTo>
                  <a:lnTo>
                    <a:pt x="26409" y="1979990"/>
                  </a:lnTo>
                  <a:lnTo>
                    <a:pt x="7085" y="1951329"/>
                  </a:lnTo>
                  <a:lnTo>
                    <a:pt x="0" y="1916232"/>
                  </a:lnTo>
                  <a:lnTo>
                    <a:pt x="0" y="90167"/>
                  </a:lnTo>
                  <a:close/>
                </a:path>
              </a:pathLst>
            </a:custGeom>
            <a:ln w="30049">
              <a:solidFill>
                <a:srgbClr val="8D98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0" name="object 33"/>
          <p:cNvGrpSpPr/>
          <p:nvPr/>
        </p:nvGrpSpPr>
        <p:grpSpPr>
          <a:xfrm>
            <a:off x="7071156" y="4875843"/>
            <a:ext cx="1157605" cy="864869"/>
            <a:chOff x="7146296" y="2409853"/>
            <a:chExt cx="1157605" cy="864869"/>
          </a:xfrm>
        </p:grpSpPr>
        <p:sp>
          <p:nvSpPr>
            <p:cNvPr id="101" name="object 34"/>
            <p:cNvSpPr/>
            <p:nvPr/>
          </p:nvSpPr>
          <p:spPr>
            <a:xfrm>
              <a:off x="7161536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1036636" y="833999"/>
                  </a:move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close/>
                </a:path>
              </a:pathLst>
            </a:custGeom>
            <a:solidFill>
              <a:srgbClr val="E7F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35"/>
            <p:cNvSpPr/>
            <p:nvPr/>
          </p:nvSpPr>
          <p:spPr>
            <a:xfrm>
              <a:off x="7161536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0" y="90163"/>
                  </a:move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close/>
                </a:path>
              </a:pathLst>
            </a:custGeom>
            <a:ln w="30049">
              <a:solidFill>
                <a:srgbClr val="1768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3" name="object 36"/>
          <p:cNvSpPr txBox="1"/>
          <p:nvPr/>
        </p:nvSpPr>
        <p:spPr>
          <a:xfrm>
            <a:off x="7286939" y="5165007"/>
            <a:ext cx="72644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b="1" spc="-2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Compute</a:t>
            </a:r>
            <a:endParaRPr sz="1250" dirty="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104" name="object 37"/>
          <p:cNvGrpSpPr/>
          <p:nvPr/>
        </p:nvGrpSpPr>
        <p:grpSpPr>
          <a:xfrm>
            <a:off x="8333213" y="4875843"/>
            <a:ext cx="1157605" cy="864869"/>
            <a:chOff x="8408353" y="2409853"/>
            <a:chExt cx="1157605" cy="864869"/>
          </a:xfrm>
        </p:grpSpPr>
        <p:sp>
          <p:nvSpPr>
            <p:cNvPr id="105" name="object 38"/>
            <p:cNvSpPr/>
            <p:nvPr/>
          </p:nvSpPr>
          <p:spPr>
            <a:xfrm>
              <a:off x="8423593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1036636" y="833999"/>
                  </a:moveTo>
                  <a:lnTo>
                    <a:pt x="90163" y="833999"/>
                  </a:lnTo>
                  <a:lnTo>
                    <a:pt x="55067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lnTo>
                    <a:pt x="7085" y="55067"/>
                  </a:lnTo>
                  <a:lnTo>
                    <a:pt x="26408" y="26408"/>
                  </a:lnTo>
                  <a:lnTo>
                    <a:pt x="55067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1" y="826914"/>
                  </a:lnTo>
                  <a:lnTo>
                    <a:pt x="1036636" y="833999"/>
                  </a:lnTo>
                  <a:close/>
                </a:path>
              </a:pathLst>
            </a:custGeom>
            <a:solidFill>
              <a:srgbClr val="FFF3D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6" name="object 39"/>
            <p:cNvSpPr/>
            <p:nvPr/>
          </p:nvSpPr>
          <p:spPr>
            <a:xfrm>
              <a:off x="8423593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0" y="90163"/>
                  </a:moveTo>
                  <a:lnTo>
                    <a:pt x="7085" y="55067"/>
                  </a:lnTo>
                  <a:lnTo>
                    <a:pt x="26408" y="26408"/>
                  </a:lnTo>
                  <a:lnTo>
                    <a:pt x="55067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1" y="826914"/>
                  </a:lnTo>
                  <a:lnTo>
                    <a:pt x="1036636" y="833999"/>
                  </a:lnTo>
                  <a:lnTo>
                    <a:pt x="90163" y="833999"/>
                  </a:lnTo>
                  <a:lnTo>
                    <a:pt x="55067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close/>
                </a:path>
              </a:pathLst>
            </a:custGeom>
            <a:ln w="30049">
              <a:solidFill>
                <a:srgbClr val="F4B64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7" name="object 40"/>
          <p:cNvSpPr txBox="1"/>
          <p:nvPr/>
        </p:nvSpPr>
        <p:spPr>
          <a:xfrm>
            <a:off x="8584646" y="5165007"/>
            <a:ext cx="890932" cy="412292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b="1" spc="-2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Memor</a:t>
            </a:r>
            <a:r>
              <a:rPr lang="en-US" altLang="zh-CN" sz="1250" b="1" spc="-2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y</a:t>
            </a:r>
            <a:endParaRPr lang="en-US" altLang="zh-CN" sz="1250" b="1" spc="-20" dirty="0">
              <a:solidFill>
                <a:srgbClr val="BE9000"/>
              </a:solidFill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15"/>
              </a:spcBef>
            </a:pPr>
            <a:endParaRPr sz="1250" dirty="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108" name="object 41"/>
          <p:cNvGrpSpPr/>
          <p:nvPr/>
        </p:nvGrpSpPr>
        <p:grpSpPr>
          <a:xfrm>
            <a:off x="9595269" y="4875843"/>
            <a:ext cx="1157605" cy="864869"/>
            <a:chOff x="9670409" y="2409853"/>
            <a:chExt cx="1157605" cy="864869"/>
          </a:xfrm>
        </p:grpSpPr>
        <p:sp>
          <p:nvSpPr>
            <p:cNvPr id="109" name="object 42"/>
            <p:cNvSpPr/>
            <p:nvPr/>
          </p:nvSpPr>
          <p:spPr>
            <a:xfrm>
              <a:off x="9685649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1036636" y="833999"/>
                  </a:move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close/>
                </a:path>
              </a:pathLst>
            </a:custGeom>
            <a:solidFill>
              <a:srgbClr val="F1EB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0" name="object 43"/>
            <p:cNvSpPr/>
            <p:nvPr/>
          </p:nvSpPr>
          <p:spPr>
            <a:xfrm>
              <a:off x="9685649" y="2425093"/>
              <a:ext cx="1127125" cy="834390"/>
            </a:xfrm>
            <a:custGeom>
              <a:avLst/>
              <a:gdLst/>
              <a:ahLst/>
              <a:cxnLst/>
              <a:rect l="l" t="t" r="r" b="b"/>
              <a:pathLst>
                <a:path w="1127125" h="834389">
                  <a:moveTo>
                    <a:pt x="0" y="90163"/>
                  </a:moveTo>
                  <a:lnTo>
                    <a:pt x="7085" y="55067"/>
                  </a:lnTo>
                  <a:lnTo>
                    <a:pt x="26408" y="26408"/>
                  </a:lnTo>
                  <a:lnTo>
                    <a:pt x="55068" y="7085"/>
                  </a:lnTo>
                  <a:lnTo>
                    <a:pt x="90163" y="0"/>
                  </a:lnTo>
                  <a:lnTo>
                    <a:pt x="1036636" y="0"/>
                  </a:lnTo>
                  <a:lnTo>
                    <a:pt x="1086659" y="15148"/>
                  </a:lnTo>
                  <a:lnTo>
                    <a:pt x="1119936" y="55659"/>
                  </a:lnTo>
                  <a:lnTo>
                    <a:pt x="1126799" y="90163"/>
                  </a:lnTo>
                  <a:lnTo>
                    <a:pt x="1126799" y="743836"/>
                  </a:lnTo>
                  <a:lnTo>
                    <a:pt x="1119714" y="778932"/>
                  </a:lnTo>
                  <a:lnTo>
                    <a:pt x="1100391" y="807591"/>
                  </a:lnTo>
                  <a:lnTo>
                    <a:pt x="1071732" y="826914"/>
                  </a:lnTo>
                  <a:lnTo>
                    <a:pt x="1036636" y="833999"/>
                  </a:lnTo>
                  <a:lnTo>
                    <a:pt x="90163" y="833999"/>
                  </a:lnTo>
                  <a:lnTo>
                    <a:pt x="55068" y="826914"/>
                  </a:lnTo>
                  <a:lnTo>
                    <a:pt x="26408" y="807591"/>
                  </a:lnTo>
                  <a:lnTo>
                    <a:pt x="7085" y="778932"/>
                  </a:lnTo>
                  <a:lnTo>
                    <a:pt x="0" y="743836"/>
                  </a:lnTo>
                  <a:lnTo>
                    <a:pt x="0" y="90163"/>
                  </a:lnTo>
                  <a:close/>
                </a:path>
              </a:pathLst>
            </a:custGeom>
            <a:ln w="30049">
              <a:solidFill>
                <a:srgbClr val="9B6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1" name="object 44"/>
          <p:cNvSpPr txBox="1"/>
          <p:nvPr/>
        </p:nvSpPr>
        <p:spPr>
          <a:xfrm>
            <a:off x="9839717" y="5165007"/>
            <a:ext cx="669290" cy="207108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b="1" spc="-40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Network</a:t>
            </a:r>
            <a:endParaRPr lang="en-US" sz="1250" b="1" spc="-40" dirty="0">
              <a:solidFill>
                <a:srgbClr val="9B6BFF"/>
              </a:solidFill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112" name="object 51"/>
          <p:cNvGrpSpPr/>
          <p:nvPr/>
        </p:nvGrpSpPr>
        <p:grpSpPr>
          <a:xfrm>
            <a:off x="8144900" y="5840702"/>
            <a:ext cx="1473200" cy="286385"/>
            <a:chOff x="8220040" y="3374712"/>
            <a:chExt cx="1473200" cy="286385"/>
          </a:xfrm>
        </p:grpSpPr>
        <p:sp>
          <p:nvSpPr>
            <p:cNvPr id="113" name="object 52"/>
            <p:cNvSpPr/>
            <p:nvPr/>
          </p:nvSpPr>
          <p:spPr>
            <a:xfrm>
              <a:off x="8227552" y="3382225"/>
              <a:ext cx="1458595" cy="271145"/>
            </a:xfrm>
            <a:custGeom>
              <a:avLst/>
              <a:gdLst/>
              <a:ahLst/>
              <a:cxnLst/>
              <a:rect l="l" t="t" r="r" b="b"/>
              <a:pathLst>
                <a:path w="1458595" h="271145">
                  <a:moveTo>
                    <a:pt x="1374646" y="270899"/>
                  </a:moveTo>
                  <a:lnTo>
                    <a:pt x="83353" y="270899"/>
                  </a:lnTo>
                  <a:lnTo>
                    <a:pt x="50908" y="264349"/>
                  </a:lnTo>
                  <a:lnTo>
                    <a:pt x="24413" y="246486"/>
                  </a:lnTo>
                  <a:lnTo>
                    <a:pt x="6550" y="219991"/>
                  </a:lnTo>
                  <a:lnTo>
                    <a:pt x="0" y="187546"/>
                  </a:lnTo>
                  <a:lnTo>
                    <a:pt x="0" y="83352"/>
                  </a:lnTo>
                  <a:lnTo>
                    <a:pt x="6550" y="50908"/>
                  </a:lnTo>
                  <a:lnTo>
                    <a:pt x="24413" y="24413"/>
                  </a:lnTo>
                  <a:lnTo>
                    <a:pt x="50908" y="6550"/>
                  </a:lnTo>
                  <a:lnTo>
                    <a:pt x="83353" y="0"/>
                  </a:lnTo>
                  <a:lnTo>
                    <a:pt x="1374646" y="0"/>
                  </a:lnTo>
                  <a:lnTo>
                    <a:pt x="1420891" y="14004"/>
                  </a:lnTo>
                  <a:lnTo>
                    <a:pt x="1451655" y="51455"/>
                  </a:lnTo>
                  <a:lnTo>
                    <a:pt x="1457999" y="83352"/>
                  </a:lnTo>
                  <a:lnTo>
                    <a:pt x="1457999" y="187546"/>
                  </a:lnTo>
                  <a:lnTo>
                    <a:pt x="1451449" y="219991"/>
                  </a:lnTo>
                  <a:lnTo>
                    <a:pt x="1433586" y="246486"/>
                  </a:lnTo>
                  <a:lnTo>
                    <a:pt x="1407091" y="264349"/>
                  </a:lnTo>
                  <a:lnTo>
                    <a:pt x="1374646" y="270899"/>
                  </a:lnTo>
                  <a:close/>
                </a:path>
              </a:pathLst>
            </a:custGeom>
            <a:solidFill>
              <a:srgbClr val="29A3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53"/>
            <p:cNvSpPr/>
            <p:nvPr/>
          </p:nvSpPr>
          <p:spPr>
            <a:xfrm>
              <a:off x="8227552" y="3382225"/>
              <a:ext cx="1458595" cy="271145"/>
            </a:xfrm>
            <a:custGeom>
              <a:avLst/>
              <a:gdLst/>
              <a:ahLst/>
              <a:cxnLst/>
              <a:rect l="l" t="t" r="r" b="b"/>
              <a:pathLst>
                <a:path w="1458595" h="271145">
                  <a:moveTo>
                    <a:pt x="0" y="83352"/>
                  </a:moveTo>
                  <a:lnTo>
                    <a:pt x="6550" y="50908"/>
                  </a:lnTo>
                  <a:lnTo>
                    <a:pt x="24413" y="24413"/>
                  </a:lnTo>
                  <a:lnTo>
                    <a:pt x="50908" y="6550"/>
                  </a:lnTo>
                  <a:lnTo>
                    <a:pt x="83353" y="0"/>
                  </a:lnTo>
                  <a:lnTo>
                    <a:pt x="1374646" y="0"/>
                  </a:lnTo>
                  <a:lnTo>
                    <a:pt x="1420891" y="14004"/>
                  </a:lnTo>
                  <a:lnTo>
                    <a:pt x="1451655" y="51455"/>
                  </a:lnTo>
                  <a:lnTo>
                    <a:pt x="1457999" y="83352"/>
                  </a:lnTo>
                  <a:lnTo>
                    <a:pt x="1457999" y="187546"/>
                  </a:lnTo>
                  <a:lnTo>
                    <a:pt x="1451449" y="219991"/>
                  </a:lnTo>
                  <a:lnTo>
                    <a:pt x="1433586" y="246486"/>
                  </a:lnTo>
                  <a:lnTo>
                    <a:pt x="1407091" y="264349"/>
                  </a:lnTo>
                  <a:lnTo>
                    <a:pt x="1374646" y="270899"/>
                  </a:lnTo>
                  <a:lnTo>
                    <a:pt x="83353" y="270899"/>
                  </a:lnTo>
                  <a:lnTo>
                    <a:pt x="50908" y="264349"/>
                  </a:lnTo>
                  <a:lnTo>
                    <a:pt x="24413" y="246486"/>
                  </a:lnTo>
                  <a:lnTo>
                    <a:pt x="6550" y="219991"/>
                  </a:lnTo>
                  <a:lnTo>
                    <a:pt x="0" y="187546"/>
                  </a:lnTo>
                  <a:lnTo>
                    <a:pt x="0" y="83352"/>
                  </a:lnTo>
                  <a:close/>
                </a:path>
              </a:pathLst>
            </a:custGeom>
            <a:ln w="15024">
              <a:solidFill>
                <a:srgbClr val="29A36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5" name="object 54"/>
          <p:cNvSpPr txBox="1"/>
          <p:nvPr/>
        </p:nvSpPr>
        <p:spPr>
          <a:xfrm>
            <a:off x="8761763" y="5869636"/>
            <a:ext cx="23939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spc="-2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KV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4240776" y="3886200"/>
            <a:ext cx="609232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011555" algn="r">
              <a:lnSpc>
                <a:spcPct val="100000"/>
              </a:lnSpc>
              <a:spcBef>
                <a:spcPts val="5"/>
              </a:spcBef>
            </a:pPr>
            <a:r>
              <a:rPr lang="en-US" altLang="zh-CN" sz="1500" b="1" spc="-25" dirty="0">
                <a:solidFill>
                  <a:schemeClr val="tx1"/>
                </a:solidFill>
                <a:latin typeface="Tahoma" panose="020B0604030504040204"/>
                <a:cs typeface="Tahoma" panose="020B0604030504040204"/>
              </a:rPr>
              <a:t>Verify</a:t>
            </a:r>
            <a:endParaRPr lang="en-US" altLang="zh-CN" sz="1500" dirty="0">
              <a:solidFill>
                <a:schemeClr val="tx1"/>
              </a:solidFill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7" name="右箭头 116"/>
          <p:cNvSpPr/>
          <p:nvPr/>
        </p:nvSpPr>
        <p:spPr>
          <a:xfrm>
            <a:off x="5556250" y="1756327"/>
            <a:ext cx="738085" cy="39197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9" name="文本框 118"/>
          <p:cNvSpPr txBox="1"/>
          <p:nvPr/>
        </p:nvSpPr>
        <p:spPr>
          <a:xfrm>
            <a:off x="-2254298" y="1001956"/>
            <a:ext cx="699867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011555" algn="r">
              <a:lnSpc>
                <a:spcPct val="100000"/>
              </a:lnSpc>
              <a:spcBef>
                <a:spcPts val="5"/>
              </a:spcBef>
            </a:pPr>
            <a:r>
              <a:rPr lang="en-US" altLang="zh-CN" sz="1500" b="1" spc="-2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One</a:t>
            </a:r>
            <a:r>
              <a:rPr lang="en-US" altLang="zh-CN" sz="1500" b="1" spc="-7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lang="en-US" altLang="zh-CN" sz="1500" b="1" spc="-3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balanced</a:t>
            </a:r>
            <a:r>
              <a:rPr lang="en-US" altLang="zh-CN" sz="1500" b="1" spc="-7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lang="en-US" altLang="zh-CN" sz="1500" b="1" spc="-2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chip</a:t>
            </a:r>
            <a:endParaRPr lang="en-US" altLang="zh-CN" sz="15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0" name="下箭头 119"/>
          <p:cNvSpPr/>
          <p:nvPr/>
        </p:nvSpPr>
        <p:spPr>
          <a:xfrm>
            <a:off x="8792217" y="3082575"/>
            <a:ext cx="380190" cy="57502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文本框 121"/>
          <p:cNvSpPr txBox="1"/>
          <p:nvPr/>
        </p:nvSpPr>
        <p:spPr>
          <a:xfrm>
            <a:off x="3797818" y="1022232"/>
            <a:ext cx="699867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011555" algn="r">
              <a:lnSpc>
                <a:spcPct val="100000"/>
              </a:lnSpc>
              <a:spcBef>
                <a:spcPts val="5"/>
              </a:spcBef>
            </a:pPr>
            <a:r>
              <a:rPr lang="en-US" altLang="zh-CN" sz="1500" b="1" spc="-2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One</a:t>
            </a:r>
            <a:r>
              <a:rPr lang="en-US" altLang="zh-CN" sz="1500" b="1" spc="-7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lang="en-US" altLang="zh-CN" sz="1500" b="1" spc="-3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balanced</a:t>
            </a:r>
            <a:r>
              <a:rPr lang="en-US" altLang="zh-CN" sz="1500" b="1" spc="-7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lang="en-US" altLang="zh-CN" sz="1500" b="1" spc="-2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chip</a:t>
            </a:r>
            <a:endParaRPr lang="en-US" altLang="zh-CN" sz="15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3738958" y="4430956"/>
            <a:ext cx="699867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011555" algn="r">
              <a:lnSpc>
                <a:spcPct val="100000"/>
              </a:lnSpc>
              <a:spcBef>
                <a:spcPts val="5"/>
              </a:spcBef>
            </a:pPr>
            <a:r>
              <a:rPr lang="en-US" altLang="zh-CN" sz="1500" b="1" spc="-2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One</a:t>
            </a:r>
            <a:r>
              <a:rPr lang="en-US" altLang="zh-CN" sz="1500" b="1" spc="-7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lang="en-US" altLang="zh-CN" sz="1500" b="1" spc="-3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balanced</a:t>
            </a:r>
            <a:r>
              <a:rPr lang="en-US" altLang="zh-CN" sz="1500" b="1" spc="-7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lang="en-US" altLang="zh-CN" sz="1500" b="1" spc="-2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chip</a:t>
            </a:r>
            <a:endParaRPr lang="en-US" altLang="zh-CN" sz="1500" dirty="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58800" y="474091"/>
            <a:ext cx="90531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9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Changing</a:t>
            </a:r>
            <a:r>
              <a:rPr sz="2800" b="1" spc="-15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b="1" spc="-10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ratios</a:t>
            </a:r>
            <a:r>
              <a:rPr sz="2800" b="1" spc="-15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b="1" spc="-48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→</a:t>
            </a:r>
            <a:r>
              <a:rPr sz="2800" b="1" spc="-15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b="1" spc="-9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inefficiency</a:t>
            </a:r>
            <a:r>
              <a:rPr sz="2800" b="1" spc="-204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b="1" spc="-14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in</a:t>
            </a:r>
            <a:r>
              <a:rPr sz="2800" b="1" spc="-15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b="1" spc="-114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heterogeneous</a:t>
            </a:r>
            <a:r>
              <a:rPr sz="2800" b="1" spc="-13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b="1" spc="-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fleets</a:t>
            </a:r>
            <a:endParaRPr sz="28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9499" y="1133071"/>
            <a:ext cx="288353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50" dirty="0">
                <a:solidFill>
                  <a:srgbClr val="4B5563"/>
                </a:solidFill>
                <a:latin typeface="Tahoma" panose="020B0604030504040204"/>
                <a:cs typeface="Tahoma" panose="020B0604030504040204"/>
              </a:rPr>
              <a:t>Example</a:t>
            </a:r>
            <a:r>
              <a:rPr sz="1300" b="1" spc="-55" dirty="0">
                <a:solidFill>
                  <a:srgbClr val="4B556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20" dirty="0">
                <a:solidFill>
                  <a:srgbClr val="4B5563"/>
                </a:solidFill>
                <a:latin typeface="Tahoma" panose="020B0604030504040204"/>
                <a:cs typeface="Tahoma" panose="020B0604030504040204"/>
              </a:rPr>
              <a:t>of </a:t>
            </a:r>
            <a:r>
              <a:rPr sz="1300" b="1" spc="-50" dirty="0">
                <a:solidFill>
                  <a:srgbClr val="4B5563"/>
                </a:solidFill>
                <a:latin typeface="Tahoma" panose="020B0604030504040204"/>
                <a:cs typeface="Tahoma" panose="020B0604030504040204"/>
              </a:rPr>
              <a:t>changing</a:t>
            </a:r>
            <a:r>
              <a:rPr sz="1300" b="1" spc="-75" dirty="0">
                <a:solidFill>
                  <a:srgbClr val="4B556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70" dirty="0">
                <a:solidFill>
                  <a:srgbClr val="4B5563"/>
                </a:solidFill>
                <a:latin typeface="Tahoma" panose="020B0604030504040204"/>
                <a:cs typeface="Tahoma" panose="020B0604030504040204"/>
              </a:rPr>
              <a:t>workload</a:t>
            </a:r>
            <a:r>
              <a:rPr sz="1300" b="1" spc="-55" dirty="0">
                <a:solidFill>
                  <a:srgbClr val="4B556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20" dirty="0">
                <a:solidFill>
                  <a:srgbClr val="4B5563"/>
                </a:solidFill>
                <a:latin typeface="Tahoma" panose="020B0604030504040204"/>
                <a:cs typeface="Tahoma" panose="020B0604030504040204"/>
              </a:rPr>
              <a:t>ratios</a:t>
            </a:r>
            <a:endParaRPr sz="13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619500" y="1323975"/>
            <a:ext cx="114299" cy="1142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759200" y="1267586"/>
            <a:ext cx="4114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3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Prefill</a:t>
            </a:r>
            <a:endParaRPr sz="11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6750" y="1323975"/>
            <a:ext cx="114299" cy="11429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616450" y="1267586"/>
            <a:ext cx="3663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3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Draft</a:t>
            </a:r>
            <a:endParaRPr sz="11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76850" y="1323975"/>
            <a:ext cx="114299" cy="11429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416550" y="1267586"/>
            <a:ext cx="4184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Verify</a:t>
            </a:r>
            <a:endParaRPr sz="11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7405" y="1696211"/>
            <a:ext cx="3841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Mix</a:t>
            </a:r>
            <a:r>
              <a:rPr sz="1100" spc="-114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spc="4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</a:t>
            </a:r>
            <a:endParaRPr sz="11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8520" y="2124836"/>
            <a:ext cx="3829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Mix</a:t>
            </a:r>
            <a:r>
              <a:rPr sz="1100" spc="-9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spc="2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</a:t>
            </a:r>
            <a:endParaRPr sz="11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0981" y="2553461"/>
            <a:ext cx="3905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Mix</a:t>
            </a:r>
            <a:r>
              <a:rPr sz="1100" spc="-9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spc="6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C</a:t>
            </a:r>
            <a:endParaRPr sz="11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190625" y="1230947"/>
            <a:ext cx="10437495" cy="1748789"/>
            <a:chOff x="1190625" y="1230947"/>
            <a:chExt cx="10437495" cy="1748789"/>
          </a:xfrm>
        </p:grpSpPr>
        <p:sp>
          <p:nvSpPr>
            <p:cNvPr id="13" name="object 13"/>
            <p:cNvSpPr/>
            <p:nvPr/>
          </p:nvSpPr>
          <p:spPr>
            <a:xfrm>
              <a:off x="1190625" y="1666875"/>
              <a:ext cx="2667000" cy="304800"/>
            </a:xfrm>
            <a:custGeom>
              <a:avLst/>
              <a:gdLst/>
              <a:ahLst/>
              <a:cxnLst/>
              <a:rect l="l" t="t" r="r" b="b"/>
              <a:pathLst>
                <a:path w="2667000" h="304800">
                  <a:moveTo>
                    <a:pt x="2628899" y="304799"/>
                  </a:moveTo>
                  <a:lnTo>
                    <a:pt x="38099" y="304799"/>
                  </a:lnTo>
                  <a:lnTo>
                    <a:pt x="23269" y="301805"/>
                  </a:lnTo>
                  <a:lnTo>
                    <a:pt x="11159" y="293640"/>
                  </a:lnTo>
                  <a:lnTo>
                    <a:pt x="2994" y="281530"/>
                  </a:lnTo>
                  <a:lnTo>
                    <a:pt x="0" y="266699"/>
                  </a:lnTo>
                  <a:lnTo>
                    <a:pt x="0" y="38099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099" y="0"/>
                  </a:lnTo>
                  <a:lnTo>
                    <a:pt x="2628899" y="0"/>
                  </a:lnTo>
                  <a:lnTo>
                    <a:pt x="2664099" y="23519"/>
                  </a:lnTo>
                  <a:lnTo>
                    <a:pt x="2666999" y="38099"/>
                  </a:lnTo>
                  <a:lnTo>
                    <a:pt x="2666999" y="266699"/>
                  </a:lnTo>
                  <a:lnTo>
                    <a:pt x="2664005" y="281530"/>
                  </a:lnTo>
                  <a:lnTo>
                    <a:pt x="2655840" y="293640"/>
                  </a:lnTo>
                  <a:lnTo>
                    <a:pt x="2643730" y="301805"/>
                  </a:lnTo>
                  <a:lnTo>
                    <a:pt x="2628899" y="304799"/>
                  </a:lnTo>
                  <a:close/>
                </a:path>
              </a:pathLst>
            </a:custGeom>
            <a:solidFill>
              <a:srgbClr val="1768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876675" y="1666875"/>
              <a:ext cx="952500" cy="304800"/>
            </a:xfrm>
            <a:custGeom>
              <a:avLst/>
              <a:gdLst/>
              <a:ahLst/>
              <a:cxnLst/>
              <a:rect l="l" t="t" r="r" b="b"/>
              <a:pathLst>
                <a:path w="952500" h="304800">
                  <a:moveTo>
                    <a:pt x="914399" y="304799"/>
                  </a:moveTo>
                  <a:lnTo>
                    <a:pt x="38099" y="304799"/>
                  </a:lnTo>
                  <a:lnTo>
                    <a:pt x="23269" y="301805"/>
                  </a:lnTo>
                  <a:lnTo>
                    <a:pt x="11159" y="293640"/>
                  </a:lnTo>
                  <a:lnTo>
                    <a:pt x="2994" y="281530"/>
                  </a:lnTo>
                  <a:lnTo>
                    <a:pt x="0" y="266699"/>
                  </a:lnTo>
                  <a:lnTo>
                    <a:pt x="0" y="38099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099" y="0"/>
                  </a:lnTo>
                  <a:lnTo>
                    <a:pt x="914399" y="0"/>
                  </a:lnTo>
                  <a:lnTo>
                    <a:pt x="949599" y="23519"/>
                  </a:lnTo>
                  <a:lnTo>
                    <a:pt x="952499" y="38099"/>
                  </a:lnTo>
                  <a:lnTo>
                    <a:pt x="952499" y="266699"/>
                  </a:lnTo>
                  <a:lnTo>
                    <a:pt x="949505" y="281530"/>
                  </a:lnTo>
                  <a:lnTo>
                    <a:pt x="941340" y="293640"/>
                  </a:lnTo>
                  <a:lnTo>
                    <a:pt x="929230" y="301805"/>
                  </a:lnTo>
                  <a:lnTo>
                    <a:pt x="914399" y="304799"/>
                  </a:lnTo>
                  <a:close/>
                </a:path>
              </a:pathLst>
            </a:custGeom>
            <a:solidFill>
              <a:srgbClr val="9B6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848225" y="1666875"/>
              <a:ext cx="1247775" cy="304800"/>
            </a:xfrm>
            <a:custGeom>
              <a:avLst/>
              <a:gdLst/>
              <a:ahLst/>
              <a:cxnLst/>
              <a:rect l="l" t="t" r="r" b="b"/>
              <a:pathLst>
                <a:path w="1247775" h="304800">
                  <a:moveTo>
                    <a:pt x="1209599" y="304799"/>
                  </a:moveTo>
                  <a:lnTo>
                    <a:pt x="38099" y="304799"/>
                  </a:lnTo>
                  <a:lnTo>
                    <a:pt x="23269" y="301805"/>
                  </a:lnTo>
                  <a:lnTo>
                    <a:pt x="11159" y="293640"/>
                  </a:lnTo>
                  <a:lnTo>
                    <a:pt x="2994" y="281530"/>
                  </a:lnTo>
                  <a:lnTo>
                    <a:pt x="0" y="266699"/>
                  </a:lnTo>
                  <a:lnTo>
                    <a:pt x="0" y="38099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099" y="0"/>
                  </a:lnTo>
                  <a:lnTo>
                    <a:pt x="1209599" y="0"/>
                  </a:lnTo>
                  <a:lnTo>
                    <a:pt x="1244799" y="23519"/>
                  </a:lnTo>
                  <a:lnTo>
                    <a:pt x="1247699" y="38099"/>
                  </a:lnTo>
                  <a:lnTo>
                    <a:pt x="1247699" y="266699"/>
                  </a:lnTo>
                  <a:lnTo>
                    <a:pt x="1244705" y="281530"/>
                  </a:lnTo>
                  <a:lnTo>
                    <a:pt x="1236540" y="293640"/>
                  </a:lnTo>
                  <a:lnTo>
                    <a:pt x="1224430" y="301805"/>
                  </a:lnTo>
                  <a:lnTo>
                    <a:pt x="1209599" y="304799"/>
                  </a:lnTo>
                  <a:close/>
                </a:path>
              </a:pathLst>
            </a:custGeom>
            <a:solidFill>
              <a:srgbClr val="F4B6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190625" y="2095500"/>
              <a:ext cx="1333500" cy="304800"/>
            </a:xfrm>
            <a:custGeom>
              <a:avLst/>
              <a:gdLst/>
              <a:ahLst/>
              <a:cxnLst/>
              <a:rect l="l" t="t" r="r" b="b"/>
              <a:pathLst>
                <a:path w="1333500" h="304800">
                  <a:moveTo>
                    <a:pt x="1295399" y="304799"/>
                  </a:moveTo>
                  <a:lnTo>
                    <a:pt x="38099" y="304799"/>
                  </a:lnTo>
                  <a:lnTo>
                    <a:pt x="23269" y="301805"/>
                  </a:lnTo>
                  <a:lnTo>
                    <a:pt x="11159" y="293640"/>
                  </a:lnTo>
                  <a:lnTo>
                    <a:pt x="2994" y="281530"/>
                  </a:lnTo>
                  <a:lnTo>
                    <a:pt x="0" y="266699"/>
                  </a:lnTo>
                  <a:lnTo>
                    <a:pt x="0" y="38099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099" y="0"/>
                  </a:lnTo>
                  <a:lnTo>
                    <a:pt x="1295399" y="0"/>
                  </a:lnTo>
                  <a:lnTo>
                    <a:pt x="1330599" y="23519"/>
                  </a:lnTo>
                  <a:lnTo>
                    <a:pt x="1333499" y="38099"/>
                  </a:lnTo>
                  <a:lnTo>
                    <a:pt x="1333499" y="266699"/>
                  </a:lnTo>
                  <a:lnTo>
                    <a:pt x="1330505" y="281530"/>
                  </a:lnTo>
                  <a:lnTo>
                    <a:pt x="1322340" y="293640"/>
                  </a:lnTo>
                  <a:lnTo>
                    <a:pt x="1310230" y="301805"/>
                  </a:lnTo>
                  <a:lnTo>
                    <a:pt x="1295399" y="304799"/>
                  </a:lnTo>
                  <a:close/>
                </a:path>
              </a:pathLst>
            </a:custGeom>
            <a:solidFill>
              <a:srgbClr val="1768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543175" y="2095500"/>
              <a:ext cx="2381885" cy="304800"/>
            </a:xfrm>
            <a:custGeom>
              <a:avLst/>
              <a:gdLst/>
              <a:ahLst/>
              <a:cxnLst/>
              <a:rect l="l" t="t" r="r" b="b"/>
              <a:pathLst>
                <a:path w="2381885" h="304800">
                  <a:moveTo>
                    <a:pt x="2343299" y="304799"/>
                  </a:moveTo>
                  <a:lnTo>
                    <a:pt x="38099" y="304799"/>
                  </a:lnTo>
                  <a:lnTo>
                    <a:pt x="23269" y="301805"/>
                  </a:lnTo>
                  <a:lnTo>
                    <a:pt x="11159" y="293640"/>
                  </a:lnTo>
                  <a:lnTo>
                    <a:pt x="2994" y="281530"/>
                  </a:lnTo>
                  <a:lnTo>
                    <a:pt x="0" y="266699"/>
                  </a:lnTo>
                  <a:lnTo>
                    <a:pt x="0" y="38099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099" y="0"/>
                  </a:lnTo>
                  <a:lnTo>
                    <a:pt x="2343299" y="0"/>
                  </a:lnTo>
                  <a:lnTo>
                    <a:pt x="2378499" y="23519"/>
                  </a:lnTo>
                  <a:lnTo>
                    <a:pt x="2381399" y="38099"/>
                  </a:lnTo>
                  <a:lnTo>
                    <a:pt x="2381399" y="266699"/>
                  </a:lnTo>
                  <a:lnTo>
                    <a:pt x="2378405" y="281530"/>
                  </a:lnTo>
                  <a:lnTo>
                    <a:pt x="2370240" y="293640"/>
                  </a:lnTo>
                  <a:lnTo>
                    <a:pt x="2358130" y="301805"/>
                  </a:lnTo>
                  <a:lnTo>
                    <a:pt x="2343299" y="304799"/>
                  </a:lnTo>
                  <a:close/>
                </a:path>
              </a:pathLst>
            </a:custGeom>
            <a:solidFill>
              <a:srgbClr val="9B6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943475" y="2095500"/>
              <a:ext cx="1153160" cy="304800"/>
            </a:xfrm>
            <a:custGeom>
              <a:avLst/>
              <a:gdLst/>
              <a:ahLst/>
              <a:cxnLst/>
              <a:rect l="l" t="t" r="r" b="b"/>
              <a:pathLst>
                <a:path w="1153160" h="304800">
                  <a:moveTo>
                    <a:pt x="1114499" y="304799"/>
                  </a:moveTo>
                  <a:lnTo>
                    <a:pt x="38099" y="304799"/>
                  </a:lnTo>
                  <a:lnTo>
                    <a:pt x="23269" y="301805"/>
                  </a:lnTo>
                  <a:lnTo>
                    <a:pt x="11159" y="293640"/>
                  </a:lnTo>
                  <a:lnTo>
                    <a:pt x="2994" y="281530"/>
                  </a:lnTo>
                  <a:lnTo>
                    <a:pt x="0" y="266699"/>
                  </a:lnTo>
                  <a:lnTo>
                    <a:pt x="0" y="38099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099" y="0"/>
                  </a:lnTo>
                  <a:lnTo>
                    <a:pt x="1114499" y="0"/>
                  </a:lnTo>
                  <a:lnTo>
                    <a:pt x="1149699" y="23519"/>
                  </a:lnTo>
                  <a:lnTo>
                    <a:pt x="1152599" y="38099"/>
                  </a:lnTo>
                  <a:lnTo>
                    <a:pt x="1152599" y="266699"/>
                  </a:lnTo>
                  <a:lnTo>
                    <a:pt x="1149605" y="281530"/>
                  </a:lnTo>
                  <a:lnTo>
                    <a:pt x="1141440" y="293640"/>
                  </a:lnTo>
                  <a:lnTo>
                    <a:pt x="1129330" y="301805"/>
                  </a:lnTo>
                  <a:lnTo>
                    <a:pt x="1114499" y="304799"/>
                  </a:lnTo>
                  <a:close/>
                </a:path>
              </a:pathLst>
            </a:custGeom>
            <a:solidFill>
              <a:srgbClr val="F4B6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190625" y="2524125"/>
              <a:ext cx="1048385" cy="304800"/>
            </a:xfrm>
            <a:custGeom>
              <a:avLst/>
              <a:gdLst/>
              <a:ahLst/>
              <a:cxnLst/>
              <a:rect l="l" t="t" r="r" b="b"/>
              <a:pathLst>
                <a:path w="1048385" h="304800">
                  <a:moveTo>
                    <a:pt x="1009799" y="304799"/>
                  </a:moveTo>
                  <a:lnTo>
                    <a:pt x="38099" y="304799"/>
                  </a:lnTo>
                  <a:lnTo>
                    <a:pt x="23269" y="301805"/>
                  </a:lnTo>
                  <a:lnTo>
                    <a:pt x="11159" y="293640"/>
                  </a:lnTo>
                  <a:lnTo>
                    <a:pt x="2994" y="281530"/>
                  </a:lnTo>
                  <a:lnTo>
                    <a:pt x="0" y="266699"/>
                  </a:lnTo>
                  <a:lnTo>
                    <a:pt x="0" y="38099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099" y="0"/>
                  </a:lnTo>
                  <a:lnTo>
                    <a:pt x="1009799" y="0"/>
                  </a:lnTo>
                  <a:lnTo>
                    <a:pt x="1044999" y="23519"/>
                  </a:lnTo>
                  <a:lnTo>
                    <a:pt x="1047899" y="38099"/>
                  </a:lnTo>
                  <a:lnTo>
                    <a:pt x="1047899" y="266699"/>
                  </a:lnTo>
                  <a:lnTo>
                    <a:pt x="1044905" y="281530"/>
                  </a:lnTo>
                  <a:lnTo>
                    <a:pt x="1036740" y="293640"/>
                  </a:lnTo>
                  <a:lnTo>
                    <a:pt x="1024630" y="301805"/>
                  </a:lnTo>
                  <a:lnTo>
                    <a:pt x="1009799" y="304799"/>
                  </a:lnTo>
                  <a:close/>
                </a:path>
              </a:pathLst>
            </a:custGeom>
            <a:solidFill>
              <a:srgbClr val="1768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257425" y="2524125"/>
              <a:ext cx="762000" cy="304800"/>
            </a:xfrm>
            <a:custGeom>
              <a:avLst/>
              <a:gdLst/>
              <a:ahLst/>
              <a:cxnLst/>
              <a:rect l="l" t="t" r="r" b="b"/>
              <a:pathLst>
                <a:path w="762000" h="304800">
                  <a:moveTo>
                    <a:pt x="723899" y="304799"/>
                  </a:moveTo>
                  <a:lnTo>
                    <a:pt x="38099" y="304799"/>
                  </a:lnTo>
                  <a:lnTo>
                    <a:pt x="23269" y="301805"/>
                  </a:lnTo>
                  <a:lnTo>
                    <a:pt x="11159" y="293640"/>
                  </a:lnTo>
                  <a:lnTo>
                    <a:pt x="2994" y="281530"/>
                  </a:lnTo>
                  <a:lnTo>
                    <a:pt x="0" y="266699"/>
                  </a:lnTo>
                  <a:lnTo>
                    <a:pt x="0" y="38099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099" y="0"/>
                  </a:lnTo>
                  <a:lnTo>
                    <a:pt x="723899" y="0"/>
                  </a:lnTo>
                  <a:lnTo>
                    <a:pt x="759099" y="23519"/>
                  </a:lnTo>
                  <a:lnTo>
                    <a:pt x="761999" y="38099"/>
                  </a:lnTo>
                  <a:lnTo>
                    <a:pt x="761999" y="266699"/>
                  </a:lnTo>
                  <a:lnTo>
                    <a:pt x="759005" y="281530"/>
                  </a:lnTo>
                  <a:lnTo>
                    <a:pt x="750840" y="293640"/>
                  </a:lnTo>
                  <a:lnTo>
                    <a:pt x="738730" y="301805"/>
                  </a:lnTo>
                  <a:lnTo>
                    <a:pt x="723899" y="304799"/>
                  </a:lnTo>
                  <a:close/>
                </a:path>
              </a:pathLst>
            </a:custGeom>
            <a:solidFill>
              <a:srgbClr val="9B6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038475" y="2524125"/>
              <a:ext cx="3058160" cy="304800"/>
            </a:xfrm>
            <a:custGeom>
              <a:avLst/>
              <a:gdLst/>
              <a:ahLst/>
              <a:cxnLst/>
              <a:rect l="l" t="t" r="r" b="b"/>
              <a:pathLst>
                <a:path w="3058160" h="304800">
                  <a:moveTo>
                    <a:pt x="3019499" y="304799"/>
                  </a:moveTo>
                  <a:lnTo>
                    <a:pt x="38099" y="304799"/>
                  </a:lnTo>
                  <a:lnTo>
                    <a:pt x="23269" y="301805"/>
                  </a:lnTo>
                  <a:lnTo>
                    <a:pt x="11159" y="293640"/>
                  </a:lnTo>
                  <a:lnTo>
                    <a:pt x="2994" y="281530"/>
                  </a:lnTo>
                  <a:lnTo>
                    <a:pt x="0" y="266699"/>
                  </a:lnTo>
                  <a:lnTo>
                    <a:pt x="0" y="38099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099" y="0"/>
                  </a:lnTo>
                  <a:lnTo>
                    <a:pt x="3019499" y="0"/>
                  </a:lnTo>
                  <a:lnTo>
                    <a:pt x="3054699" y="23519"/>
                  </a:lnTo>
                  <a:lnTo>
                    <a:pt x="3057599" y="38099"/>
                  </a:lnTo>
                  <a:lnTo>
                    <a:pt x="3057599" y="266699"/>
                  </a:lnTo>
                  <a:lnTo>
                    <a:pt x="3054605" y="281530"/>
                  </a:lnTo>
                  <a:lnTo>
                    <a:pt x="3046440" y="293640"/>
                  </a:lnTo>
                  <a:lnTo>
                    <a:pt x="3034330" y="301805"/>
                  </a:lnTo>
                  <a:lnTo>
                    <a:pt x="3019499" y="304799"/>
                  </a:lnTo>
                  <a:close/>
                </a:path>
              </a:pathLst>
            </a:custGeom>
            <a:solidFill>
              <a:srgbClr val="F4B6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477000" y="1238250"/>
              <a:ext cx="5143500" cy="1734185"/>
            </a:xfrm>
            <a:custGeom>
              <a:avLst/>
              <a:gdLst/>
              <a:ahLst/>
              <a:cxnLst/>
              <a:rect l="l" t="t" r="r" b="b"/>
              <a:pathLst>
                <a:path w="5143500" h="1734185">
                  <a:moveTo>
                    <a:pt x="5029196" y="1733699"/>
                  </a:moveTo>
                  <a:lnTo>
                    <a:pt x="114302" y="1733699"/>
                  </a:lnTo>
                  <a:lnTo>
                    <a:pt x="69811" y="1724717"/>
                  </a:lnTo>
                  <a:lnTo>
                    <a:pt x="33478" y="1700221"/>
                  </a:lnTo>
                  <a:lnTo>
                    <a:pt x="8982" y="1663888"/>
                  </a:lnTo>
                  <a:lnTo>
                    <a:pt x="0" y="1619396"/>
                  </a:lnTo>
                  <a:lnTo>
                    <a:pt x="0" y="114302"/>
                  </a:lnTo>
                  <a:lnTo>
                    <a:pt x="8982" y="69810"/>
                  </a:lnTo>
                  <a:lnTo>
                    <a:pt x="33478" y="33478"/>
                  </a:lnTo>
                  <a:lnTo>
                    <a:pt x="69811" y="8982"/>
                  </a:lnTo>
                  <a:lnTo>
                    <a:pt x="114302" y="0"/>
                  </a:lnTo>
                  <a:lnTo>
                    <a:pt x="5029196" y="0"/>
                  </a:lnTo>
                  <a:lnTo>
                    <a:pt x="5072938" y="8700"/>
                  </a:lnTo>
                  <a:lnTo>
                    <a:pt x="5110020" y="33478"/>
                  </a:lnTo>
                  <a:lnTo>
                    <a:pt x="5134798" y="70561"/>
                  </a:lnTo>
                  <a:lnTo>
                    <a:pt x="5143499" y="114302"/>
                  </a:lnTo>
                  <a:lnTo>
                    <a:pt x="5143499" y="1619396"/>
                  </a:lnTo>
                  <a:lnTo>
                    <a:pt x="5134517" y="1663888"/>
                  </a:lnTo>
                  <a:lnTo>
                    <a:pt x="5110021" y="1700221"/>
                  </a:lnTo>
                  <a:lnTo>
                    <a:pt x="5073688" y="1724717"/>
                  </a:lnTo>
                  <a:lnTo>
                    <a:pt x="5029196" y="1733699"/>
                  </a:lnTo>
                  <a:close/>
                </a:path>
              </a:pathLst>
            </a:custGeom>
            <a:solidFill>
              <a:srgbClr val="F7FA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477000" y="1238250"/>
              <a:ext cx="5143500" cy="1734185"/>
            </a:xfrm>
            <a:custGeom>
              <a:avLst/>
              <a:gdLst/>
              <a:ahLst/>
              <a:cxnLst/>
              <a:rect l="l" t="t" r="r" b="b"/>
              <a:pathLst>
                <a:path w="5143500" h="1734185">
                  <a:moveTo>
                    <a:pt x="0" y="114302"/>
                  </a:moveTo>
                  <a:lnTo>
                    <a:pt x="8982" y="69810"/>
                  </a:lnTo>
                  <a:lnTo>
                    <a:pt x="33478" y="33478"/>
                  </a:lnTo>
                  <a:lnTo>
                    <a:pt x="69811" y="8982"/>
                  </a:lnTo>
                  <a:lnTo>
                    <a:pt x="114302" y="0"/>
                  </a:lnTo>
                  <a:lnTo>
                    <a:pt x="5029196" y="0"/>
                  </a:lnTo>
                  <a:lnTo>
                    <a:pt x="5072938" y="8700"/>
                  </a:lnTo>
                  <a:lnTo>
                    <a:pt x="5110020" y="33478"/>
                  </a:lnTo>
                  <a:lnTo>
                    <a:pt x="5134798" y="70561"/>
                  </a:lnTo>
                  <a:lnTo>
                    <a:pt x="5143499" y="114302"/>
                  </a:lnTo>
                  <a:lnTo>
                    <a:pt x="5143499" y="1619396"/>
                  </a:lnTo>
                  <a:lnTo>
                    <a:pt x="5134517" y="1663888"/>
                  </a:lnTo>
                  <a:lnTo>
                    <a:pt x="5110021" y="1700221"/>
                  </a:lnTo>
                  <a:lnTo>
                    <a:pt x="5073688" y="1724717"/>
                  </a:lnTo>
                  <a:lnTo>
                    <a:pt x="5029196" y="1733699"/>
                  </a:lnTo>
                  <a:lnTo>
                    <a:pt x="114302" y="1733699"/>
                  </a:lnTo>
                  <a:lnTo>
                    <a:pt x="69811" y="1724717"/>
                  </a:lnTo>
                  <a:lnTo>
                    <a:pt x="33478" y="1700221"/>
                  </a:lnTo>
                  <a:lnTo>
                    <a:pt x="8982" y="1663888"/>
                  </a:lnTo>
                  <a:lnTo>
                    <a:pt x="0" y="1619396"/>
                  </a:lnTo>
                  <a:lnTo>
                    <a:pt x="0" y="114302"/>
                  </a:lnTo>
                  <a:close/>
                </a:path>
              </a:pathLst>
            </a:custGeom>
            <a:ln w="14299">
              <a:solidFill>
                <a:srgbClr val="E1E7F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6692900" y="1285017"/>
            <a:ext cx="1774825" cy="1654175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0"/>
              </a:spcBef>
            </a:pPr>
            <a:r>
              <a:rPr sz="1700" b="1" spc="-6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Ratio</a:t>
            </a:r>
            <a:r>
              <a:rPr sz="1700" b="1" spc="-9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b="1" spc="-4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affected</a:t>
            </a:r>
            <a:r>
              <a:rPr sz="1700" b="1" spc="-9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b="1" spc="-2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by</a:t>
            </a:r>
            <a:endParaRPr sz="1700">
              <a:latin typeface="Tahoma" panose="020B0604030504040204"/>
              <a:cs typeface="Tahoma" panose="020B0604030504040204"/>
            </a:endParaRPr>
          </a:p>
          <a:p>
            <a:pPr marL="12700" marR="622300" indent="114300">
              <a:lnSpc>
                <a:spcPct val="100000"/>
              </a:lnSpc>
              <a:spcBef>
                <a:spcPts val="915"/>
              </a:spcBef>
              <a:buChar char="•"/>
              <a:tabLst>
                <a:tab pos="127000" algn="l"/>
              </a:tabLst>
            </a:pPr>
            <a:r>
              <a:rPr sz="1600" spc="6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Model </a:t>
            </a:r>
            <a:r>
              <a:rPr sz="1600" spc="-1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architecture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121285" indent="-108585">
              <a:lnSpc>
                <a:spcPct val="100000"/>
              </a:lnSpc>
              <a:spcBef>
                <a:spcPts val="610"/>
              </a:spcBef>
              <a:buChar char="•"/>
              <a:tabLst>
                <a:tab pos="121285" algn="l"/>
              </a:tabLst>
            </a:pPr>
            <a:r>
              <a:rPr sz="1600" spc="-1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Token</a:t>
            </a:r>
            <a:r>
              <a:rPr sz="1600" spc="-85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4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efficiency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127000" indent="-114300">
              <a:lnSpc>
                <a:spcPct val="100000"/>
              </a:lnSpc>
              <a:spcBef>
                <a:spcPts val="605"/>
              </a:spcBef>
              <a:buChar char="•"/>
              <a:tabLst>
                <a:tab pos="127000" algn="l"/>
              </a:tabLst>
            </a:pPr>
            <a:r>
              <a:rPr sz="1600" spc="5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Context</a:t>
            </a:r>
            <a:r>
              <a:rPr sz="1600" spc="-85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length</a:t>
            </a:r>
            <a:endParaRPr sz="1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885249" y="1680321"/>
            <a:ext cx="2359025" cy="985519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1920" indent="-109220">
              <a:lnSpc>
                <a:spcPct val="100000"/>
              </a:lnSpc>
              <a:spcBef>
                <a:spcPts val="700"/>
              </a:spcBef>
              <a:buChar char="•"/>
              <a:tabLst>
                <a:tab pos="121920" algn="l"/>
              </a:tabLst>
            </a:pPr>
            <a:r>
              <a:rPr sz="1600" spc="1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Attention</a:t>
            </a:r>
            <a:r>
              <a:rPr sz="1600" spc="21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algorithms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127000" indent="-114300">
              <a:lnSpc>
                <a:spcPct val="100000"/>
              </a:lnSpc>
              <a:spcBef>
                <a:spcPts val="600"/>
              </a:spcBef>
              <a:buChar char="•"/>
              <a:tabLst>
                <a:tab pos="127000" algn="l"/>
              </a:tabLst>
            </a:pPr>
            <a:r>
              <a:rPr sz="1600" spc="1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Speculative</a:t>
            </a:r>
            <a:r>
              <a:rPr sz="1600" spc="27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5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acceptance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127000" indent="-114300">
              <a:lnSpc>
                <a:spcPct val="100000"/>
              </a:lnSpc>
              <a:spcBef>
                <a:spcPts val="600"/>
              </a:spcBef>
              <a:buChar char="•"/>
              <a:tabLst>
                <a:tab pos="127000" algn="l"/>
              </a:tabLst>
            </a:pPr>
            <a:r>
              <a:rPr sz="1600" spc="6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Latency</a:t>
            </a:r>
            <a:r>
              <a:rPr sz="1600" spc="-13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vs.</a:t>
            </a:r>
            <a:r>
              <a:rPr sz="1600" spc="-18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throughput</a:t>
            </a:r>
            <a:endParaRPr sz="16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64197" y="3183572"/>
            <a:ext cx="11063605" cy="1638300"/>
            <a:chOff x="564197" y="3183572"/>
            <a:chExt cx="11063605" cy="1638300"/>
          </a:xfrm>
        </p:grpSpPr>
        <p:sp>
          <p:nvSpPr>
            <p:cNvPr id="28" name="object 28"/>
            <p:cNvSpPr/>
            <p:nvPr/>
          </p:nvSpPr>
          <p:spPr>
            <a:xfrm>
              <a:off x="571499" y="3190875"/>
              <a:ext cx="11049000" cy="0"/>
            </a:xfrm>
            <a:custGeom>
              <a:avLst/>
              <a:gdLst/>
              <a:ahLst/>
              <a:cxnLst/>
              <a:rect l="l" t="t" r="r" b="b"/>
              <a:pathLst>
                <a:path w="11049000">
                  <a:moveTo>
                    <a:pt x="0" y="0"/>
                  </a:moveTo>
                  <a:lnTo>
                    <a:pt x="11048999" y="0"/>
                  </a:lnTo>
                </a:path>
              </a:pathLst>
            </a:custGeom>
            <a:ln w="14299">
              <a:solidFill>
                <a:srgbClr val="E1E7F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71499" y="4122496"/>
              <a:ext cx="1572260" cy="692150"/>
            </a:xfrm>
            <a:custGeom>
              <a:avLst/>
              <a:gdLst/>
              <a:ahLst/>
              <a:cxnLst/>
              <a:rect l="l" t="t" r="r" b="b"/>
              <a:pathLst>
                <a:path w="1572260" h="692150">
                  <a:moveTo>
                    <a:pt x="1472888" y="691713"/>
                  </a:moveTo>
                  <a:lnTo>
                    <a:pt x="98811" y="691713"/>
                  </a:lnTo>
                  <a:lnTo>
                    <a:pt x="60349" y="683948"/>
                  </a:lnTo>
                  <a:lnTo>
                    <a:pt x="28941" y="662772"/>
                  </a:lnTo>
                  <a:lnTo>
                    <a:pt x="7765" y="631363"/>
                  </a:lnTo>
                  <a:lnTo>
                    <a:pt x="0" y="592901"/>
                  </a:lnTo>
                  <a:lnTo>
                    <a:pt x="0" y="98811"/>
                  </a:lnTo>
                  <a:lnTo>
                    <a:pt x="7765" y="60349"/>
                  </a:lnTo>
                  <a:lnTo>
                    <a:pt x="28941" y="28941"/>
                  </a:lnTo>
                  <a:lnTo>
                    <a:pt x="60349" y="7765"/>
                  </a:lnTo>
                  <a:lnTo>
                    <a:pt x="98811" y="0"/>
                  </a:lnTo>
                  <a:lnTo>
                    <a:pt x="1472888" y="0"/>
                  </a:lnTo>
                  <a:lnTo>
                    <a:pt x="1510702" y="7521"/>
                  </a:lnTo>
                  <a:lnTo>
                    <a:pt x="1542758" y="28941"/>
                  </a:lnTo>
                  <a:lnTo>
                    <a:pt x="1564178" y="60998"/>
                  </a:lnTo>
                  <a:lnTo>
                    <a:pt x="1571699" y="98811"/>
                  </a:lnTo>
                  <a:lnTo>
                    <a:pt x="1571699" y="592901"/>
                  </a:lnTo>
                  <a:lnTo>
                    <a:pt x="1563934" y="631363"/>
                  </a:lnTo>
                  <a:lnTo>
                    <a:pt x="1542758" y="662772"/>
                  </a:lnTo>
                  <a:lnTo>
                    <a:pt x="1511350" y="683948"/>
                  </a:lnTo>
                  <a:lnTo>
                    <a:pt x="1472888" y="691713"/>
                  </a:lnTo>
                  <a:close/>
                </a:path>
              </a:pathLst>
            </a:custGeom>
            <a:solidFill>
              <a:srgbClr val="EEF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71499" y="4122496"/>
              <a:ext cx="1572260" cy="692150"/>
            </a:xfrm>
            <a:custGeom>
              <a:avLst/>
              <a:gdLst/>
              <a:ahLst/>
              <a:cxnLst/>
              <a:rect l="l" t="t" r="r" b="b"/>
              <a:pathLst>
                <a:path w="1572260" h="692150">
                  <a:moveTo>
                    <a:pt x="0" y="98811"/>
                  </a:moveTo>
                  <a:lnTo>
                    <a:pt x="7765" y="60349"/>
                  </a:lnTo>
                  <a:lnTo>
                    <a:pt x="28941" y="28941"/>
                  </a:lnTo>
                  <a:lnTo>
                    <a:pt x="60349" y="7765"/>
                  </a:lnTo>
                  <a:lnTo>
                    <a:pt x="98811" y="0"/>
                  </a:lnTo>
                  <a:lnTo>
                    <a:pt x="1472888" y="0"/>
                  </a:lnTo>
                  <a:lnTo>
                    <a:pt x="1510702" y="7521"/>
                  </a:lnTo>
                  <a:lnTo>
                    <a:pt x="1542758" y="28941"/>
                  </a:lnTo>
                  <a:lnTo>
                    <a:pt x="1564178" y="60998"/>
                  </a:lnTo>
                  <a:lnTo>
                    <a:pt x="1571699" y="98811"/>
                  </a:lnTo>
                  <a:lnTo>
                    <a:pt x="1571699" y="592901"/>
                  </a:lnTo>
                  <a:lnTo>
                    <a:pt x="1563934" y="631363"/>
                  </a:lnTo>
                  <a:lnTo>
                    <a:pt x="1542758" y="662772"/>
                  </a:lnTo>
                  <a:lnTo>
                    <a:pt x="1511350" y="683948"/>
                  </a:lnTo>
                  <a:lnTo>
                    <a:pt x="1472888" y="691713"/>
                  </a:lnTo>
                  <a:lnTo>
                    <a:pt x="98811" y="691713"/>
                  </a:lnTo>
                  <a:lnTo>
                    <a:pt x="60349" y="683948"/>
                  </a:lnTo>
                  <a:lnTo>
                    <a:pt x="28941" y="662772"/>
                  </a:lnTo>
                  <a:lnTo>
                    <a:pt x="7765" y="631363"/>
                  </a:lnTo>
                  <a:lnTo>
                    <a:pt x="0" y="592901"/>
                  </a:lnTo>
                  <a:lnTo>
                    <a:pt x="0" y="98811"/>
                  </a:lnTo>
                  <a:close/>
                </a:path>
              </a:pathLst>
            </a:custGeom>
            <a:ln w="14299">
              <a:solidFill>
                <a:srgbClr val="3B82F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558800" y="3315843"/>
            <a:ext cx="4758055" cy="47688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0"/>
              </a:spcBef>
            </a:pPr>
            <a:r>
              <a:rPr sz="1300" b="1" spc="-45" dirty="0">
                <a:solidFill>
                  <a:srgbClr val="1F2937"/>
                </a:solidFill>
                <a:latin typeface="Tahoma" panose="020B0604030504040204"/>
                <a:cs typeface="Tahoma" panose="020B0604030504040204"/>
              </a:rPr>
              <a:t>Specialized,</a:t>
            </a:r>
            <a:r>
              <a:rPr sz="1300" b="1" spc="-30" dirty="0">
                <a:solidFill>
                  <a:srgbClr val="1F29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65" dirty="0">
                <a:solidFill>
                  <a:srgbClr val="1F2937"/>
                </a:solidFill>
                <a:latin typeface="Tahoma" panose="020B0604030504040204"/>
                <a:cs typeface="Tahoma" panose="020B0604030504040204"/>
              </a:rPr>
              <a:t>heterogeneous</a:t>
            </a:r>
            <a:r>
              <a:rPr sz="1300" b="1" spc="30" dirty="0">
                <a:solidFill>
                  <a:srgbClr val="1F29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20" dirty="0">
                <a:solidFill>
                  <a:srgbClr val="1F2937"/>
                </a:solidFill>
                <a:latin typeface="Tahoma" panose="020B0604030504040204"/>
                <a:cs typeface="Tahoma" panose="020B0604030504040204"/>
              </a:rPr>
              <a:t>fleet</a:t>
            </a:r>
            <a:endParaRPr sz="1300" dirty="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Underused</a:t>
            </a:r>
            <a:r>
              <a:rPr sz="1100" spc="65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chips</a:t>
            </a:r>
            <a:r>
              <a:rPr sz="1100" spc="7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still</a:t>
            </a:r>
            <a:r>
              <a:rPr sz="1100" spc="65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draw</a:t>
            </a:r>
            <a:r>
              <a:rPr sz="1100" spc="45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spc="-1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power,</a:t>
            </a:r>
            <a:r>
              <a:rPr sz="1100" spc="3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rack</a:t>
            </a:r>
            <a:r>
              <a:rPr sz="1100" spc="45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space,</a:t>
            </a:r>
            <a:r>
              <a:rPr sz="1100" spc="25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incurring</a:t>
            </a:r>
            <a:r>
              <a:rPr sz="1100" spc="65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high</a:t>
            </a:r>
            <a:r>
              <a:rPr sz="1100" spc="7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baseline</a:t>
            </a:r>
            <a:r>
              <a:rPr sz="1100" spc="7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spc="-1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costs</a:t>
            </a:r>
            <a:endParaRPr sz="11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464300" y="3315843"/>
            <a:ext cx="3740785" cy="72072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0"/>
              </a:spcBef>
            </a:pPr>
            <a:r>
              <a:rPr sz="1300" b="1" spc="-45" dirty="0">
                <a:solidFill>
                  <a:srgbClr val="1F2937"/>
                </a:solidFill>
                <a:latin typeface="Tahoma" panose="020B0604030504040204"/>
                <a:cs typeface="Tahoma" panose="020B0604030504040204"/>
              </a:rPr>
              <a:t>Single</a:t>
            </a:r>
            <a:r>
              <a:rPr sz="1300" b="1" spc="-50" dirty="0">
                <a:solidFill>
                  <a:srgbClr val="1F2937"/>
                </a:solidFill>
                <a:latin typeface="Tahoma" panose="020B0604030504040204"/>
                <a:cs typeface="Tahoma" panose="020B0604030504040204"/>
              </a:rPr>
              <a:t> balanced</a:t>
            </a:r>
            <a:r>
              <a:rPr sz="1300" b="1" spc="-45" dirty="0">
                <a:solidFill>
                  <a:srgbClr val="1F29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20" dirty="0">
                <a:solidFill>
                  <a:srgbClr val="1F2937"/>
                </a:solidFill>
                <a:latin typeface="Tahoma" panose="020B0604030504040204"/>
                <a:cs typeface="Tahoma" panose="020B0604030504040204"/>
              </a:rPr>
              <a:t>chip</a:t>
            </a:r>
            <a:endParaRPr sz="13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100" spc="1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Silicon</a:t>
            </a:r>
            <a:r>
              <a:rPr sz="1100" spc="-5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spc="1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utilization</a:t>
            </a: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spc="1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varies</a:t>
            </a: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spc="1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1100" spc="-2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spc="1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phase,</a:t>
            </a:r>
            <a:r>
              <a:rPr sz="1100" spc="-3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spc="1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unused</a:t>
            </a: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spc="1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blocks</a:t>
            </a: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spc="1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are</a:t>
            </a:r>
            <a:r>
              <a:rPr sz="110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spc="-10" dirty="0">
                <a:solidFill>
                  <a:srgbClr val="6B7280"/>
                </a:solidFill>
                <a:latin typeface="Tahoma" panose="020B0604030504040204"/>
                <a:cs typeface="Tahoma" panose="020B0604030504040204"/>
              </a:rPr>
              <a:t>gated</a:t>
            </a:r>
            <a:endParaRPr sz="1100">
              <a:latin typeface="Tahoma" panose="020B0604030504040204"/>
              <a:cs typeface="Tahoma" panose="020B0604030504040204"/>
            </a:endParaRPr>
          </a:p>
          <a:p>
            <a:pPr marL="165735">
              <a:lnSpc>
                <a:spcPct val="100000"/>
              </a:lnSpc>
              <a:spcBef>
                <a:spcPts val="1015"/>
              </a:spcBef>
            </a:pPr>
            <a:r>
              <a:rPr sz="750" b="1" spc="-10" dirty="0">
                <a:solidFill>
                  <a:srgbClr val="64738B"/>
                </a:solidFill>
                <a:latin typeface="Tahoma" panose="020B0604030504040204"/>
                <a:cs typeface="Tahoma" panose="020B0604030504040204"/>
              </a:rPr>
              <a:t>SINGLE</a:t>
            </a:r>
            <a:r>
              <a:rPr sz="750" b="1" spc="45" dirty="0">
                <a:solidFill>
                  <a:srgbClr val="64738B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750" b="1" dirty="0">
                <a:solidFill>
                  <a:srgbClr val="64738B"/>
                </a:solidFill>
                <a:latin typeface="Tahoma" panose="020B0604030504040204"/>
                <a:cs typeface="Tahoma" panose="020B0604030504040204"/>
              </a:rPr>
              <a:t>BALANCED</a:t>
            </a:r>
            <a:r>
              <a:rPr sz="750" b="1" spc="45" dirty="0">
                <a:solidFill>
                  <a:srgbClr val="64738B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750" b="1" spc="-20" dirty="0">
                <a:solidFill>
                  <a:srgbClr val="64738B"/>
                </a:solidFill>
                <a:latin typeface="Tahoma" panose="020B0604030504040204"/>
                <a:cs typeface="Tahoma" panose="020B0604030504040204"/>
              </a:rPr>
              <a:t>CHIP</a:t>
            </a:r>
            <a:endParaRPr sz="7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4736" y="4358116"/>
            <a:ext cx="1065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0" dirty="0">
                <a:solidFill>
                  <a:srgbClr val="1C4ED8"/>
                </a:solidFill>
                <a:latin typeface="Tahoma" panose="020B0604030504040204"/>
                <a:cs typeface="Tahoma" panose="020B0604030504040204"/>
              </a:rPr>
              <a:t>Prefill</a:t>
            </a:r>
            <a:r>
              <a:rPr sz="1200" b="1" spc="-20" dirty="0">
                <a:solidFill>
                  <a:srgbClr val="1C4ED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b="1" spc="-25" dirty="0">
                <a:solidFill>
                  <a:srgbClr val="1C4ED8"/>
                </a:solidFill>
                <a:latin typeface="Tahoma" panose="020B0604030504040204"/>
                <a:cs typeface="Tahoma" panose="020B0604030504040204"/>
              </a:rPr>
              <a:t>(Active)</a:t>
            </a:r>
            <a:endParaRPr sz="1200" dirty="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278697" y="4115193"/>
            <a:ext cx="1586865" cy="706755"/>
            <a:chOff x="2278697" y="4115193"/>
            <a:chExt cx="1586865" cy="706755"/>
          </a:xfrm>
        </p:grpSpPr>
        <p:sp>
          <p:nvSpPr>
            <p:cNvPr id="34" name="object 34"/>
            <p:cNvSpPr/>
            <p:nvPr/>
          </p:nvSpPr>
          <p:spPr>
            <a:xfrm>
              <a:off x="2286000" y="4122495"/>
              <a:ext cx="1572260" cy="692150"/>
            </a:xfrm>
            <a:custGeom>
              <a:avLst/>
              <a:gdLst/>
              <a:ahLst/>
              <a:cxnLst/>
              <a:rect l="l" t="t" r="r" b="b"/>
              <a:pathLst>
                <a:path w="1572260" h="692150">
                  <a:moveTo>
                    <a:pt x="1472888" y="691713"/>
                  </a:moveTo>
                  <a:lnTo>
                    <a:pt x="98811" y="691713"/>
                  </a:lnTo>
                  <a:lnTo>
                    <a:pt x="60349" y="683948"/>
                  </a:lnTo>
                  <a:lnTo>
                    <a:pt x="28941" y="662772"/>
                  </a:lnTo>
                  <a:lnTo>
                    <a:pt x="7765" y="631363"/>
                  </a:lnTo>
                  <a:lnTo>
                    <a:pt x="0" y="592901"/>
                  </a:lnTo>
                  <a:lnTo>
                    <a:pt x="0" y="98811"/>
                  </a:lnTo>
                  <a:lnTo>
                    <a:pt x="7765" y="60349"/>
                  </a:lnTo>
                  <a:lnTo>
                    <a:pt x="28941" y="28941"/>
                  </a:lnTo>
                  <a:lnTo>
                    <a:pt x="60349" y="7765"/>
                  </a:lnTo>
                  <a:lnTo>
                    <a:pt x="98811" y="0"/>
                  </a:lnTo>
                  <a:lnTo>
                    <a:pt x="1472888" y="0"/>
                  </a:lnTo>
                  <a:lnTo>
                    <a:pt x="1510702" y="7521"/>
                  </a:lnTo>
                  <a:lnTo>
                    <a:pt x="1542758" y="28941"/>
                  </a:lnTo>
                  <a:lnTo>
                    <a:pt x="1564178" y="60998"/>
                  </a:lnTo>
                  <a:lnTo>
                    <a:pt x="1571699" y="98811"/>
                  </a:lnTo>
                  <a:lnTo>
                    <a:pt x="1571699" y="592901"/>
                  </a:lnTo>
                  <a:lnTo>
                    <a:pt x="1563934" y="631363"/>
                  </a:lnTo>
                  <a:lnTo>
                    <a:pt x="1542758" y="662772"/>
                  </a:lnTo>
                  <a:lnTo>
                    <a:pt x="1511350" y="683948"/>
                  </a:lnTo>
                  <a:lnTo>
                    <a:pt x="1472888" y="691713"/>
                  </a:lnTo>
                  <a:close/>
                </a:path>
              </a:pathLst>
            </a:custGeom>
            <a:solidFill>
              <a:srgbClr val="FDE1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286000" y="4122495"/>
              <a:ext cx="1572260" cy="692150"/>
            </a:xfrm>
            <a:custGeom>
              <a:avLst/>
              <a:gdLst/>
              <a:ahLst/>
              <a:cxnLst/>
              <a:rect l="l" t="t" r="r" b="b"/>
              <a:pathLst>
                <a:path w="1572260" h="692150">
                  <a:moveTo>
                    <a:pt x="0" y="98811"/>
                  </a:moveTo>
                  <a:lnTo>
                    <a:pt x="7765" y="60349"/>
                  </a:lnTo>
                  <a:lnTo>
                    <a:pt x="28941" y="28941"/>
                  </a:lnTo>
                  <a:lnTo>
                    <a:pt x="60349" y="7765"/>
                  </a:lnTo>
                  <a:lnTo>
                    <a:pt x="98811" y="0"/>
                  </a:lnTo>
                  <a:lnTo>
                    <a:pt x="1472888" y="0"/>
                  </a:lnTo>
                  <a:lnTo>
                    <a:pt x="1510702" y="7521"/>
                  </a:lnTo>
                  <a:lnTo>
                    <a:pt x="1542758" y="28941"/>
                  </a:lnTo>
                  <a:lnTo>
                    <a:pt x="1564178" y="60998"/>
                  </a:lnTo>
                  <a:lnTo>
                    <a:pt x="1571699" y="98811"/>
                  </a:lnTo>
                  <a:lnTo>
                    <a:pt x="1571699" y="592901"/>
                  </a:lnTo>
                  <a:lnTo>
                    <a:pt x="1563934" y="631363"/>
                  </a:lnTo>
                  <a:lnTo>
                    <a:pt x="1542758" y="662772"/>
                  </a:lnTo>
                  <a:lnTo>
                    <a:pt x="1511350" y="683948"/>
                  </a:lnTo>
                  <a:lnTo>
                    <a:pt x="1472888" y="691713"/>
                  </a:lnTo>
                  <a:lnTo>
                    <a:pt x="98811" y="691713"/>
                  </a:lnTo>
                  <a:lnTo>
                    <a:pt x="60349" y="683948"/>
                  </a:lnTo>
                  <a:lnTo>
                    <a:pt x="28941" y="662772"/>
                  </a:lnTo>
                  <a:lnTo>
                    <a:pt x="7765" y="631363"/>
                  </a:lnTo>
                  <a:lnTo>
                    <a:pt x="0" y="592901"/>
                  </a:lnTo>
                  <a:lnTo>
                    <a:pt x="0" y="98811"/>
                  </a:lnTo>
                  <a:close/>
                </a:path>
              </a:pathLst>
            </a:custGeom>
            <a:ln w="14299">
              <a:solidFill>
                <a:srgbClr val="F7717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2664052" y="4358116"/>
            <a:ext cx="8166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0" dirty="0">
                <a:solidFill>
                  <a:srgbClr val="991B1B"/>
                </a:solidFill>
                <a:latin typeface="Tahoma" panose="020B0604030504040204"/>
                <a:cs typeface="Tahoma" panose="020B0604030504040204"/>
              </a:rPr>
              <a:t>Draft </a:t>
            </a:r>
            <a:r>
              <a:rPr sz="1200" b="1" spc="-70" dirty="0">
                <a:solidFill>
                  <a:srgbClr val="991B1B"/>
                </a:solidFill>
                <a:latin typeface="Tahoma" panose="020B0604030504040204"/>
                <a:cs typeface="Tahoma" panose="020B0604030504040204"/>
              </a:rPr>
              <a:t>(Idle)</a:t>
            </a:r>
            <a:endParaRPr sz="1200" dirty="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993197" y="4115193"/>
            <a:ext cx="1586865" cy="706755"/>
            <a:chOff x="3993197" y="4115193"/>
            <a:chExt cx="1586865" cy="706755"/>
          </a:xfrm>
        </p:grpSpPr>
        <p:sp>
          <p:nvSpPr>
            <p:cNvPr id="38" name="object 38"/>
            <p:cNvSpPr/>
            <p:nvPr/>
          </p:nvSpPr>
          <p:spPr>
            <a:xfrm>
              <a:off x="4000499" y="4122495"/>
              <a:ext cx="1572260" cy="692150"/>
            </a:xfrm>
            <a:custGeom>
              <a:avLst/>
              <a:gdLst/>
              <a:ahLst/>
              <a:cxnLst/>
              <a:rect l="l" t="t" r="r" b="b"/>
              <a:pathLst>
                <a:path w="1572260" h="692150">
                  <a:moveTo>
                    <a:pt x="1472888" y="691713"/>
                  </a:moveTo>
                  <a:lnTo>
                    <a:pt x="98811" y="691713"/>
                  </a:lnTo>
                  <a:lnTo>
                    <a:pt x="60349" y="683948"/>
                  </a:lnTo>
                  <a:lnTo>
                    <a:pt x="28941" y="662772"/>
                  </a:lnTo>
                  <a:lnTo>
                    <a:pt x="7765" y="631363"/>
                  </a:lnTo>
                  <a:lnTo>
                    <a:pt x="0" y="592901"/>
                  </a:lnTo>
                  <a:lnTo>
                    <a:pt x="0" y="98811"/>
                  </a:lnTo>
                  <a:lnTo>
                    <a:pt x="7765" y="60349"/>
                  </a:lnTo>
                  <a:lnTo>
                    <a:pt x="28941" y="28941"/>
                  </a:lnTo>
                  <a:lnTo>
                    <a:pt x="60349" y="7765"/>
                  </a:lnTo>
                  <a:lnTo>
                    <a:pt x="98811" y="0"/>
                  </a:lnTo>
                  <a:lnTo>
                    <a:pt x="1472888" y="0"/>
                  </a:lnTo>
                  <a:lnTo>
                    <a:pt x="1510702" y="7521"/>
                  </a:lnTo>
                  <a:lnTo>
                    <a:pt x="1542758" y="28941"/>
                  </a:lnTo>
                  <a:lnTo>
                    <a:pt x="1564178" y="60998"/>
                  </a:lnTo>
                  <a:lnTo>
                    <a:pt x="1571699" y="98811"/>
                  </a:lnTo>
                  <a:lnTo>
                    <a:pt x="1571699" y="592901"/>
                  </a:lnTo>
                  <a:lnTo>
                    <a:pt x="1563934" y="631363"/>
                  </a:lnTo>
                  <a:lnTo>
                    <a:pt x="1542758" y="662772"/>
                  </a:lnTo>
                  <a:lnTo>
                    <a:pt x="1511350" y="683948"/>
                  </a:lnTo>
                  <a:lnTo>
                    <a:pt x="1472888" y="691713"/>
                  </a:lnTo>
                  <a:close/>
                </a:path>
              </a:pathLst>
            </a:custGeom>
            <a:solidFill>
              <a:srgbClr val="FDE1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4000499" y="4122495"/>
              <a:ext cx="1572260" cy="692150"/>
            </a:xfrm>
            <a:custGeom>
              <a:avLst/>
              <a:gdLst/>
              <a:ahLst/>
              <a:cxnLst/>
              <a:rect l="l" t="t" r="r" b="b"/>
              <a:pathLst>
                <a:path w="1572260" h="692150">
                  <a:moveTo>
                    <a:pt x="0" y="98811"/>
                  </a:moveTo>
                  <a:lnTo>
                    <a:pt x="7765" y="60349"/>
                  </a:lnTo>
                  <a:lnTo>
                    <a:pt x="28941" y="28941"/>
                  </a:lnTo>
                  <a:lnTo>
                    <a:pt x="60349" y="7765"/>
                  </a:lnTo>
                  <a:lnTo>
                    <a:pt x="98811" y="0"/>
                  </a:lnTo>
                  <a:lnTo>
                    <a:pt x="1472888" y="0"/>
                  </a:lnTo>
                  <a:lnTo>
                    <a:pt x="1510702" y="7521"/>
                  </a:lnTo>
                  <a:lnTo>
                    <a:pt x="1542758" y="28941"/>
                  </a:lnTo>
                  <a:lnTo>
                    <a:pt x="1564178" y="60998"/>
                  </a:lnTo>
                  <a:lnTo>
                    <a:pt x="1571699" y="98811"/>
                  </a:lnTo>
                  <a:lnTo>
                    <a:pt x="1571699" y="592901"/>
                  </a:lnTo>
                  <a:lnTo>
                    <a:pt x="1563934" y="631363"/>
                  </a:lnTo>
                  <a:lnTo>
                    <a:pt x="1542758" y="662772"/>
                  </a:lnTo>
                  <a:lnTo>
                    <a:pt x="1511350" y="683948"/>
                  </a:lnTo>
                  <a:lnTo>
                    <a:pt x="1472888" y="691713"/>
                  </a:lnTo>
                  <a:lnTo>
                    <a:pt x="98811" y="691713"/>
                  </a:lnTo>
                  <a:lnTo>
                    <a:pt x="60349" y="683948"/>
                  </a:lnTo>
                  <a:lnTo>
                    <a:pt x="28941" y="662772"/>
                  </a:lnTo>
                  <a:lnTo>
                    <a:pt x="7765" y="631363"/>
                  </a:lnTo>
                  <a:lnTo>
                    <a:pt x="0" y="592901"/>
                  </a:lnTo>
                  <a:lnTo>
                    <a:pt x="0" y="98811"/>
                  </a:lnTo>
                  <a:close/>
                </a:path>
              </a:pathLst>
            </a:custGeom>
            <a:ln w="14299">
              <a:solidFill>
                <a:srgbClr val="F7717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4351501" y="4358116"/>
            <a:ext cx="8705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991B1B"/>
                </a:solidFill>
                <a:latin typeface="Tahoma" panose="020B0604030504040204"/>
                <a:cs typeface="Tahoma" panose="020B0604030504040204"/>
              </a:rPr>
              <a:t>Verify</a:t>
            </a:r>
            <a:r>
              <a:rPr sz="1200" b="1" spc="-70" dirty="0">
                <a:solidFill>
                  <a:srgbClr val="991B1B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b="1" spc="-75" dirty="0">
                <a:solidFill>
                  <a:srgbClr val="991B1B"/>
                </a:solidFill>
                <a:latin typeface="Tahoma" panose="020B0604030504040204"/>
                <a:cs typeface="Tahoma" panose="020B0604030504040204"/>
              </a:rPr>
              <a:t>(Idle)</a:t>
            </a:r>
            <a:endParaRPr sz="1200" dirty="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41" name="object 4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67475" y="4053553"/>
            <a:ext cx="5162699" cy="843250"/>
          </a:xfrm>
          <a:prstGeom prst="rect">
            <a:avLst/>
          </a:prstGeom>
        </p:spPr>
      </p:pic>
      <p:grpSp>
        <p:nvGrpSpPr>
          <p:cNvPr id="43" name="object 43"/>
          <p:cNvGrpSpPr/>
          <p:nvPr/>
        </p:nvGrpSpPr>
        <p:grpSpPr>
          <a:xfrm>
            <a:off x="6612572" y="4148786"/>
            <a:ext cx="1490980" cy="652780"/>
            <a:chOff x="6612572" y="4148786"/>
            <a:chExt cx="1490980" cy="652780"/>
          </a:xfrm>
        </p:grpSpPr>
        <p:sp>
          <p:nvSpPr>
            <p:cNvPr id="44" name="object 44"/>
            <p:cNvSpPr/>
            <p:nvPr/>
          </p:nvSpPr>
          <p:spPr>
            <a:xfrm>
              <a:off x="6619874" y="4156088"/>
              <a:ext cx="1476375" cy="638175"/>
            </a:xfrm>
            <a:custGeom>
              <a:avLst/>
              <a:gdLst/>
              <a:ahLst/>
              <a:cxnLst/>
              <a:rect l="l" t="t" r="r" b="b"/>
              <a:pathLst>
                <a:path w="1476375" h="638175">
                  <a:moveTo>
                    <a:pt x="1385161" y="637999"/>
                  </a:moveTo>
                  <a:lnTo>
                    <a:pt x="91138" y="637999"/>
                  </a:lnTo>
                  <a:lnTo>
                    <a:pt x="55663" y="630837"/>
                  </a:lnTo>
                  <a:lnTo>
                    <a:pt x="26693" y="611305"/>
                  </a:lnTo>
                  <a:lnTo>
                    <a:pt x="7162" y="582336"/>
                  </a:lnTo>
                  <a:lnTo>
                    <a:pt x="0" y="546861"/>
                  </a:lnTo>
                  <a:lnTo>
                    <a:pt x="0" y="91138"/>
                  </a:lnTo>
                  <a:lnTo>
                    <a:pt x="7162" y="55663"/>
                  </a:lnTo>
                  <a:lnTo>
                    <a:pt x="26693" y="26693"/>
                  </a:lnTo>
                  <a:lnTo>
                    <a:pt x="55663" y="7162"/>
                  </a:lnTo>
                  <a:lnTo>
                    <a:pt x="91138" y="0"/>
                  </a:lnTo>
                  <a:lnTo>
                    <a:pt x="1385161" y="0"/>
                  </a:lnTo>
                  <a:lnTo>
                    <a:pt x="1435725" y="15312"/>
                  </a:lnTo>
                  <a:lnTo>
                    <a:pt x="1469362" y="56261"/>
                  </a:lnTo>
                  <a:lnTo>
                    <a:pt x="1476299" y="91138"/>
                  </a:lnTo>
                  <a:lnTo>
                    <a:pt x="1476299" y="546861"/>
                  </a:lnTo>
                  <a:lnTo>
                    <a:pt x="1469137" y="582336"/>
                  </a:lnTo>
                  <a:lnTo>
                    <a:pt x="1449606" y="611305"/>
                  </a:lnTo>
                  <a:lnTo>
                    <a:pt x="1420636" y="630837"/>
                  </a:lnTo>
                  <a:lnTo>
                    <a:pt x="1385161" y="637999"/>
                  </a:lnTo>
                  <a:close/>
                </a:path>
              </a:pathLst>
            </a:custGeom>
            <a:solidFill>
              <a:srgbClr val="EEF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619874" y="4156088"/>
              <a:ext cx="1476375" cy="638175"/>
            </a:xfrm>
            <a:custGeom>
              <a:avLst/>
              <a:gdLst/>
              <a:ahLst/>
              <a:cxnLst/>
              <a:rect l="l" t="t" r="r" b="b"/>
              <a:pathLst>
                <a:path w="1476375" h="638175">
                  <a:moveTo>
                    <a:pt x="0" y="91138"/>
                  </a:moveTo>
                  <a:lnTo>
                    <a:pt x="7162" y="55663"/>
                  </a:lnTo>
                  <a:lnTo>
                    <a:pt x="26693" y="26693"/>
                  </a:lnTo>
                  <a:lnTo>
                    <a:pt x="55663" y="7162"/>
                  </a:lnTo>
                  <a:lnTo>
                    <a:pt x="91138" y="0"/>
                  </a:lnTo>
                  <a:lnTo>
                    <a:pt x="1385161" y="0"/>
                  </a:lnTo>
                  <a:lnTo>
                    <a:pt x="1435725" y="15312"/>
                  </a:lnTo>
                  <a:lnTo>
                    <a:pt x="1469362" y="56261"/>
                  </a:lnTo>
                  <a:lnTo>
                    <a:pt x="1476299" y="91138"/>
                  </a:lnTo>
                  <a:lnTo>
                    <a:pt x="1476299" y="546861"/>
                  </a:lnTo>
                  <a:lnTo>
                    <a:pt x="1469137" y="582336"/>
                  </a:lnTo>
                  <a:lnTo>
                    <a:pt x="1449606" y="611305"/>
                  </a:lnTo>
                  <a:lnTo>
                    <a:pt x="1420636" y="630837"/>
                  </a:lnTo>
                  <a:lnTo>
                    <a:pt x="1385161" y="637999"/>
                  </a:lnTo>
                  <a:lnTo>
                    <a:pt x="91138" y="637999"/>
                  </a:lnTo>
                  <a:lnTo>
                    <a:pt x="55663" y="630837"/>
                  </a:lnTo>
                  <a:lnTo>
                    <a:pt x="26693" y="611305"/>
                  </a:lnTo>
                  <a:lnTo>
                    <a:pt x="7162" y="582336"/>
                  </a:lnTo>
                  <a:lnTo>
                    <a:pt x="0" y="546861"/>
                  </a:lnTo>
                  <a:lnTo>
                    <a:pt x="0" y="91138"/>
                  </a:lnTo>
                  <a:close/>
                </a:path>
              </a:pathLst>
            </a:custGeom>
            <a:ln w="14299">
              <a:solidFill>
                <a:srgbClr val="3B82F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7013016" y="4364852"/>
            <a:ext cx="690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1C4ED8"/>
                </a:solidFill>
                <a:latin typeface="Tahoma" panose="020B0604030504040204"/>
                <a:cs typeface="Tahoma" panose="020B0604030504040204"/>
              </a:rPr>
              <a:t>Compute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8231822" y="4148786"/>
            <a:ext cx="1490980" cy="652780"/>
            <a:chOff x="8231822" y="4148786"/>
            <a:chExt cx="1490980" cy="652780"/>
          </a:xfrm>
        </p:grpSpPr>
        <p:sp>
          <p:nvSpPr>
            <p:cNvPr id="48" name="object 48"/>
            <p:cNvSpPr/>
            <p:nvPr/>
          </p:nvSpPr>
          <p:spPr>
            <a:xfrm>
              <a:off x="8239124" y="4156088"/>
              <a:ext cx="1476375" cy="638175"/>
            </a:xfrm>
            <a:custGeom>
              <a:avLst/>
              <a:gdLst/>
              <a:ahLst/>
              <a:cxnLst/>
              <a:rect l="l" t="t" r="r" b="b"/>
              <a:pathLst>
                <a:path w="1476375" h="638175">
                  <a:moveTo>
                    <a:pt x="1385161" y="637999"/>
                  </a:moveTo>
                  <a:lnTo>
                    <a:pt x="91138" y="637999"/>
                  </a:lnTo>
                  <a:lnTo>
                    <a:pt x="55663" y="630837"/>
                  </a:lnTo>
                  <a:lnTo>
                    <a:pt x="26693" y="611305"/>
                  </a:lnTo>
                  <a:lnTo>
                    <a:pt x="7162" y="582336"/>
                  </a:lnTo>
                  <a:lnTo>
                    <a:pt x="0" y="546861"/>
                  </a:lnTo>
                  <a:lnTo>
                    <a:pt x="0" y="91138"/>
                  </a:lnTo>
                  <a:lnTo>
                    <a:pt x="7162" y="55663"/>
                  </a:lnTo>
                  <a:lnTo>
                    <a:pt x="26693" y="26693"/>
                  </a:lnTo>
                  <a:lnTo>
                    <a:pt x="55663" y="7162"/>
                  </a:lnTo>
                  <a:lnTo>
                    <a:pt x="91138" y="0"/>
                  </a:lnTo>
                  <a:lnTo>
                    <a:pt x="1385161" y="0"/>
                  </a:lnTo>
                  <a:lnTo>
                    <a:pt x="1435725" y="15312"/>
                  </a:lnTo>
                  <a:lnTo>
                    <a:pt x="1469362" y="56261"/>
                  </a:lnTo>
                  <a:lnTo>
                    <a:pt x="1476299" y="91138"/>
                  </a:lnTo>
                  <a:lnTo>
                    <a:pt x="1476299" y="546861"/>
                  </a:lnTo>
                  <a:lnTo>
                    <a:pt x="1469137" y="582336"/>
                  </a:lnTo>
                  <a:lnTo>
                    <a:pt x="1449606" y="611305"/>
                  </a:lnTo>
                  <a:lnTo>
                    <a:pt x="1420636" y="630837"/>
                  </a:lnTo>
                  <a:lnTo>
                    <a:pt x="1385161" y="637999"/>
                  </a:lnTo>
                  <a:close/>
                </a:path>
              </a:pathLst>
            </a:custGeom>
            <a:solidFill>
              <a:srgbClr val="F1F4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8239124" y="4156088"/>
              <a:ext cx="1476375" cy="638175"/>
            </a:xfrm>
            <a:custGeom>
              <a:avLst/>
              <a:gdLst/>
              <a:ahLst/>
              <a:cxnLst/>
              <a:rect l="l" t="t" r="r" b="b"/>
              <a:pathLst>
                <a:path w="1476375" h="638175">
                  <a:moveTo>
                    <a:pt x="0" y="91138"/>
                  </a:moveTo>
                  <a:lnTo>
                    <a:pt x="7162" y="55663"/>
                  </a:lnTo>
                  <a:lnTo>
                    <a:pt x="26693" y="26693"/>
                  </a:lnTo>
                  <a:lnTo>
                    <a:pt x="55663" y="7162"/>
                  </a:lnTo>
                  <a:lnTo>
                    <a:pt x="91138" y="0"/>
                  </a:lnTo>
                  <a:lnTo>
                    <a:pt x="1385161" y="0"/>
                  </a:lnTo>
                  <a:lnTo>
                    <a:pt x="1435725" y="15312"/>
                  </a:lnTo>
                  <a:lnTo>
                    <a:pt x="1469362" y="56261"/>
                  </a:lnTo>
                  <a:lnTo>
                    <a:pt x="1476299" y="91138"/>
                  </a:lnTo>
                  <a:lnTo>
                    <a:pt x="1476299" y="546861"/>
                  </a:lnTo>
                  <a:lnTo>
                    <a:pt x="1469137" y="582336"/>
                  </a:lnTo>
                  <a:lnTo>
                    <a:pt x="1449606" y="611305"/>
                  </a:lnTo>
                  <a:lnTo>
                    <a:pt x="1420636" y="630837"/>
                  </a:lnTo>
                  <a:lnTo>
                    <a:pt x="1385161" y="637999"/>
                  </a:lnTo>
                  <a:lnTo>
                    <a:pt x="91138" y="637999"/>
                  </a:lnTo>
                  <a:lnTo>
                    <a:pt x="55663" y="630837"/>
                  </a:lnTo>
                  <a:lnTo>
                    <a:pt x="26693" y="611305"/>
                  </a:lnTo>
                  <a:lnTo>
                    <a:pt x="7162" y="582336"/>
                  </a:lnTo>
                  <a:lnTo>
                    <a:pt x="0" y="546861"/>
                  </a:lnTo>
                  <a:lnTo>
                    <a:pt x="0" y="91138"/>
                  </a:lnTo>
                  <a:close/>
                </a:path>
              </a:pathLst>
            </a:custGeom>
            <a:ln w="14299">
              <a:solidFill>
                <a:srgbClr val="94A3B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8373185" y="4364852"/>
            <a:ext cx="12084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Memory</a:t>
            </a:r>
            <a:r>
              <a:rPr sz="1200" b="1" spc="-75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b="1" spc="-4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(Gated)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9851072" y="4148786"/>
            <a:ext cx="1633855" cy="652780"/>
            <a:chOff x="9851072" y="4148786"/>
            <a:chExt cx="1633855" cy="652780"/>
          </a:xfrm>
        </p:grpSpPr>
        <p:sp>
          <p:nvSpPr>
            <p:cNvPr id="52" name="object 52"/>
            <p:cNvSpPr/>
            <p:nvPr/>
          </p:nvSpPr>
          <p:spPr>
            <a:xfrm>
              <a:off x="9858374" y="4156088"/>
              <a:ext cx="1619250" cy="638175"/>
            </a:xfrm>
            <a:custGeom>
              <a:avLst/>
              <a:gdLst/>
              <a:ahLst/>
              <a:cxnLst/>
              <a:rect l="l" t="t" r="r" b="b"/>
              <a:pathLst>
                <a:path w="1619250" h="638175">
                  <a:moveTo>
                    <a:pt x="1527961" y="637999"/>
                  </a:moveTo>
                  <a:lnTo>
                    <a:pt x="91138" y="637999"/>
                  </a:lnTo>
                  <a:lnTo>
                    <a:pt x="55663" y="630837"/>
                  </a:lnTo>
                  <a:lnTo>
                    <a:pt x="26693" y="611305"/>
                  </a:lnTo>
                  <a:lnTo>
                    <a:pt x="7162" y="582336"/>
                  </a:lnTo>
                  <a:lnTo>
                    <a:pt x="0" y="546861"/>
                  </a:lnTo>
                  <a:lnTo>
                    <a:pt x="0" y="91138"/>
                  </a:lnTo>
                  <a:lnTo>
                    <a:pt x="7162" y="55663"/>
                  </a:lnTo>
                  <a:lnTo>
                    <a:pt x="26693" y="26693"/>
                  </a:lnTo>
                  <a:lnTo>
                    <a:pt x="55663" y="7162"/>
                  </a:lnTo>
                  <a:lnTo>
                    <a:pt x="91138" y="0"/>
                  </a:lnTo>
                  <a:lnTo>
                    <a:pt x="1527961" y="0"/>
                  </a:lnTo>
                  <a:lnTo>
                    <a:pt x="1578525" y="15312"/>
                  </a:lnTo>
                  <a:lnTo>
                    <a:pt x="1612162" y="56261"/>
                  </a:lnTo>
                  <a:lnTo>
                    <a:pt x="1619099" y="91138"/>
                  </a:lnTo>
                  <a:lnTo>
                    <a:pt x="1619099" y="546861"/>
                  </a:lnTo>
                  <a:lnTo>
                    <a:pt x="1611937" y="582336"/>
                  </a:lnTo>
                  <a:lnTo>
                    <a:pt x="1592406" y="611305"/>
                  </a:lnTo>
                  <a:lnTo>
                    <a:pt x="1563436" y="630837"/>
                  </a:lnTo>
                  <a:lnTo>
                    <a:pt x="1527961" y="637999"/>
                  </a:lnTo>
                  <a:close/>
                </a:path>
              </a:pathLst>
            </a:custGeom>
            <a:solidFill>
              <a:srgbClr val="F1F4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9858374" y="4156088"/>
              <a:ext cx="1619250" cy="638175"/>
            </a:xfrm>
            <a:custGeom>
              <a:avLst/>
              <a:gdLst/>
              <a:ahLst/>
              <a:cxnLst/>
              <a:rect l="l" t="t" r="r" b="b"/>
              <a:pathLst>
                <a:path w="1619250" h="638175">
                  <a:moveTo>
                    <a:pt x="0" y="91138"/>
                  </a:moveTo>
                  <a:lnTo>
                    <a:pt x="7162" y="55663"/>
                  </a:lnTo>
                  <a:lnTo>
                    <a:pt x="26693" y="26693"/>
                  </a:lnTo>
                  <a:lnTo>
                    <a:pt x="55663" y="7162"/>
                  </a:lnTo>
                  <a:lnTo>
                    <a:pt x="91138" y="0"/>
                  </a:lnTo>
                  <a:lnTo>
                    <a:pt x="1527961" y="0"/>
                  </a:lnTo>
                  <a:lnTo>
                    <a:pt x="1578525" y="15312"/>
                  </a:lnTo>
                  <a:lnTo>
                    <a:pt x="1612162" y="56261"/>
                  </a:lnTo>
                  <a:lnTo>
                    <a:pt x="1619099" y="91138"/>
                  </a:lnTo>
                  <a:lnTo>
                    <a:pt x="1619099" y="546861"/>
                  </a:lnTo>
                  <a:lnTo>
                    <a:pt x="1611937" y="582336"/>
                  </a:lnTo>
                  <a:lnTo>
                    <a:pt x="1592406" y="611305"/>
                  </a:lnTo>
                  <a:lnTo>
                    <a:pt x="1563436" y="630837"/>
                  </a:lnTo>
                  <a:lnTo>
                    <a:pt x="1527961" y="637999"/>
                  </a:lnTo>
                  <a:lnTo>
                    <a:pt x="91138" y="637999"/>
                  </a:lnTo>
                  <a:lnTo>
                    <a:pt x="55663" y="630837"/>
                  </a:lnTo>
                  <a:lnTo>
                    <a:pt x="26693" y="611305"/>
                  </a:lnTo>
                  <a:lnTo>
                    <a:pt x="7162" y="582336"/>
                  </a:lnTo>
                  <a:lnTo>
                    <a:pt x="0" y="546861"/>
                  </a:lnTo>
                  <a:lnTo>
                    <a:pt x="0" y="91138"/>
                  </a:lnTo>
                  <a:close/>
                </a:path>
              </a:pathLst>
            </a:custGeom>
            <a:ln w="14299">
              <a:solidFill>
                <a:srgbClr val="94A3B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10054768" y="4364852"/>
            <a:ext cx="1226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Network</a:t>
            </a:r>
            <a:r>
              <a:rPr sz="1200" b="1" spc="-2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b="1" spc="-40" dirty="0">
                <a:solidFill>
                  <a:srgbClr val="475568"/>
                </a:solidFill>
                <a:latin typeface="Tahoma" panose="020B0604030504040204"/>
                <a:cs typeface="Tahoma" panose="020B0604030504040204"/>
              </a:rPr>
              <a:t>(Gated)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49934" y="5590345"/>
            <a:ext cx="9645650" cy="904094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900" b="1" spc="-75" dirty="0">
                <a:solidFill>
                  <a:srgbClr val="14803D"/>
                </a:solidFill>
                <a:latin typeface="Tahoma" panose="020B0604030504040204"/>
                <a:cs typeface="Tahoma" panose="020B0604030504040204"/>
              </a:rPr>
              <a:t>Observation:</a:t>
            </a:r>
            <a:r>
              <a:rPr sz="1900" b="1" spc="-95" dirty="0">
                <a:solidFill>
                  <a:srgbClr val="14803D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lang="en-US" sz="1900" b="1" spc="-95" dirty="0">
                <a:solidFill>
                  <a:srgbClr val="14803D"/>
                </a:solidFill>
                <a:latin typeface="Tahoma" panose="020B0604030504040204"/>
                <a:cs typeface="Tahoma" panose="020B0604030504040204"/>
              </a:rPr>
              <a:t>unified chip can make system stay in balance when workload changes.</a:t>
            </a:r>
            <a:br>
              <a:rPr lang="en-US" sz="1900" b="1" spc="-95" dirty="0">
                <a:solidFill>
                  <a:srgbClr val="14803D"/>
                </a:solidFill>
                <a:latin typeface="Tahoma" panose="020B0604030504040204"/>
                <a:cs typeface="Tahoma" panose="020B0604030504040204"/>
              </a:rPr>
            </a:br>
            <a:r>
              <a:rPr lang="en-US" sz="1900" spc="-95" dirty="0">
                <a:solidFill>
                  <a:schemeClr val="tx1"/>
                </a:solidFill>
                <a:latin typeface="Tahoma" panose="020B0604030504040204"/>
                <a:cs typeface="Tahoma" panose="020B0604030504040204"/>
              </a:rPr>
              <a:t>Dark</a:t>
            </a:r>
            <a:r>
              <a:rPr lang="zh-CN" altLang="en-US" sz="1900" spc="-95" dirty="0">
                <a:solidFill>
                  <a:schemeClr val="tx1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lang="en-US" altLang="zh-CN" sz="1900" spc="-95" dirty="0">
                <a:solidFill>
                  <a:schemeClr val="tx1"/>
                </a:solidFill>
                <a:latin typeface="Tahoma" panose="020B0604030504040204"/>
                <a:cs typeface="Tahoma" panose="020B0604030504040204"/>
              </a:rPr>
              <a:t>silicon is cheaper than idle accelerators.</a:t>
            </a:r>
            <a:br>
              <a:rPr lang="en-US" sz="1900" b="1" spc="-95" dirty="0">
                <a:solidFill>
                  <a:srgbClr val="14803D"/>
                </a:solidFill>
                <a:latin typeface="Tahoma" panose="020B0604030504040204"/>
                <a:cs typeface="Tahoma" panose="020B0604030504040204"/>
              </a:rPr>
            </a:br>
            <a:endParaRPr sz="15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58235" y="482179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e.g.</a:t>
            </a:r>
            <a:endParaRPr kumimoji="1" lang="zh-CN" altLang="en-US" dirty="0"/>
          </a:p>
        </p:txBody>
      </p:sp>
      <p:sp>
        <p:nvSpPr>
          <p:cNvPr id="62" name="文本框 61"/>
          <p:cNvSpPr txBox="1"/>
          <p:nvPr/>
        </p:nvSpPr>
        <p:spPr>
          <a:xfrm>
            <a:off x="739358" y="4840494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 GB300 </a:t>
            </a:r>
            <a:endParaRPr kumimoji="1" lang="zh-CN" altLang="en-US" dirty="0"/>
          </a:p>
        </p:txBody>
      </p:sp>
      <p:sp>
        <p:nvSpPr>
          <p:cNvPr id="63" name="文本框 62"/>
          <p:cNvSpPr txBox="1"/>
          <p:nvPr/>
        </p:nvSpPr>
        <p:spPr>
          <a:xfrm>
            <a:off x="2491958" y="485533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2 GB200 </a:t>
            </a:r>
            <a:endParaRPr kumimoji="1" lang="zh-CN" altLang="en-US" dirty="0"/>
          </a:p>
        </p:txBody>
      </p:sp>
      <p:sp>
        <p:nvSpPr>
          <p:cNvPr id="64" name="文本框 63"/>
          <p:cNvSpPr txBox="1"/>
          <p:nvPr/>
        </p:nvSpPr>
        <p:spPr>
          <a:xfrm>
            <a:off x="4170680" y="485533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 GB300 </a:t>
            </a:r>
            <a:endParaRPr kumimoji="1" lang="zh-CN" altLang="en-US" dirty="0"/>
          </a:p>
        </p:txBody>
      </p:sp>
      <p:sp>
        <p:nvSpPr>
          <p:cNvPr id="65" name="文本框 64"/>
          <p:cNvSpPr txBox="1"/>
          <p:nvPr/>
        </p:nvSpPr>
        <p:spPr>
          <a:xfrm>
            <a:off x="5942433" y="481226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e.g.</a:t>
            </a:r>
            <a:endParaRPr kumimoji="1" lang="zh-CN" altLang="en-US" dirty="0"/>
          </a:p>
        </p:txBody>
      </p:sp>
      <p:sp>
        <p:nvSpPr>
          <p:cNvPr id="66" name="文本框 65"/>
          <p:cNvSpPr txBox="1"/>
          <p:nvPr/>
        </p:nvSpPr>
        <p:spPr>
          <a:xfrm>
            <a:off x="8357870" y="4825816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 Jalapeno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789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803833" y="5116529"/>
            <a:ext cx="10581141" cy="1000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700" algn="l" rtl="0">
              <a:lnSpc>
                <a:spcPct val="90000"/>
              </a:lnSpc>
              <a:spcBef>
                <a:spcPct val="0"/>
              </a:spcBef>
            </a:pPr>
            <a:r>
              <a:rPr lang="en-US" sz="4000" kern="1200">
                <a:solidFill>
                  <a:schemeClr val="tx2"/>
                </a:solidFill>
                <a:latin typeface="+mj-lt"/>
                <a:cs typeface="+mj-cs"/>
              </a:rPr>
              <a:t>Jalapeño</a:t>
            </a:r>
            <a:r>
              <a:rPr lang="en-US" sz="4000" kern="1200" spc="-345">
                <a:solidFill>
                  <a:schemeClr val="tx2"/>
                </a:solidFill>
                <a:latin typeface="+mj-lt"/>
                <a:cs typeface="+mj-cs"/>
              </a:rPr>
              <a:t> chip design</a:t>
            </a:r>
            <a:endParaRPr lang="zh-CN" altLang="en-US" sz="4000" kern="1200" spc="-10">
              <a:solidFill>
                <a:schemeClr val="tx2"/>
              </a:solidFill>
              <a:latin typeface="+mj-lt"/>
              <a:cs typeface="+mj-cs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rcRect r="-1" b="7391"/>
          <a:stretch>
            <a:fillRect/>
          </a:stretch>
        </p:blipFill>
        <p:spPr>
          <a:xfrm>
            <a:off x="20" y="10"/>
            <a:ext cx="12179280" cy="4201449"/>
          </a:xfrm>
          <a:prstGeom prst="rect">
            <a:avLst/>
          </a:prstGeom>
        </p:spPr>
      </p:pic>
      <p:grpSp>
        <p:nvGrpSpPr>
          <p:cNvPr id="12" name="Group 11"/>
          <p:cNvGrpSpPr>
            <a:grpSpLocks noGrp="1" noRot="1" noChangeAspect="1" noMove="1" noResize="1" noUngrp="1"/>
          </p:cNvGrpSpPr>
          <p:nvPr/>
        </p:nvGrpSpPr>
        <p:grpSpPr>
          <a:xfrm>
            <a:off x="0" y="2941813"/>
            <a:ext cx="12176254" cy="1828800"/>
            <a:chOff x="-305" y="3144820"/>
            <a:chExt cx="9182100" cy="1551136"/>
          </a:xfrm>
        </p:grpSpPr>
        <p:sp useBgFill="1">
          <p:nvSpPr>
            <p:cNvPr id="13" name="Freeform: Shape 12"/>
            <p:cNvSpPr/>
            <p:nvPr/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/>
            <p:cNvSpPr/>
            <p:nvPr/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object 2"/>
          <p:cNvSpPr/>
          <p:nvPr/>
        </p:nvSpPr>
        <p:spPr>
          <a:xfrm>
            <a:off x="10907631" y="329170"/>
            <a:ext cx="951865" cy="255904"/>
          </a:xfrm>
          <a:custGeom>
            <a:avLst/>
            <a:gdLst/>
            <a:ahLst/>
            <a:cxnLst/>
            <a:rect l="l" t="t" r="r" b="b"/>
            <a:pathLst>
              <a:path w="951865" h="255904">
                <a:moveTo>
                  <a:pt x="101220" y="202364"/>
                </a:moveTo>
                <a:lnTo>
                  <a:pt x="61917" y="194382"/>
                </a:lnTo>
                <a:lnTo>
                  <a:pt x="29732" y="172645"/>
                </a:lnTo>
                <a:lnTo>
                  <a:pt x="7986" y="140473"/>
                </a:lnTo>
                <a:lnTo>
                  <a:pt x="0" y="101182"/>
                </a:lnTo>
                <a:lnTo>
                  <a:pt x="5195" y="75622"/>
                </a:lnTo>
                <a:lnTo>
                  <a:pt x="8067" y="61771"/>
                </a:lnTo>
                <a:lnTo>
                  <a:pt x="25301" y="36273"/>
                </a:lnTo>
                <a:lnTo>
                  <a:pt x="29890" y="29612"/>
                </a:lnTo>
                <a:lnTo>
                  <a:pt x="61976" y="7942"/>
                </a:lnTo>
                <a:lnTo>
                  <a:pt x="62113" y="7942"/>
                </a:lnTo>
                <a:lnTo>
                  <a:pt x="101220" y="0"/>
                </a:lnTo>
                <a:lnTo>
                  <a:pt x="140629" y="7942"/>
                </a:lnTo>
                <a:lnTo>
                  <a:pt x="172787" y="29612"/>
                </a:lnTo>
                <a:lnTo>
                  <a:pt x="177275" y="36273"/>
                </a:lnTo>
                <a:lnTo>
                  <a:pt x="101220" y="36273"/>
                </a:lnTo>
                <a:lnTo>
                  <a:pt x="76856" y="41276"/>
                </a:lnTo>
                <a:lnTo>
                  <a:pt x="57008" y="55023"/>
                </a:lnTo>
                <a:lnTo>
                  <a:pt x="43652" y="75622"/>
                </a:lnTo>
                <a:lnTo>
                  <a:pt x="38761" y="101182"/>
                </a:lnTo>
                <a:lnTo>
                  <a:pt x="43652" y="126742"/>
                </a:lnTo>
                <a:lnTo>
                  <a:pt x="57008" y="147341"/>
                </a:lnTo>
                <a:lnTo>
                  <a:pt x="76856" y="161088"/>
                </a:lnTo>
                <a:lnTo>
                  <a:pt x="101220" y="166091"/>
                </a:lnTo>
                <a:lnTo>
                  <a:pt x="177175" y="166091"/>
                </a:lnTo>
                <a:lnTo>
                  <a:pt x="172743" y="172645"/>
                </a:lnTo>
                <a:lnTo>
                  <a:pt x="140559" y="194382"/>
                </a:lnTo>
                <a:lnTo>
                  <a:pt x="140697" y="194382"/>
                </a:lnTo>
                <a:lnTo>
                  <a:pt x="101220" y="202364"/>
                </a:lnTo>
                <a:close/>
              </a:path>
              <a:path w="951865" h="255904">
                <a:moveTo>
                  <a:pt x="177175" y="166091"/>
                </a:moveTo>
                <a:lnTo>
                  <a:pt x="101220" y="166091"/>
                </a:lnTo>
                <a:lnTo>
                  <a:pt x="125560" y="161088"/>
                </a:lnTo>
                <a:lnTo>
                  <a:pt x="145395" y="147341"/>
                </a:lnTo>
                <a:lnTo>
                  <a:pt x="158746" y="126742"/>
                </a:lnTo>
                <a:lnTo>
                  <a:pt x="163635" y="101182"/>
                </a:lnTo>
                <a:lnTo>
                  <a:pt x="158746" y="75622"/>
                </a:lnTo>
                <a:lnTo>
                  <a:pt x="145395" y="55023"/>
                </a:lnTo>
                <a:lnTo>
                  <a:pt x="125560" y="41276"/>
                </a:lnTo>
                <a:lnTo>
                  <a:pt x="101220" y="36273"/>
                </a:lnTo>
                <a:lnTo>
                  <a:pt x="177275" y="36273"/>
                </a:lnTo>
                <a:lnTo>
                  <a:pt x="194456" y="61771"/>
                </a:lnTo>
                <a:lnTo>
                  <a:pt x="202398" y="101182"/>
                </a:lnTo>
                <a:lnTo>
                  <a:pt x="194437" y="140473"/>
                </a:lnTo>
                <a:lnTo>
                  <a:pt x="189850" y="147341"/>
                </a:lnTo>
                <a:lnTo>
                  <a:pt x="177175" y="166091"/>
                </a:lnTo>
                <a:close/>
              </a:path>
              <a:path w="951865" h="255904">
                <a:moveTo>
                  <a:pt x="735504" y="199569"/>
                </a:moveTo>
                <a:lnTo>
                  <a:pt x="696390" y="199569"/>
                </a:lnTo>
                <a:lnTo>
                  <a:pt x="775984" y="2794"/>
                </a:lnTo>
                <a:lnTo>
                  <a:pt x="820472" y="2794"/>
                </a:lnTo>
                <a:lnTo>
                  <a:pt x="836067" y="41650"/>
                </a:lnTo>
                <a:lnTo>
                  <a:pt x="797699" y="41650"/>
                </a:lnTo>
                <a:lnTo>
                  <a:pt x="765060" y="124026"/>
                </a:lnTo>
                <a:lnTo>
                  <a:pt x="869130" y="124026"/>
                </a:lnTo>
                <a:lnTo>
                  <a:pt x="882196" y="156581"/>
                </a:lnTo>
                <a:lnTo>
                  <a:pt x="752419" y="156581"/>
                </a:lnTo>
                <a:lnTo>
                  <a:pt x="735504" y="199569"/>
                </a:lnTo>
                <a:close/>
              </a:path>
              <a:path w="951865" h="255904">
                <a:moveTo>
                  <a:pt x="869130" y="124026"/>
                </a:moveTo>
                <a:lnTo>
                  <a:pt x="829986" y="124026"/>
                </a:lnTo>
                <a:lnTo>
                  <a:pt x="797699" y="41650"/>
                </a:lnTo>
                <a:lnTo>
                  <a:pt x="836067" y="41650"/>
                </a:lnTo>
                <a:lnTo>
                  <a:pt x="869130" y="124026"/>
                </a:lnTo>
                <a:close/>
              </a:path>
              <a:path w="951865" h="255904">
                <a:moveTo>
                  <a:pt x="899449" y="199569"/>
                </a:moveTo>
                <a:lnTo>
                  <a:pt x="859850" y="199569"/>
                </a:lnTo>
                <a:lnTo>
                  <a:pt x="842892" y="156581"/>
                </a:lnTo>
                <a:lnTo>
                  <a:pt x="882196" y="156581"/>
                </a:lnTo>
                <a:lnTo>
                  <a:pt x="899449" y="199569"/>
                </a:lnTo>
                <a:close/>
              </a:path>
              <a:path w="951865" h="255904">
                <a:moveTo>
                  <a:pt x="951425" y="199569"/>
                </a:moveTo>
                <a:lnTo>
                  <a:pt x="914293" y="199569"/>
                </a:lnTo>
                <a:lnTo>
                  <a:pt x="914293" y="2794"/>
                </a:lnTo>
                <a:lnTo>
                  <a:pt x="951425" y="2794"/>
                </a:lnTo>
                <a:lnTo>
                  <a:pt x="951425" y="199569"/>
                </a:lnTo>
                <a:close/>
              </a:path>
              <a:path w="951865" h="255904">
                <a:moveTo>
                  <a:pt x="353162" y="75863"/>
                </a:moveTo>
                <a:lnTo>
                  <a:pt x="259571" y="75863"/>
                </a:lnTo>
                <a:lnTo>
                  <a:pt x="267978" y="67574"/>
                </a:lnTo>
                <a:lnTo>
                  <a:pt x="278826" y="61404"/>
                </a:lnTo>
                <a:lnTo>
                  <a:pt x="291366" y="57555"/>
                </a:lnTo>
                <a:lnTo>
                  <a:pt x="304852" y="56228"/>
                </a:lnTo>
                <a:lnTo>
                  <a:pt x="332431" y="61714"/>
                </a:lnTo>
                <a:lnTo>
                  <a:pt x="353162" y="75863"/>
                </a:lnTo>
                <a:close/>
              </a:path>
              <a:path w="951865" h="255904">
                <a:moveTo>
                  <a:pt x="259571" y="255797"/>
                </a:moveTo>
                <a:lnTo>
                  <a:pt x="222967" y="255797"/>
                </a:lnTo>
                <a:lnTo>
                  <a:pt x="222967" y="59011"/>
                </a:lnTo>
                <a:lnTo>
                  <a:pt x="259571" y="59011"/>
                </a:lnTo>
                <a:lnTo>
                  <a:pt x="259571" y="75863"/>
                </a:lnTo>
                <a:lnTo>
                  <a:pt x="353162" y="75863"/>
                </a:lnTo>
                <a:lnTo>
                  <a:pt x="354752" y="76948"/>
                </a:lnTo>
                <a:lnTo>
                  <a:pt x="361861" y="87954"/>
                </a:lnTo>
                <a:lnTo>
                  <a:pt x="298642" y="87954"/>
                </a:lnTo>
                <a:lnTo>
                  <a:pt x="283718" y="90895"/>
                </a:lnTo>
                <a:lnTo>
                  <a:pt x="271156" y="99241"/>
                </a:lnTo>
                <a:lnTo>
                  <a:pt x="262492" y="112280"/>
                </a:lnTo>
                <a:lnTo>
                  <a:pt x="259262" y="129296"/>
                </a:lnTo>
                <a:lnTo>
                  <a:pt x="262492" y="146312"/>
                </a:lnTo>
                <a:lnTo>
                  <a:pt x="271156" y="159351"/>
                </a:lnTo>
                <a:lnTo>
                  <a:pt x="283718" y="167697"/>
                </a:lnTo>
                <a:lnTo>
                  <a:pt x="298642" y="170638"/>
                </a:lnTo>
                <a:lnTo>
                  <a:pt x="361861" y="170638"/>
                </a:lnTo>
                <a:lnTo>
                  <a:pt x="354752" y="181644"/>
                </a:lnTo>
                <a:lnTo>
                  <a:pt x="350282" y="184695"/>
                </a:lnTo>
                <a:lnTo>
                  <a:pt x="259571" y="184695"/>
                </a:lnTo>
                <a:lnTo>
                  <a:pt x="259571" y="255797"/>
                </a:lnTo>
                <a:close/>
              </a:path>
              <a:path w="951865" h="255904">
                <a:moveTo>
                  <a:pt x="361861" y="170638"/>
                </a:moveTo>
                <a:lnTo>
                  <a:pt x="298642" y="170638"/>
                </a:lnTo>
                <a:lnTo>
                  <a:pt x="313551" y="167697"/>
                </a:lnTo>
                <a:lnTo>
                  <a:pt x="326083" y="159351"/>
                </a:lnTo>
                <a:lnTo>
                  <a:pt x="334716" y="146312"/>
                </a:lnTo>
                <a:lnTo>
                  <a:pt x="337931" y="129296"/>
                </a:lnTo>
                <a:lnTo>
                  <a:pt x="334716" y="112280"/>
                </a:lnTo>
                <a:lnTo>
                  <a:pt x="326083" y="99241"/>
                </a:lnTo>
                <a:lnTo>
                  <a:pt x="313551" y="90895"/>
                </a:lnTo>
                <a:lnTo>
                  <a:pt x="298642" y="87954"/>
                </a:lnTo>
                <a:lnTo>
                  <a:pt x="361861" y="87954"/>
                </a:lnTo>
                <a:lnTo>
                  <a:pt x="369699" y="100088"/>
                </a:lnTo>
                <a:lnTo>
                  <a:pt x="375152" y="129296"/>
                </a:lnTo>
                <a:lnTo>
                  <a:pt x="369699" y="158504"/>
                </a:lnTo>
                <a:lnTo>
                  <a:pt x="361861" y="170638"/>
                </a:lnTo>
                <a:close/>
              </a:path>
              <a:path w="951865" h="255904">
                <a:moveTo>
                  <a:pt x="304852" y="202364"/>
                </a:moveTo>
                <a:lnTo>
                  <a:pt x="291124" y="201224"/>
                </a:lnTo>
                <a:lnTo>
                  <a:pt x="278611" y="197851"/>
                </a:lnTo>
                <a:lnTo>
                  <a:pt x="267898" y="192317"/>
                </a:lnTo>
                <a:lnTo>
                  <a:pt x="259571" y="184695"/>
                </a:lnTo>
                <a:lnTo>
                  <a:pt x="350282" y="184695"/>
                </a:lnTo>
                <a:lnTo>
                  <a:pt x="332431" y="196878"/>
                </a:lnTo>
                <a:lnTo>
                  <a:pt x="304852" y="202364"/>
                </a:lnTo>
                <a:close/>
              </a:path>
              <a:path w="951865" h="255904">
                <a:moveTo>
                  <a:pt x="462277" y="202364"/>
                </a:moveTo>
                <a:lnTo>
                  <a:pt x="431963" y="196838"/>
                </a:lnTo>
                <a:lnTo>
                  <a:pt x="409118" y="181538"/>
                </a:lnTo>
                <a:lnTo>
                  <a:pt x="394705" y="158384"/>
                </a:lnTo>
                <a:lnTo>
                  <a:pt x="389687" y="129296"/>
                </a:lnTo>
                <a:lnTo>
                  <a:pt x="395239" y="100208"/>
                </a:lnTo>
                <a:lnTo>
                  <a:pt x="410482" y="77029"/>
                </a:lnTo>
                <a:lnTo>
                  <a:pt x="433133" y="61754"/>
                </a:lnTo>
                <a:lnTo>
                  <a:pt x="461132" y="56228"/>
                </a:lnTo>
                <a:lnTo>
                  <a:pt x="490263" y="61754"/>
                </a:lnTo>
                <a:lnTo>
                  <a:pt x="490560" y="61754"/>
                </a:lnTo>
                <a:lnTo>
                  <a:pt x="512889" y="77029"/>
                </a:lnTo>
                <a:lnTo>
                  <a:pt x="518367" y="85787"/>
                </a:lnTo>
                <a:lnTo>
                  <a:pt x="461970" y="85787"/>
                </a:lnTo>
                <a:lnTo>
                  <a:pt x="449386" y="87849"/>
                </a:lnTo>
                <a:lnTo>
                  <a:pt x="438668" y="93715"/>
                </a:lnTo>
                <a:lnTo>
                  <a:pt x="430528" y="102903"/>
                </a:lnTo>
                <a:lnTo>
                  <a:pt x="425674" y="114931"/>
                </a:lnTo>
                <a:lnTo>
                  <a:pt x="529665" y="114931"/>
                </a:lnTo>
                <a:lnTo>
                  <a:pt x="531741" y="126501"/>
                </a:lnTo>
                <a:lnTo>
                  <a:pt x="531741" y="140866"/>
                </a:lnTo>
                <a:lnTo>
                  <a:pt x="425366" y="140866"/>
                </a:lnTo>
                <a:lnTo>
                  <a:pt x="429865" y="153822"/>
                </a:lnTo>
                <a:lnTo>
                  <a:pt x="437870" y="163954"/>
                </a:lnTo>
                <a:lnTo>
                  <a:pt x="448774" y="170554"/>
                </a:lnTo>
                <a:lnTo>
                  <a:pt x="461970" y="172912"/>
                </a:lnTo>
                <a:lnTo>
                  <a:pt x="521568" y="172912"/>
                </a:lnTo>
                <a:lnTo>
                  <a:pt x="521494" y="173067"/>
                </a:lnTo>
                <a:lnTo>
                  <a:pt x="507195" y="188129"/>
                </a:lnTo>
                <a:lnTo>
                  <a:pt x="487363" y="198502"/>
                </a:lnTo>
                <a:lnTo>
                  <a:pt x="462277" y="202364"/>
                </a:lnTo>
                <a:close/>
              </a:path>
              <a:path w="951865" h="255904">
                <a:moveTo>
                  <a:pt x="529665" y="114931"/>
                </a:moveTo>
                <a:lnTo>
                  <a:pt x="496811" y="114931"/>
                </a:lnTo>
                <a:lnTo>
                  <a:pt x="493294" y="103258"/>
                </a:lnTo>
                <a:lnTo>
                  <a:pt x="485816" y="94030"/>
                </a:lnTo>
                <a:lnTo>
                  <a:pt x="474917" y="87849"/>
                </a:lnTo>
                <a:lnTo>
                  <a:pt x="474412" y="87849"/>
                </a:lnTo>
                <a:lnTo>
                  <a:pt x="461970" y="85787"/>
                </a:lnTo>
                <a:lnTo>
                  <a:pt x="518367" y="85787"/>
                </a:lnTo>
                <a:lnTo>
                  <a:pt x="526878" y="99394"/>
                </a:lnTo>
                <a:lnTo>
                  <a:pt x="529665" y="114931"/>
                </a:lnTo>
                <a:close/>
              </a:path>
              <a:path w="951865" h="255904">
                <a:moveTo>
                  <a:pt x="521568" y="172912"/>
                </a:moveTo>
                <a:lnTo>
                  <a:pt x="461970" y="172912"/>
                </a:lnTo>
                <a:lnTo>
                  <a:pt x="472801" y="171597"/>
                </a:lnTo>
                <a:lnTo>
                  <a:pt x="482149" y="167923"/>
                </a:lnTo>
                <a:lnTo>
                  <a:pt x="489490" y="162300"/>
                </a:lnTo>
                <a:lnTo>
                  <a:pt x="494300" y="155136"/>
                </a:lnTo>
                <a:lnTo>
                  <a:pt x="529979" y="155136"/>
                </a:lnTo>
                <a:lnTo>
                  <a:pt x="521568" y="172912"/>
                </a:lnTo>
                <a:close/>
              </a:path>
              <a:path w="951865" h="255904">
                <a:moveTo>
                  <a:pt x="669877" y="75649"/>
                </a:moveTo>
                <a:lnTo>
                  <a:pt x="587681" y="75649"/>
                </a:lnTo>
                <a:lnTo>
                  <a:pt x="595152" y="67519"/>
                </a:lnTo>
                <a:lnTo>
                  <a:pt x="605168" y="61409"/>
                </a:lnTo>
                <a:lnTo>
                  <a:pt x="616769" y="57564"/>
                </a:lnTo>
                <a:lnTo>
                  <a:pt x="628998" y="56228"/>
                </a:lnTo>
                <a:lnTo>
                  <a:pt x="650881" y="60368"/>
                </a:lnTo>
                <a:lnTo>
                  <a:pt x="667760" y="72091"/>
                </a:lnTo>
                <a:lnTo>
                  <a:pt x="669877" y="75649"/>
                </a:lnTo>
                <a:close/>
              </a:path>
              <a:path w="951865" h="255904">
                <a:moveTo>
                  <a:pt x="587681" y="199569"/>
                </a:moveTo>
                <a:lnTo>
                  <a:pt x="551077" y="199569"/>
                </a:lnTo>
                <a:lnTo>
                  <a:pt x="551077" y="59011"/>
                </a:lnTo>
                <a:lnTo>
                  <a:pt x="587681" y="59011"/>
                </a:lnTo>
                <a:lnTo>
                  <a:pt x="587681" y="75649"/>
                </a:lnTo>
                <a:lnTo>
                  <a:pt x="669877" y="75649"/>
                </a:lnTo>
                <a:lnTo>
                  <a:pt x="677072" y="87741"/>
                </a:lnTo>
                <a:lnTo>
                  <a:pt x="618558" y="87741"/>
                </a:lnTo>
                <a:lnTo>
                  <a:pt x="605669" y="90309"/>
                </a:lnTo>
                <a:lnTo>
                  <a:pt x="595951" y="97605"/>
                </a:lnTo>
                <a:lnTo>
                  <a:pt x="589817" y="109014"/>
                </a:lnTo>
                <a:lnTo>
                  <a:pt x="587681" y="123919"/>
                </a:lnTo>
                <a:lnTo>
                  <a:pt x="587681" y="199569"/>
                </a:lnTo>
                <a:close/>
              </a:path>
              <a:path w="951865" h="255904">
                <a:moveTo>
                  <a:pt x="682471" y="199569"/>
                </a:moveTo>
                <a:lnTo>
                  <a:pt x="645867" y="199569"/>
                </a:lnTo>
                <a:lnTo>
                  <a:pt x="645867" y="119988"/>
                </a:lnTo>
                <a:lnTo>
                  <a:pt x="644090" y="107005"/>
                </a:lnTo>
                <a:lnTo>
                  <a:pt x="638853" y="96803"/>
                </a:lnTo>
                <a:lnTo>
                  <a:pt x="630295" y="90131"/>
                </a:lnTo>
                <a:lnTo>
                  <a:pt x="618558" y="87741"/>
                </a:lnTo>
                <a:lnTo>
                  <a:pt x="677072" y="87741"/>
                </a:lnTo>
                <a:lnTo>
                  <a:pt x="678495" y="90131"/>
                </a:lnTo>
                <a:lnTo>
                  <a:pt x="678601" y="90309"/>
                </a:lnTo>
                <a:lnTo>
                  <a:pt x="679670" y="96803"/>
                </a:lnTo>
                <a:lnTo>
                  <a:pt x="682471" y="114102"/>
                </a:lnTo>
                <a:lnTo>
                  <a:pt x="682471" y="1995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8806" y="6484258"/>
            <a:ext cx="348615" cy="93980"/>
          </a:xfrm>
          <a:custGeom>
            <a:avLst/>
            <a:gdLst/>
            <a:ahLst/>
            <a:cxnLst/>
            <a:rect l="l" t="t" r="r" b="b"/>
            <a:pathLst>
              <a:path w="348615" h="93979">
                <a:moveTo>
                  <a:pt x="37072" y="74119"/>
                </a:moveTo>
                <a:lnTo>
                  <a:pt x="22677" y="71195"/>
                </a:lnTo>
                <a:lnTo>
                  <a:pt x="10889" y="63234"/>
                </a:lnTo>
                <a:lnTo>
                  <a:pt x="2925" y="51450"/>
                </a:lnTo>
                <a:lnTo>
                  <a:pt x="0" y="37059"/>
                </a:lnTo>
                <a:lnTo>
                  <a:pt x="1902" y="27698"/>
                </a:lnTo>
                <a:lnTo>
                  <a:pt x="37072" y="0"/>
                </a:lnTo>
                <a:lnTo>
                  <a:pt x="51506" y="2909"/>
                </a:lnTo>
                <a:lnTo>
                  <a:pt x="63283" y="10846"/>
                </a:lnTo>
                <a:lnTo>
                  <a:pt x="64927" y="13285"/>
                </a:lnTo>
                <a:lnTo>
                  <a:pt x="37072" y="13285"/>
                </a:lnTo>
                <a:lnTo>
                  <a:pt x="28148" y="15118"/>
                </a:lnTo>
                <a:lnTo>
                  <a:pt x="20879" y="20153"/>
                </a:lnTo>
                <a:lnTo>
                  <a:pt x="15987" y="27698"/>
                </a:lnTo>
                <a:lnTo>
                  <a:pt x="14196" y="37059"/>
                </a:lnTo>
                <a:lnTo>
                  <a:pt x="15987" y="46421"/>
                </a:lnTo>
                <a:lnTo>
                  <a:pt x="20879" y="53966"/>
                </a:lnTo>
                <a:lnTo>
                  <a:pt x="28148" y="59001"/>
                </a:lnTo>
                <a:lnTo>
                  <a:pt x="37072" y="60833"/>
                </a:lnTo>
                <a:lnTo>
                  <a:pt x="64890" y="60833"/>
                </a:lnTo>
                <a:lnTo>
                  <a:pt x="63267" y="63234"/>
                </a:lnTo>
                <a:lnTo>
                  <a:pt x="51480" y="71195"/>
                </a:lnTo>
                <a:lnTo>
                  <a:pt x="37072" y="74119"/>
                </a:lnTo>
                <a:close/>
              </a:path>
              <a:path w="348615" h="93979">
                <a:moveTo>
                  <a:pt x="64890" y="60833"/>
                </a:moveTo>
                <a:lnTo>
                  <a:pt x="37072" y="60833"/>
                </a:lnTo>
                <a:lnTo>
                  <a:pt x="45986" y="59001"/>
                </a:lnTo>
                <a:lnTo>
                  <a:pt x="53251" y="53966"/>
                </a:lnTo>
                <a:lnTo>
                  <a:pt x="58141" y="46421"/>
                </a:lnTo>
                <a:lnTo>
                  <a:pt x="59932" y="37059"/>
                </a:lnTo>
                <a:lnTo>
                  <a:pt x="58141" y="27698"/>
                </a:lnTo>
                <a:lnTo>
                  <a:pt x="53251" y="20153"/>
                </a:lnTo>
                <a:lnTo>
                  <a:pt x="45986" y="15118"/>
                </a:lnTo>
                <a:lnTo>
                  <a:pt x="37072" y="13285"/>
                </a:lnTo>
                <a:lnTo>
                  <a:pt x="64927" y="13285"/>
                </a:lnTo>
                <a:lnTo>
                  <a:pt x="71219" y="22624"/>
                </a:lnTo>
                <a:lnTo>
                  <a:pt x="74128" y="37059"/>
                </a:lnTo>
                <a:lnTo>
                  <a:pt x="71212" y="51450"/>
                </a:lnTo>
                <a:lnTo>
                  <a:pt x="64890" y="60833"/>
                </a:lnTo>
                <a:close/>
              </a:path>
              <a:path w="348615" h="93979">
                <a:moveTo>
                  <a:pt x="269380" y="73095"/>
                </a:moveTo>
                <a:lnTo>
                  <a:pt x="255054" y="73095"/>
                </a:lnTo>
                <a:lnTo>
                  <a:pt x="284206" y="1023"/>
                </a:lnTo>
                <a:lnTo>
                  <a:pt x="300500" y="1023"/>
                </a:lnTo>
                <a:lnTo>
                  <a:pt x="306211" y="15254"/>
                </a:lnTo>
                <a:lnTo>
                  <a:pt x="292159" y="15254"/>
                </a:lnTo>
                <a:lnTo>
                  <a:pt x="280205" y="45426"/>
                </a:lnTo>
                <a:lnTo>
                  <a:pt x="318320" y="45426"/>
                </a:lnTo>
                <a:lnTo>
                  <a:pt x="323106" y="57350"/>
                </a:lnTo>
                <a:lnTo>
                  <a:pt x="275575" y="57350"/>
                </a:lnTo>
                <a:lnTo>
                  <a:pt x="269380" y="73095"/>
                </a:lnTo>
                <a:close/>
              </a:path>
              <a:path w="348615" h="93979">
                <a:moveTo>
                  <a:pt x="318320" y="45426"/>
                </a:moveTo>
                <a:lnTo>
                  <a:pt x="303984" y="45426"/>
                </a:lnTo>
                <a:lnTo>
                  <a:pt x="292159" y="15254"/>
                </a:lnTo>
                <a:lnTo>
                  <a:pt x="306211" y="15254"/>
                </a:lnTo>
                <a:lnTo>
                  <a:pt x="318320" y="45426"/>
                </a:lnTo>
                <a:close/>
              </a:path>
              <a:path w="348615" h="93979">
                <a:moveTo>
                  <a:pt x="329425" y="73095"/>
                </a:moveTo>
                <a:lnTo>
                  <a:pt x="314922" y="73095"/>
                </a:lnTo>
                <a:lnTo>
                  <a:pt x="308711" y="57350"/>
                </a:lnTo>
                <a:lnTo>
                  <a:pt x="323106" y="57350"/>
                </a:lnTo>
                <a:lnTo>
                  <a:pt x="329425" y="73095"/>
                </a:lnTo>
                <a:close/>
              </a:path>
              <a:path w="348615" h="93979">
                <a:moveTo>
                  <a:pt x="348461" y="73095"/>
                </a:moveTo>
                <a:lnTo>
                  <a:pt x="334862" y="73095"/>
                </a:lnTo>
                <a:lnTo>
                  <a:pt x="334862" y="1023"/>
                </a:lnTo>
                <a:lnTo>
                  <a:pt x="348461" y="1023"/>
                </a:lnTo>
                <a:lnTo>
                  <a:pt x="348461" y="73095"/>
                </a:lnTo>
                <a:close/>
              </a:path>
              <a:path w="348615" h="93979">
                <a:moveTo>
                  <a:pt x="129346" y="27786"/>
                </a:moveTo>
                <a:lnTo>
                  <a:pt x="95068" y="27786"/>
                </a:lnTo>
                <a:lnTo>
                  <a:pt x="98456" y="23253"/>
                </a:lnTo>
                <a:lnTo>
                  <a:pt x="104958" y="20594"/>
                </a:lnTo>
                <a:lnTo>
                  <a:pt x="111653" y="20594"/>
                </a:lnTo>
                <a:lnTo>
                  <a:pt x="121753" y="22604"/>
                </a:lnTo>
                <a:lnTo>
                  <a:pt x="129346" y="27786"/>
                </a:lnTo>
                <a:close/>
              </a:path>
              <a:path w="348615" h="93979">
                <a:moveTo>
                  <a:pt x="95068" y="93690"/>
                </a:moveTo>
                <a:lnTo>
                  <a:pt x="81662" y="93690"/>
                </a:lnTo>
                <a:lnTo>
                  <a:pt x="81662" y="21613"/>
                </a:lnTo>
                <a:lnTo>
                  <a:pt x="95068" y="21613"/>
                </a:lnTo>
                <a:lnTo>
                  <a:pt x="95068" y="27786"/>
                </a:lnTo>
                <a:lnTo>
                  <a:pt x="129346" y="27786"/>
                </a:lnTo>
                <a:lnTo>
                  <a:pt x="129929" y="28183"/>
                </a:lnTo>
                <a:lnTo>
                  <a:pt x="132532" y="32214"/>
                </a:lnTo>
                <a:lnTo>
                  <a:pt x="101763" y="32214"/>
                </a:lnTo>
                <a:lnTo>
                  <a:pt x="94955" y="38191"/>
                </a:lnTo>
                <a:lnTo>
                  <a:pt x="94955" y="56522"/>
                </a:lnTo>
                <a:lnTo>
                  <a:pt x="101763" y="62499"/>
                </a:lnTo>
                <a:lnTo>
                  <a:pt x="132532" y="62499"/>
                </a:lnTo>
                <a:lnTo>
                  <a:pt x="129929" y="66530"/>
                </a:lnTo>
                <a:lnTo>
                  <a:pt x="128292" y="67647"/>
                </a:lnTo>
                <a:lnTo>
                  <a:pt x="95068" y="67647"/>
                </a:lnTo>
                <a:lnTo>
                  <a:pt x="95068" y="93690"/>
                </a:lnTo>
                <a:close/>
              </a:path>
              <a:path w="348615" h="93979">
                <a:moveTo>
                  <a:pt x="132532" y="62499"/>
                </a:moveTo>
                <a:lnTo>
                  <a:pt x="116992" y="62499"/>
                </a:lnTo>
                <a:lnTo>
                  <a:pt x="123768" y="56522"/>
                </a:lnTo>
                <a:lnTo>
                  <a:pt x="123768" y="38191"/>
                </a:lnTo>
                <a:lnTo>
                  <a:pt x="116992" y="32214"/>
                </a:lnTo>
                <a:lnTo>
                  <a:pt x="132532" y="32214"/>
                </a:lnTo>
                <a:lnTo>
                  <a:pt x="135403" y="36659"/>
                </a:lnTo>
                <a:lnTo>
                  <a:pt x="137400" y="47356"/>
                </a:lnTo>
                <a:lnTo>
                  <a:pt x="135403" y="58054"/>
                </a:lnTo>
                <a:lnTo>
                  <a:pt x="132532" y="62499"/>
                </a:lnTo>
                <a:close/>
              </a:path>
              <a:path w="348615" h="93979">
                <a:moveTo>
                  <a:pt x="111653" y="74119"/>
                </a:moveTo>
                <a:lnTo>
                  <a:pt x="104748" y="74119"/>
                </a:lnTo>
                <a:lnTo>
                  <a:pt x="98456" y="71868"/>
                </a:lnTo>
                <a:lnTo>
                  <a:pt x="95068" y="67647"/>
                </a:lnTo>
                <a:lnTo>
                  <a:pt x="128292" y="67647"/>
                </a:lnTo>
                <a:lnTo>
                  <a:pt x="121753" y="72109"/>
                </a:lnTo>
                <a:lnTo>
                  <a:pt x="111653" y="74119"/>
                </a:lnTo>
                <a:close/>
              </a:path>
              <a:path w="348615" h="93979">
                <a:moveTo>
                  <a:pt x="169310" y="74119"/>
                </a:moveTo>
                <a:lnTo>
                  <a:pt x="158207" y="72095"/>
                </a:lnTo>
                <a:lnTo>
                  <a:pt x="149840" y="66491"/>
                </a:lnTo>
                <a:lnTo>
                  <a:pt x="144562" y="58010"/>
                </a:lnTo>
                <a:lnTo>
                  <a:pt x="142724" y="47356"/>
                </a:lnTo>
                <a:lnTo>
                  <a:pt x="144757" y="36703"/>
                </a:lnTo>
                <a:lnTo>
                  <a:pt x="150340" y="28213"/>
                </a:lnTo>
                <a:lnTo>
                  <a:pt x="158636" y="22618"/>
                </a:lnTo>
                <a:lnTo>
                  <a:pt x="168891" y="20594"/>
                </a:lnTo>
                <a:lnTo>
                  <a:pt x="179560" y="22618"/>
                </a:lnTo>
                <a:lnTo>
                  <a:pt x="187846" y="28213"/>
                </a:lnTo>
                <a:lnTo>
                  <a:pt x="189853" y="31420"/>
                </a:lnTo>
                <a:lnTo>
                  <a:pt x="162712" y="31420"/>
                </a:lnTo>
                <a:lnTo>
                  <a:pt x="157356" y="35606"/>
                </a:lnTo>
                <a:lnTo>
                  <a:pt x="155904" y="42095"/>
                </a:lnTo>
                <a:lnTo>
                  <a:pt x="193991" y="42095"/>
                </a:lnTo>
                <a:lnTo>
                  <a:pt x="194751" y="46333"/>
                </a:lnTo>
                <a:lnTo>
                  <a:pt x="194751" y="51594"/>
                </a:lnTo>
                <a:lnTo>
                  <a:pt x="155791" y="51594"/>
                </a:lnTo>
                <a:lnTo>
                  <a:pt x="156946" y="58010"/>
                </a:lnTo>
                <a:lnTo>
                  <a:pt x="157033" y="58495"/>
                </a:lnTo>
                <a:lnTo>
                  <a:pt x="162292" y="63331"/>
                </a:lnTo>
                <a:lnTo>
                  <a:pt x="191052" y="63331"/>
                </a:lnTo>
                <a:lnTo>
                  <a:pt x="185761" y="68905"/>
                </a:lnTo>
                <a:lnTo>
                  <a:pt x="178498" y="72704"/>
                </a:lnTo>
                <a:lnTo>
                  <a:pt x="169310" y="74119"/>
                </a:lnTo>
                <a:close/>
              </a:path>
              <a:path w="348615" h="93979">
                <a:moveTo>
                  <a:pt x="193991" y="42095"/>
                </a:moveTo>
                <a:lnTo>
                  <a:pt x="181958" y="42095"/>
                </a:lnTo>
                <a:lnTo>
                  <a:pt x="181409" y="36703"/>
                </a:lnTo>
                <a:lnTo>
                  <a:pt x="181329" y="35914"/>
                </a:lnTo>
                <a:lnTo>
                  <a:pt x="176102" y="31420"/>
                </a:lnTo>
                <a:lnTo>
                  <a:pt x="189853" y="31420"/>
                </a:lnTo>
                <a:lnTo>
                  <a:pt x="192970" y="36404"/>
                </a:lnTo>
                <a:lnTo>
                  <a:pt x="193991" y="42095"/>
                </a:lnTo>
                <a:close/>
              </a:path>
              <a:path w="348615" h="93979">
                <a:moveTo>
                  <a:pt x="191025" y="63331"/>
                </a:moveTo>
                <a:lnTo>
                  <a:pt x="174763" y="63331"/>
                </a:lnTo>
                <a:lnTo>
                  <a:pt x="179393" y="60629"/>
                </a:lnTo>
                <a:lnTo>
                  <a:pt x="181038" y="56821"/>
                </a:lnTo>
                <a:lnTo>
                  <a:pt x="194106" y="56821"/>
                </a:lnTo>
                <a:lnTo>
                  <a:pt x="191025" y="63331"/>
                </a:lnTo>
                <a:close/>
              </a:path>
              <a:path w="348615" h="93979">
                <a:moveTo>
                  <a:pt x="245344" y="27708"/>
                </a:moveTo>
                <a:lnTo>
                  <a:pt x="215239" y="27708"/>
                </a:lnTo>
                <a:lnTo>
                  <a:pt x="218111" y="23283"/>
                </a:lnTo>
                <a:lnTo>
                  <a:pt x="224403" y="20594"/>
                </a:lnTo>
                <a:lnTo>
                  <a:pt x="230372" y="20594"/>
                </a:lnTo>
                <a:lnTo>
                  <a:pt x="238386" y="22110"/>
                </a:lnTo>
                <a:lnTo>
                  <a:pt x="244568" y="26404"/>
                </a:lnTo>
                <a:lnTo>
                  <a:pt x="245344" y="27708"/>
                </a:lnTo>
                <a:close/>
              </a:path>
              <a:path w="348615" h="93979">
                <a:moveTo>
                  <a:pt x="215239" y="73095"/>
                </a:moveTo>
                <a:lnTo>
                  <a:pt x="201833" y="73095"/>
                </a:lnTo>
                <a:lnTo>
                  <a:pt x="201833" y="21613"/>
                </a:lnTo>
                <a:lnTo>
                  <a:pt x="215239" y="21613"/>
                </a:lnTo>
                <a:lnTo>
                  <a:pt x="215239" y="27708"/>
                </a:lnTo>
                <a:lnTo>
                  <a:pt x="245344" y="27708"/>
                </a:lnTo>
                <a:lnTo>
                  <a:pt x="247979" y="32136"/>
                </a:lnTo>
                <a:lnTo>
                  <a:pt x="219547" y="32136"/>
                </a:lnTo>
                <a:lnTo>
                  <a:pt x="215239" y="37354"/>
                </a:lnTo>
                <a:lnTo>
                  <a:pt x="215239" y="73095"/>
                </a:lnTo>
                <a:close/>
              </a:path>
              <a:path w="348615" h="93979">
                <a:moveTo>
                  <a:pt x="249956" y="73095"/>
                </a:moveTo>
                <a:lnTo>
                  <a:pt x="236550" y="73095"/>
                </a:lnTo>
                <a:lnTo>
                  <a:pt x="236550" y="37051"/>
                </a:lnTo>
                <a:lnTo>
                  <a:pt x="233033" y="32136"/>
                </a:lnTo>
                <a:lnTo>
                  <a:pt x="247979" y="32136"/>
                </a:lnTo>
                <a:lnTo>
                  <a:pt x="248548" y="33092"/>
                </a:lnTo>
                <a:lnTo>
                  <a:pt x="249956" y="41792"/>
                </a:lnTo>
                <a:lnTo>
                  <a:pt x="249956" y="73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976" y="261925"/>
            <a:ext cx="10696575" cy="52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umimoji="0" sz="3300" b="1" i="0" u="none" strike="noStrike" kern="0" cap="none" spc="-35" normalizeH="0" baseline="0" noProof="1">
                <a:latin typeface="Tahoma" panose="020B0604030504040204"/>
                <a:ea typeface="Arial" panose="020B0604020202020204" pitchFamily="34" charset="0"/>
                <a:cs typeface="Tahoma" panose="020B0604030504040204"/>
                <a:sym typeface="+mn-ea"/>
              </a:rPr>
              <a:t>Jalapeño </a:t>
            </a:r>
            <a:r>
              <a:rPr kumimoji="0" lang="en-US" altLang="en-US" sz="3300" b="1" i="0" u="none" strike="noStrike" kern="0" cap="none" spc="-35" normalizeH="0" baseline="0" noProof="1">
                <a:latin typeface="Tahoma" panose="020B0604030504040204"/>
                <a:ea typeface="Arial" panose="020B0604020202020204" pitchFamily="34" charset="0"/>
                <a:cs typeface="Tahoma" panose="020B0604030504040204"/>
                <a:sym typeface="+mn-ea"/>
              </a:rPr>
              <a:t>chip design motivation</a:t>
            </a:r>
            <a:endParaRPr kumimoji="0" lang="en-US" altLang="en-US" sz="3300" b="1" i="0" u="none" strike="noStrike" kern="0" cap="none" spc="-35" normalizeH="0" baseline="0" noProof="1">
              <a:latin typeface="Tahoma" panose="020B0604030504040204"/>
              <a:ea typeface="Arial" panose="020B0604020202020204" pitchFamily="34" charset="0"/>
              <a:cs typeface="Tahoma" panose="020B0604030504040204"/>
              <a:sym typeface="+mn-ea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1"/>
          <a:srcRect l="9259" r="9673"/>
          <a:stretch>
            <a:fillRect/>
          </a:stretch>
        </p:blipFill>
        <p:spPr>
          <a:xfrm>
            <a:off x="222250" y="1371600"/>
            <a:ext cx="4771390" cy="3312795"/>
          </a:xfrm>
          <a:prstGeom prst="rect">
            <a:avLst/>
          </a:prstGeom>
        </p:spPr>
      </p:pic>
      <p:sp>
        <p:nvSpPr>
          <p:cNvPr id="17" name="文字框 16"/>
          <p:cNvSpPr txBox="1"/>
          <p:nvPr/>
        </p:nvSpPr>
        <p:spPr>
          <a:xfrm>
            <a:off x="438150" y="4495800"/>
            <a:ext cx="1174115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600"/>
          </a:p>
          <a:p>
            <a:r>
              <a:rPr lang="en-US" altLang="zh-CN" sz="1600"/>
              <a:t> Scale drives chip design: 1 billion MAU drives the need for more efficient compute, with energy as a key bottleneck.</a:t>
            </a:r>
            <a:endParaRPr lang="en-US" altLang="zh-CN" sz="1600"/>
          </a:p>
          <a:p>
            <a:endParaRPr lang="en-US" altLang="zh-CN" sz="1600"/>
          </a:p>
          <a:p>
            <a:r>
              <a:rPr lang="en-US" altLang="zh-CN" sz="1600"/>
              <a:t> </a:t>
            </a:r>
            <a:r>
              <a:rPr lang="en-US" altLang="zh-HK" sz="1600"/>
              <a:t>OpenAI defined the inference workloads and chip architecture; Broadcom handled silicon implementation and networking for the larger system</a:t>
            </a:r>
            <a:endParaRPr lang="en-US" altLang="zh-HK" sz="1600"/>
          </a:p>
          <a:p>
            <a:pPr indent="0">
              <a:buNone/>
            </a:pPr>
            <a:endParaRPr lang="en-US" altLang="zh-CN" sz="1600"/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2"/>
          <a:srcRect t="20079"/>
          <a:stretch>
            <a:fillRect/>
          </a:stretch>
        </p:blipFill>
        <p:spPr>
          <a:xfrm>
            <a:off x="4993640" y="1562100"/>
            <a:ext cx="6517640" cy="2931795"/>
          </a:xfrm>
          <a:prstGeom prst="rect">
            <a:avLst/>
          </a:prstGeom>
        </p:spPr>
      </p:pic>
      <p:sp>
        <p:nvSpPr>
          <p:cNvPr id="19" name="文字框 18"/>
          <p:cNvSpPr txBox="1"/>
          <p:nvPr/>
        </p:nvSpPr>
        <p:spPr>
          <a:xfrm>
            <a:off x="6927850" y="6553200"/>
            <a:ext cx="5190490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/>
              <a:t>Source: Adapted from </a:t>
            </a:r>
            <a:r>
              <a:rPr lang="en-US" altLang="zh-CN" sz="1200">
                <a:hlinkClick r:id="rId3"/>
              </a:rPr>
              <a:t>CalebWritesCode, YouTube video</a:t>
            </a:r>
            <a:r>
              <a:rPr lang="en-US" altLang="zh-CN" sz="1200"/>
              <a:t> (Aug. 27, 2026).</a:t>
            </a:r>
            <a:endParaRPr lang="en-US" altLang="zh-CN"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976" y="261925"/>
            <a:ext cx="10696575" cy="52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umimoji="0" sz="3300" b="1" i="0" u="none" strike="noStrike" kern="0" cap="none" spc="-35" normalizeH="0" baseline="0" noProof="1">
                <a:latin typeface="Tahoma" panose="020B0604030504040204"/>
                <a:ea typeface="Arial" panose="020B0604020202020204" pitchFamily="34" charset="0"/>
                <a:cs typeface="Tahoma" panose="020B0604030504040204"/>
                <a:sym typeface="+mn-ea"/>
              </a:rPr>
              <a:t>Jalapeño </a:t>
            </a:r>
            <a:r>
              <a:rPr kumimoji="0" lang="en-US" altLang="en-US" sz="3300" b="1" i="0" u="none" strike="noStrike" kern="0" cap="none" spc="-35" normalizeH="0" baseline="0" noProof="1">
                <a:latin typeface="Tahoma" panose="020B0604030504040204"/>
                <a:ea typeface="Arial" panose="020B0604020202020204" pitchFamily="34" charset="0"/>
                <a:cs typeface="Tahoma" panose="020B0604030504040204"/>
                <a:sym typeface="+mn-ea"/>
              </a:rPr>
              <a:t>chip spec</a:t>
            </a:r>
            <a:endParaRPr kumimoji="0" lang="en-US" altLang="en-US" sz="3300" b="1" i="0" u="none" strike="noStrike" kern="0" cap="none" spc="-35" normalizeH="0" baseline="0" noProof="1">
              <a:latin typeface="Tahoma" panose="020B0604030504040204"/>
              <a:ea typeface="Arial" panose="020B0604020202020204" pitchFamily="34" charset="0"/>
              <a:cs typeface="Tahoma" panose="020B0604030504040204"/>
              <a:sym typeface="+mn-ea"/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7050" y="1024255"/>
            <a:ext cx="6550025" cy="3686175"/>
          </a:xfrm>
          <a:prstGeom prst="rect">
            <a:avLst/>
          </a:prstGeom>
        </p:spPr>
      </p:pic>
      <p:sp>
        <p:nvSpPr>
          <p:cNvPr id="17" name="文字框 16"/>
          <p:cNvSpPr txBox="1"/>
          <p:nvPr/>
        </p:nvSpPr>
        <p:spPr>
          <a:xfrm>
            <a:off x="438150" y="4422775"/>
            <a:ext cx="1174115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600"/>
          </a:p>
          <a:p>
            <a:r>
              <a:rPr lang="en-US" altLang="zh-CN" sz="1600"/>
              <a:t> FPX perf: compute capability, HBM capacity: model weight size &amp; KV cache, HBM bandwidth: </a:t>
            </a:r>
            <a:r>
              <a:rPr lang="en-US" altLang="zh-HK" sz="1600"/>
              <a:t>how fast the chip can read data in HBM</a:t>
            </a:r>
            <a:endParaRPr lang="en-US" altLang="zh-HK" sz="1600"/>
          </a:p>
          <a:p>
            <a:pPr indent="0">
              <a:buNone/>
            </a:pPr>
            <a:r>
              <a:rPr lang="en-US" altLang="zh-CN" sz="1600"/>
              <a:t> </a:t>
            </a:r>
            <a:endParaRPr lang="en-US" altLang="zh-CN" sz="1600"/>
          </a:p>
          <a:p>
            <a:r>
              <a:rPr lang="en-US" altLang="zh-CN" sz="1600"/>
              <a:t>Jalapeno achieves comparable FP4 perf  but with 2x smaller TDP</a:t>
            </a:r>
            <a:endParaRPr lang="en-US" altLang="zh-CN" sz="1600"/>
          </a:p>
          <a:p>
            <a:endParaRPr lang="en-US" altLang="zh-CN" sz="1600"/>
          </a:p>
          <a:p>
            <a:r>
              <a:rPr lang="en-US" altLang="zh-HK" sz="1600"/>
              <a:t> Six HBM4 stacks deliver 216 GB and 15.4 TB/s:  3× H100’s memory capacity ~5× bandwidth</a:t>
            </a:r>
            <a:endParaRPr lang="en-US" altLang="zh-HK" sz="1600"/>
          </a:p>
          <a:p>
            <a:endParaRPr lang="en-US" altLang="zh-HK" sz="1600"/>
          </a:p>
          <a:p>
            <a:pPr indent="0">
              <a:buNone/>
            </a:pPr>
            <a:endParaRPr lang="en-US" altLang="zh-HK" sz="160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1715" y="1124585"/>
            <a:ext cx="4036695" cy="3298190"/>
          </a:xfrm>
          <a:prstGeom prst="rect">
            <a:avLst/>
          </a:prstGeom>
        </p:spPr>
      </p:pic>
      <p:sp>
        <p:nvSpPr>
          <p:cNvPr id="3" name="文字框 2"/>
          <p:cNvSpPr txBox="1"/>
          <p:nvPr/>
        </p:nvSpPr>
        <p:spPr>
          <a:xfrm>
            <a:off x="6927850" y="6553200"/>
            <a:ext cx="5190490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sz="1200"/>
              <a:t>https://newsletter.semianalysis.com/p/openai-jalapeno-better-than-nvidia</a:t>
            </a:r>
            <a:endParaRPr lang="en-US" altLang="zh-HK"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976" y="261925"/>
            <a:ext cx="10696575" cy="52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umimoji="0" lang="en-US" altLang="en-US" sz="3300" b="1" i="0" u="none" strike="noStrike" kern="0" cap="none" spc="-35" normalizeH="0" baseline="0" noProof="1">
                <a:latin typeface="Tahoma" panose="020B0604030504040204"/>
                <a:ea typeface="Arial" panose="020B0604020202020204" pitchFamily="34" charset="0"/>
                <a:cs typeface="Tahoma" panose="020B0604030504040204"/>
                <a:sym typeface="+mn-ea"/>
              </a:rPr>
              <a:t>Workload requirements @ each stage</a:t>
            </a:r>
            <a:endParaRPr kumimoji="0" lang="en-US" altLang="en-US" sz="3300" b="1" i="0" u="none" strike="noStrike" kern="0" cap="none" spc="-35" normalizeH="0" baseline="0" noProof="1">
              <a:latin typeface="Tahoma" panose="020B0604030504040204"/>
              <a:ea typeface="Arial" panose="020B0604020202020204" pitchFamily="34" charset="0"/>
              <a:cs typeface="Tahoma" panose="020B0604030504040204"/>
              <a:sym typeface="+mn-ea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1"/>
          <a:srcRect t="16294" b="13217"/>
          <a:stretch>
            <a:fillRect/>
          </a:stretch>
        </p:blipFill>
        <p:spPr>
          <a:xfrm>
            <a:off x="-6350" y="1143000"/>
            <a:ext cx="12179300" cy="3505200"/>
          </a:xfrm>
          <a:prstGeom prst="rect">
            <a:avLst/>
          </a:prstGeom>
        </p:spPr>
      </p:pic>
      <p:sp>
        <p:nvSpPr>
          <p:cNvPr id="4" name="文字框 3"/>
          <p:cNvSpPr txBox="1"/>
          <p:nvPr/>
        </p:nvSpPr>
        <p:spPr>
          <a:xfrm>
            <a:off x="146050" y="4876800"/>
            <a:ext cx="1165542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/>
              <a:t> Training: Large models must be spread across many GPUs, and network between racks</a:t>
            </a:r>
            <a:endParaRPr lang="en-US" altLang="zh-CN" sz="1600"/>
          </a:p>
          <a:p>
            <a:endParaRPr lang="en-US" altLang="zh-CN" sz="1600"/>
          </a:p>
          <a:p>
            <a:r>
              <a:rPr lang="en-US" altLang="zh-CN" sz="1600"/>
              <a:t> Prefill: </a:t>
            </a:r>
            <a:r>
              <a:rPr lang="en-US" altLang="zh-HK" sz="1600"/>
              <a:t>Process input tokens in parallel through attention and MLP layers, while building the KV cache.</a:t>
            </a:r>
            <a:endParaRPr lang="en-US" altLang="zh-HK" sz="1600"/>
          </a:p>
          <a:p>
            <a:endParaRPr lang="en-US" altLang="zh-HK" sz="1600"/>
          </a:p>
          <a:p>
            <a:r>
              <a:rPr lang="en-US" altLang="zh-CN" sz="1600"/>
              <a:t> Decode: Read each layer weight &amp; KV cache, tokens one by one, </a:t>
            </a:r>
            <a:r>
              <a:rPr lang="en-US" altLang="zh-HK" sz="1600"/>
              <a:t>appending new K/V after each step.</a:t>
            </a:r>
            <a:endParaRPr lang="en-US" altLang="zh-HK" sz="160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540" y="1219200"/>
            <a:ext cx="447040" cy="34493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8450" y="1104900"/>
            <a:ext cx="447040" cy="34493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976" y="261925"/>
            <a:ext cx="1069657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225" dirty="0">
                <a:latin typeface="Tahoma" panose="020B0604030504040204"/>
                <a:cs typeface="Tahoma" panose="020B0604030504040204"/>
              </a:rPr>
              <a:t>Raw</a:t>
            </a:r>
            <a:r>
              <a:rPr sz="3300" b="1" spc="-180" dirty="0">
                <a:latin typeface="Tahoma" panose="020B0604030504040204"/>
                <a:cs typeface="Tahoma" panose="020B0604030504040204"/>
              </a:rPr>
              <a:t> </a:t>
            </a:r>
            <a:r>
              <a:rPr sz="3300" b="1" spc="-35" dirty="0">
                <a:latin typeface="Tahoma" panose="020B0604030504040204"/>
                <a:cs typeface="Tahoma" panose="020B0604030504040204"/>
              </a:rPr>
              <a:t>HBM</a:t>
            </a:r>
            <a:r>
              <a:rPr sz="3300" b="1" spc="-175" dirty="0">
                <a:latin typeface="Tahoma" panose="020B0604030504040204"/>
                <a:cs typeface="Tahoma" panose="020B0604030504040204"/>
              </a:rPr>
              <a:t> </a:t>
            </a:r>
            <a:r>
              <a:rPr sz="3300" b="1" spc="-145" dirty="0">
                <a:latin typeface="Tahoma" panose="020B0604030504040204"/>
                <a:cs typeface="Tahoma" panose="020B0604030504040204"/>
              </a:rPr>
              <a:t>bandwidth</a:t>
            </a:r>
            <a:r>
              <a:rPr sz="3300" b="1" spc="-175" dirty="0">
                <a:latin typeface="Tahoma" panose="020B0604030504040204"/>
                <a:cs typeface="Tahoma" panose="020B0604030504040204"/>
              </a:rPr>
              <a:t> </a:t>
            </a:r>
            <a:r>
              <a:rPr sz="3300" b="1" spc="-125" dirty="0">
                <a:latin typeface="Tahoma" panose="020B0604030504040204"/>
                <a:cs typeface="Tahoma" panose="020B0604030504040204"/>
              </a:rPr>
              <a:t>implies</a:t>
            </a:r>
            <a:r>
              <a:rPr sz="3300" b="1" spc="-180" dirty="0">
                <a:latin typeface="Tahoma" panose="020B0604030504040204"/>
                <a:cs typeface="Tahoma" panose="020B0604030504040204"/>
              </a:rPr>
              <a:t> </a:t>
            </a:r>
            <a:r>
              <a:rPr sz="3300" b="1" spc="-160" dirty="0">
                <a:latin typeface="Tahoma" panose="020B0604030504040204"/>
                <a:cs typeface="Tahoma" panose="020B0604030504040204"/>
              </a:rPr>
              <a:t>extraordinary</a:t>
            </a:r>
            <a:r>
              <a:rPr sz="3300" b="1" spc="-165" dirty="0">
                <a:latin typeface="Tahoma" panose="020B0604030504040204"/>
                <a:cs typeface="Tahoma" panose="020B0604030504040204"/>
              </a:rPr>
              <a:t> </a:t>
            </a:r>
            <a:r>
              <a:rPr sz="3300" b="1" spc="-160" dirty="0">
                <a:latin typeface="Tahoma" panose="020B0604030504040204"/>
                <a:cs typeface="Tahoma" panose="020B0604030504040204"/>
              </a:rPr>
              <a:t>token</a:t>
            </a:r>
            <a:r>
              <a:rPr sz="3300" b="1" spc="-175" dirty="0">
                <a:latin typeface="Tahoma" panose="020B0604030504040204"/>
                <a:cs typeface="Tahoma" panose="020B0604030504040204"/>
              </a:rPr>
              <a:t> </a:t>
            </a:r>
            <a:r>
              <a:rPr sz="3300" b="1" spc="-25" dirty="0">
                <a:latin typeface="Tahoma" panose="020B0604030504040204"/>
                <a:cs typeface="Tahoma" panose="020B0604030504040204"/>
              </a:rPr>
              <a:t>rates</a:t>
            </a:r>
            <a:endParaRPr sz="33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017035" y="922499"/>
            <a:ext cx="1908810" cy="1398905"/>
          </a:xfrm>
          <a:prstGeom prst="rect">
            <a:avLst/>
          </a:prstGeom>
        </p:spPr>
        <p:txBody>
          <a:bodyPr vert="horz" wrap="square" lIns="0" tIns="205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20"/>
              </a:spcBef>
            </a:pPr>
            <a:r>
              <a:rPr sz="4300" b="1" spc="-106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1+</a:t>
            </a:r>
            <a:r>
              <a:rPr sz="4300" b="1" spc="-28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300" b="1" spc="-16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PB/s</a:t>
            </a:r>
            <a:endParaRPr sz="4300">
              <a:latin typeface="Tahoma" panose="020B0604030504040204"/>
              <a:cs typeface="Tahoma" panose="020B0604030504040204"/>
            </a:endParaRPr>
          </a:p>
          <a:p>
            <a:pPr marL="120650" marR="113030" algn="ctr">
              <a:lnSpc>
                <a:spcPct val="100000"/>
              </a:lnSpc>
              <a:spcBef>
                <a:spcPts val="530"/>
              </a:spcBef>
            </a:pPr>
            <a:r>
              <a:rPr sz="1500" spc="-7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128-</a:t>
            </a:r>
            <a:r>
              <a:rPr sz="1500" spc="6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chip</a:t>
            </a:r>
            <a:r>
              <a:rPr sz="1500" spc="-7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-1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aggregate </a:t>
            </a:r>
            <a:r>
              <a:rPr sz="1500" spc="125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HBM4</a:t>
            </a:r>
            <a:r>
              <a:rPr sz="1500" spc="-105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-1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bandwidth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81981" y="1233587"/>
            <a:ext cx="27368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450" dirty="0">
                <a:solidFill>
                  <a:srgbClr val="AAB3BE"/>
                </a:solidFill>
                <a:latin typeface="Tahoma" panose="020B0604030504040204"/>
                <a:cs typeface="Tahoma" panose="020B0604030504040204"/>
              </a:rPr>
              <a:t>÷</a:t>
            </a:r>
            <a:endParaRPr sz="3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42380" y="922499"/>
            <a:ext cx="1933575" cy="1398905"/>
          </a:xfrm>
          <a:prstGeom prst="rect">
            <a:avLst/>
          </a:prstGeom>
        </p:spPr>
        <p:txBody>
          <a:bodyPr vert="horz" wrap="square" lIns="0" tIns="205740" rIns="0" bIns="0" rtlCol="0">
            <a:spAutoFit/>
          </a:bodyPr>
          <a:lstStyle/>
          <a:p>
            <a:pPr marL="146685">
              <a:lnSpc>
                <a:spcPct val="100000"/>
              </a:lnSpc>
              <a:spcBef>
                <a:spcPts val="1620"/>
              </a:spcBef>
            </a:pPr>
            <a:r>
              <a:rPr sz="4300" b="1" spc="-18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0.5</a:t>
            </a:r>
            <a:r>
              <a:rPr sz="4300" b="1" spc="-3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300" b="1" spc="-2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TB</a:t>
            </a:r>
            <a:endParaRPr sz="4300">
              <a:latin typeface="Tahoma" panose="020B0604030504040204"/>
              <a:cs typeface="Tahoma" panose="020B0604030504040204"/>
            </a:endParaRPr>
          </a:p>
          <a:p>
            <a:pPr marL="154940" marR="5080" indent="-142875">
              <a:lnSpc>
                <a:spcPct val="100000"/>
              </a:lnSpc>
              <a:spcBef>
                <a:spcPts val="530"/>
              </a:spcBef>
            </a:pPr>
            <a:r>
              <a:rPr sz="1500" spc="-145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1T</a:t>
            </a:r>
            <a:r>
              <a:rPr sz="1500" spc="-7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parameters</a:t>
            </a:r>
            <a:r>
              <a:rPr sz="1500" spc="-1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-285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×</a:t>
            </a:r>
            <a:r>
              <a:rPr sz="1500" spc="-1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9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4</a:t>
            </a:r>
            <a:r>
              <a:rPr sz="1500" spc="-15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3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bits </a:t>
            </a:r>
            <a:r>
              <a:rPr sz="150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per</a:t>
            </a:r>
            <a:r>
              <a:rPr sz="1500" spc="-3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full</a:t>
            </a:r>
            <a:r>
              <a:rPr sz="1500" spc="6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model</a:t>
            </a:r>
            <a:r>
              <a:rPr sz="1500" spc="6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-2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read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27974" y="1233587"/>
            <a:ext cx="2762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425" dirty="0">
                <a:solidFill>
                  <a:srgbClr val="AAB3BE"/>
                </a:solidFill>
                <a:latin typeface="Tahoma" panose="020B0604030504040204"/>
                <a:cs typeface="Tahoma" panose="020B0604030504040204"/>
              </a:rPr>
              <a:t>=</a:t>
            </a:r>
            <a:endParaRPr sz="3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98315" y="1115753"/>
            <a:ext cx="2868930" cy="1091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300" b="1" spc="-50" dirty="0">
                <a:latin typeface="Tahoma" panose="020B0604030504040204"/>
                <a:cs typeface="Tahoma" panose="020B0604030504040204"/>
              </a:rPr>
              <a:t>2,000+</a:t>
            </a:r>
            <a:endParaRPr sz="43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ct val="100000"/>
              </a:lnSpc>
              <a:spcBef>
                <a:spcPts val="1430"/>
              </a:spcBef>
            </a:pPr>
            <a:r>
              <a:rPr sz="150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full-model</a:t>
            </a:r>
            <a:r>
              <a:rPr sz="1500" spc="4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weight</a:t>
            </a:r>
            <a:r>
              <a:rPr sz="1500" spc="85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reads</a:t>
            </a:r>
            <a:r>
              <a:rPr sz="1500" spc="8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/</a:t>
            </a:r>
            <a:r>
              <a:rPr sz="1500" spc="8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40" dirty="0">
                <a:solidFill>
                  <a:srgbClr val="404752"/>
                </a:solidFill>
                <a:latin typeface="Tahoma" panose="020B0604030504040204"/>
                <a:cs typeface="Tahoma" panose="020B0604030504040204"/>
              </a:rPr>
              <a:t>second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85628" y="2601758"/>
            <a:ext cx="10742295" cy="0"/>
          </a:xfrm>
          <a:custGeom>
            <a:avLst/>
            <a:gdLst/>
            <a:ahLst/>
            <a:cxnLst/>
            <a:rect l="l" t="t" r="r" b="b"/>
            <a:pathLst>
              <a:path w="10742295">
                <a:moveTo>
                  <a:pt x="0" y="0"/>
                </a:moveTo>
                <a:lnTo>
                  <a:pt x="10741799" y="0"/>
                </a:lnTo>
              </a:path>
            </a:pathLst>
          </a:custGeom>
          <a:ln w="19024">
            <a:solidFill>
              <a:srgbClr val="D8DCE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630825" y="2813086"/>
            <a:ext cx="8928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THEORETICAL</a:t>
            </a:r>
            <a:r>
              <a:rPr sz="2400" b="1" spc="-17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spc="-114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BANDWIDTH-</a:t>
            </a:r>
            <a:r>
              <a:rPr sz="2400" b="1" spc="-8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ONLY</a:t>
            </a:r>
            <a:r>
              <a:rPr sz="2400" b="1" spc="-18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spc="-9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CEILING</a:t>
            </a:r>
            <a:r>
              <a:rPr sz="2400" b="1" spc="-11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spc="-24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·</a:t>
            </a:r>
            <a:r>
              <a:rPr sz="2400" b="1" spc="-105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spc="-3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NOT</a:t>
            </a:r>
            <a:r>
              <a:rPr sz="2400" b="1" spc="-24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b="1" spc="-1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ACHIEVED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44638" y="3549679"/>
            <a:ext cx="3101340" cy="137541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75"/>
              </a:spcBef>
            </a:pPr>
            <a:r>
              <a:rPr sz="4000" b="1" spc="-18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1000</a:t>
            </a:r>
            <a:r>
              <a:rPr sz="4000" b="1" spc="-254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b="1" spc="-11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-</a:t>
            </a:r>
            <a:r>
              <a:rPr sz="4000" b="1" spc="-254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b="1" spc="-10" dirty="0">
                <a:solidFill>
                  <a:srgbClr val="3D8DFF"/>
                </a:solidFill>
                <a:latin typeface="Tahoma" panose="020B0604030504040204"/>
                <a:cs typeface="Tahoma" panose="020B0604030504040204"/>
              </a:rPr>
              <a:t>2,000</a:t>
            </a:r>
            <a:endParaRPr sz="40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sz="1900" b="1" spc="-8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tokens</a:t>
            </a:r>
            <a:r>
              <a:rPr sz="1900" b="1" spc="-12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2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/</a:t>
            </a:r>
            <a:r>
              <a:rPr sz="1900" b="1" spc="-114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3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s</a:t>
            </a:r>
            <a:r>
              <a:rPr sz="1900" b="1" spc="-114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2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/</a:t>
            </a:r>
            <a:r>
              <a:rPr sz="1900" b="1" spc="-114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2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user</a:t>
            </a:r>
            <a:endParaRPr sz="19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sz="1500" spc="10" dirty="0">
                <a:solidFill>
                  <a:srgbClr val="68707B"/>
                </a:solidFill>
                <a:latin typeface="Tahoma" panose="020B0604030504040204"/>
                <a:cs typeface="Tahoma" panose="020B0604030504040204"/>
              </a:rPr>
              <a:t>without</a:t>
            </a:r>
            <a:r>
              <a:rPr sz="1500" spc="155" dirty="0">
                <a:solidFill>
                  <a:srgbClr val="68707B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10" dirty="0">
                <a:solidFill>
                  <a:srgbClr val="68707B"/>
                </a:solidFill>
                <a:latin typeface="Tahoma" panose="020B0604030504040204"/>
                <a:cs typeface="Tahoma" panose="020B0604030504040204"/>
              </a:rPr>
              <a:t>speculative</a:t>
            </a:r>
            <a:r>
              <a:rPr sz="1500" spc="155" dirty="0">
                <a:solidFill>
                  <a:srgbClr val="68707B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40" dirty="0">
                <a:solidFill>
                  <a:srgbClr val="68707B"/>
                </a:solidFill>
                <a:latin typeface="Tahoma" panose="020B0604030504040204"/>
                <a:cs typeface="Tahoma" panose="020B0604030504040204"/>
              </a:rPr>
              <a:t>decoding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22677" y="3549679"/>
            <a:ext cx="3545204" cy="137541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75"/>
              </a:spcBef>
            </a:pPr>
            <a:r>
              <a:rPr sz="4000" b="1" spc="-45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5,000</a:t>
            </a:r>
            <a:r>
              <a:rPr sz="4000" b="1" spc="-254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b="1" spc="-110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-</a:t>
            </a:r>
            <a:r>
              <a:rPr sz="4000" b="1" spc="-254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b="1" spc="-145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10,000</a:t>
            </a:r>
            <a:endParaRPr sz="40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sz="1900" b="1" spc="-8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tokens</a:t>
            </a:r>
            <a:r>
              <a:rPr sz="1900" b="1" spc="-12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2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/</a:t>
            </a:r>
            <a:r>
              <a:rPr sz="1900" b="1" spc="-114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3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s</a:t>
            </a:r>
            <a:r>
              <a:rPr sz="1900" b="1" spc="-114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2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/</a:t>
            </a:r>
            <a:r>
              <a:rPr sz="1900" b="1" spc="-114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2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user</a:t>
            </a:r>
            <a:endParaRPr sz="19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sz="1500" spc="10" dirty="0">
                <a:solidFill>
                  <a:srgbClr val="68707B"/>
                </a:solidFill>
                <a:latin typeface="Tahoma" panose="020B0604030504040204"/>
                <a:cs typeface="Tahoma" panose="020B0604030504040204"/>
              </a:rPr>
              <a:t>with</a:t>
            </a:r>
            <a:r>
              <a:rPr sz="1500" spc="105" dirty="0">
                <a:solidFill>
                  <a:srgbClr val="68707B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10" dirty="0">
                <a:solidFill>
                  <a:srgbClr val="68707B"/>
                </a:solidFill>
                <a:latin typeface="Tahoma" panose="020B0604030504040204"/>
                <a:cs typeface="Tahoma" panose="020B0604030504040204"/>
              </a:rPr>
              <a:t>speculative</a:t>
            </a:r>
            <a:r>
              <a:rPr sz="1500" spc="105" dirty="0">
                <a:solidFill>
                  <a:srgbClr val="68707B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40" dirty="0">
                <a:solidFill>
                  <a:srgbClr val="68707B"/>
                </a:solidFill>
                <a:latin typeface="Tahoma" panose="020B0604030504040204"/>
                <a:cs typeface="Tahoma" panose="020B0604030504040204"/>
              </a:rPr>
              <a:t>decoding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1644" y="5142838"/>
            <a:ext cx="7105015" cy="960119"/>
          </a:xfrm>
          <a:prstGeom prst="rect">
            <a:avLst/>
          </a:prstGeom>
        </p:spPr>
        <p:txBody>
          <a:bodyPr vert="horz" wrap="square" lIns="0" tIns="2019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90"/>
              </a:spcBef>
            </a:pPr>
            <a:r>
              <a:rPr sz="2700" b="1" spc="-125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Reality:</a:t>
            </a:r>
            <a:r>
              <a:rPr sz="2700" b="1" spc="-75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700" b="1" spc="-140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we</a:t>
            </a:r>
            <a:r>
              <a:rPr sz="2700" b="1" spc="-55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700" b="1" spc="-75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are</a:t>
            </a:r>
            <a:r>
              <a:rPr sz="2700" b="1" spc="-70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700" b="1" spc="-120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nowhere</a:t>
            </a:r>
            <a:r>
              <a:rPr sz="2700" b="1" spc="-65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700" b="1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close</a:t>
            </a:r>
            <a:r>
              <a:rPr sz="2700" b="1" spc="-65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 to</a:t>
            </a:r>
            <a:r>
              <a:rPr sz="2700" b="1" spc="-70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700" b="1" spc="-110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either</a:t>
            </a:r>
            <a:r>
              <a:rPr sz="2700" b="1" spc="-65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700" b="1" spc="-20" dirty="0">
                <a:solidFill>
                  <a:srgbClr val="F67576"/>
                </a:solidFill>
                <a:latin typeface="Tahoma" panose="020B0604030504040204"/>
                <a:cs typeface="Tahoma" panose="020B0604030504040204"/>
              </a:rPr>
              <a:t>rate</a:t>
            </a:r>
            <a:endParaRPr sz="27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z="1500" spc="-100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The</a:t>
            </a:r>
            <a:r>
              <a:rPr sz="1500" spc="-105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500" spc="-80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gap</a:t>
            </a:r>
            <a:r>
              <a:rPr sz="1500" spc="-105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500" spc="-90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tells</a:t>
            </a:r>
            <a:r>
              <a:rPr sz="1500" spc="-100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500" spc="-80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us</a:t>
            </a:r>
            <a:r>
              <a:rPr sz="1500" spc="-105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500" spc="-120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that</a:t>
            </a:r>
            <a:r>
              <a:rPr sz="1500" spc="-105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500" spc="-125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raw</a:t>
            </a:r>
            <a:r>
              <a:rPr sz="1500" spc="-105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500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HBM</a:t>
            </a:r>
            <a:r>
              <a:rPr sz="1500" spc="-100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500" spc="-95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bandwidth</a:t>
            </a:r>
            <a:r>
              <a:rPr sz="1500" spc="-105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500" spc="-60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is</a:t>
            </a:r>
            <a:r>
              <a:rPr sz="1500" spc="-105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 not</a:t>
            </a:r>
            <a:r>
              <a:rPr sz="1500" spc="-100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500" spc="-110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the</a:t>
            </a:r>
            <a:r>
              <a:rPr sz="1500" spc="-105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500" spc="-75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sole</a:t>
            </a:r>
            <a:r>
              <a:rPr sz="1500" spc="-105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500" spc="-114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limiting</a:t>
            </a:r>
            <a:r>
              <a:rPr sz="1500" spc="-100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500" spc="-10" dirty="0">
                <a:solidFill>
                  <a:srgbClr val="5B3630"/>
                </a:solidFill>
                <a:latin typeface="Verdana" panose="020B0604030504040204"/>
                <a:cs typeface="Verdana" panose="020B0604030504040204"/>
              </a:rPr>
              <a:t>resource</a:t>
            </a:r>
            <a:endParaRPr sz="150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28806" y="6560458"/>
            <a:ext cx="348615" cy="93980"/>
          </a:xfrm>
          <a:custGeom>
            <a:avLst/>
            <a:gdLst/>
            <a:ahLst/>
            <a:cxnLst/>
            <a:rect l="l" t="t" r="r" b="b"/>
            <a:pathLst>
              <a:path w="348615" h="93979">
                <a:moveTo>
                  <a:pt x="37072" y="74118"/>
                </a:moveTo>
                <a:lnTo>
                  <a:pt x="22677" y="71195"/>
                </a:lnTo>
                <a:lnTo>
                  <a:pt x="10889" y="63233"/>
                </a:lnTo>
                <a:lnTo>
                  <a:pt x="2925" y="51450"/>
                </a:lnTo>
                <a:lnTo>
                  <a:pt x="0" y="37059"/>
                </a:lnTo>
                <a:lnTo>
                  <a:pt x="1902" y="27697"/>
                </a:lnTo>
                <a:lnTo>
                  <a:pt x="37072" y="0"/>
                </a:lnTo>
                <a:lnTo>
                  <a:pt x="51506" y="2909"/>
                </a:lnTo>
                <a:lnTo>
                  <a:pt x="63283" y="10845"/>
                </a:lnTo>
                <a:lnTo>
                  <a:pt x="64927" y="13285"/>
                </a:lnTo>
                <a:lnTo>
                  <a:pt x="37072" y="13285"/>
                </a:lnTo>
                <a:lnTo>
                  <a:pt x="28148" y="15118"/>
                </a:lnTo>
                <a:lnTo>
                  <a:pt x="20879" y="20153"/>
                </a:lnTo>
                <a:lnTo>
                  <a:pt x="15987" y="27697"/>
                </a:lnTo>
                <a:lnTo>
                  <a:pt x="14196" y="37059"/>
                </a:lnTo>
                <a:lnTo>
                  <a:pt x="15987" y="46421"/>
                </a:lnTo>
                <a:lnTo>
                  <a:pt x="20879" y="53966"/>
                </a:lnTo>
                <a:lnTo>
                  <a:pt x="28148" y="59001"/>
                </a:lnTo>
                <a:lnTo>
                  <a:pt x="37072" y="60833"/>
                </a:lnTo>
                <a:lnTo>
                  <a:pt x="64890" y="60833"/>
                </a:lnTo>
                <a:lnTo>
                  <a:pt x="63267" y="63233"/>
                </a:lnTo>
                <a:lnTo>
                  <a:pt x="51480" y="71195"/>
                </a:lnTo>
                <a:lnTo>
                  <a:pt x="37072" y="74118"/>
                </a:lnTo>
                <a:close/>
              </a:path>
              <a:path w="348615" h="93979">
                <a:moveTo>
                  <a:pt x="64890" y="60833"/>
                </a:moveTo>
                <a:lnTo>
                  <a:pt x="37072" y="60833"/>
                </a:lnTo>
                <a:lnTo>
                  <a:pt x="45986" y="59001"/>
                </a:lnTo>
                <a:lnTo>
                  <a:pt x="53251" y="53966"/>
                </a:lnTo>
                <a:lnTo>
                  <a:pt x="58141" y="46421"/>
                </a:lnTo>
                <a:lnTo>
                  <a:pt x="59932" y="37059"/>
                </a:lnTo>
                <a:lnTo>
                  <a:pt x="58141" y="27697"/>
                </a:lnTo>
                <a:lnTo>
                  <a:pt x="53251" y="20153"/>
                </a:lnTo>
                <a:lnTo>
                  <a:pt x="45986" y="15118"/>
                </a:lnTo>
                <a:lnTo>
                  <a:pt x="37072" y="13285"/>
                </a:lnTo>
                <a:lnTo>
                  <a:pt x="64927" y="13285"/>
                </a:lnTo>
                <a:lnTo>
                  <a:pt x="71219" y="22624"/>
                </a:lnTo>
                <a:lnTo>
                  <a:pt x="74128" y="37059"/>
                </a:lnTo>
                <a:lnTo>
                  <a:pt x="71212" y="51450"/>
                </a:lnTo>
                <a:lnTo>
                  <a:pt x="64890" y="60833"/>
                </a:lnTo>
                <a:close/>
              </a:path>
              <a:path w="348615" h="93979">
                <a:moveTo>
                  <a:pt x="269380" y="73095"/>
                </a:moveTo>
                <a:lnTo>
                  <a:pt x="255054" y="73095"/>
                </a:lnTo>
                <a:lnTo>
                  <a:pt x="284206" y="1023"/>
                </a:lnTo>
                <a:lnTo>
                  <a:pt x="300500" y="1023"/>
                </a:lnTo>
                <a:lnTo>
                  <a:pt x="306211" y="15254"/>
                </a:lnTo>
                <a:lnTo>
                  <a:pt x="292159" y="15254"/>
                </a:lnTo>
                <a:lnTo>
                  <a:pt x="280205" y="45426"/>
                </a:lnTo>
                <a:lnTo>
                  <a:pt x="318320" y="45426"/>
                </a:lnTo>
                <a:lnTo>
                  <a:pt x="323106" y="57349"/>
                </a:lnTo>
                <a:lnTo>
                  <a:pt x="275575" y="57349"/>
                </a:lnTo>
                <a:lnTo>
                  <a:pt x="269380" y="73095"/>
                </a:lnTo>
                <a:close/>
              </a:path>
              <a:path w="348615" h="93979">
                <a:moveTo>
                  <a:pt x="318320" y="45426"/>
                </a:moveTo>
                <a:lnTo>
                  <a:pt x="303984" y="45426"/>
                </a:lnTo>
                <a:lnTo>
                  <a:pt x="292159" y="15254"/>
                </a:lnTo>
                <a:lnTo>
                  <a:pt x="306211" y="15254"/>
                </a:lnTo>
                <a:lnTo>
                  <a:pt x="318320" y="45426"/>
                </a:lnTo>
                <a:close/>
              </a:path>
              <a:path w="348615" h="93979">
                <a:moveTo>
                  <a:pt x="329425" y="73095"/>
                </a:moveTo>
                <a:lnTo>
                  <a:pt x="314922" y="73095"/>
                </a:lnTo>
                <a:lnTo>
                  <a:pt x="308711" y="57349"/>
                </a:lnTo>
                <a:lnTo>
                  <a:pt x="323106" y="57349"/>
                </a:lnTo>
                <a:lnTo>
                  <a:pt x="329425" y="73095"/>
                </a:lnTo>
                <a:close/>
              </a:path>
              <a:path w="348615" h="93979">
                <a:moveTo>
                  <a:pt x="348461" y="73095"/>
                </a:moveTo>
                <a:lnTo>
                  <a:pt x="334862" y="73095"/>
                </a:lnTo>
                <a:lnTo>
                  <a:pt x="334862" y="1023"/>
                </a:lnTo>
                <a:lnTo>
                  <a:pt x="348461" y="1023"/>
                </a:lnTo>
                <a:lnTo>
                  <a:pt x="348461" y="73095"/>
                </a:lnTo>
                <a:close/>
              </a:path>
              <a:path w="348615" h="93979">
                <a:moveTo>
                  <a:pt x="129346" y="27785"/>
                </a:moveTo>
                <a:lnTo>
                  <a:pt x="95068" y="27785"/>
                </a:lnTo>
                <a:lnTo>
                  <a:pt x="98456" y="23253"/>
                </a:lnTo>
                <a:lnTo>
                  <a:pt x="104958" y="20594"/>
                </a:lnTo>
                <a:lnTo>
                  <a:pt x="111653" y="20594"/>
                </a:lnTo>
                <a:lnTo>
                  <a:pt x="121753" y="22604"/>
                </a:lnTo>
                <a:lnTo>
                  <a:pt x="129346" y="27785"/>
                </a:lnTo>
                <a:close/>
              </a:path>
              <a:path w="348615" h="93979">
                <a:moveTo>
                  <a:pt x="95068" y="93689"/>
                </a:moveTo>
                <a:lnTo>
                  <a:pt x="81662" y="93689"/>
                </a:lnTo>
                <a:lnTo>
                  <a:pt x="81662" y="21613"/>
                </a:lnTo>
                <a:lnTo>
                  <a:pt x="95068" y="21613"/>
                </a:lnTo>
                <a:lnTo>
                  <a:pt x="95068" y="27785"/>
                </a:lnTo>
                <a:lnTo>
                  <a:pt x="129346" y="27785"/>
                </a:lnTo>
                <a:lnTo>
                  <a:pt x="129929" y="28183"/>
                </a:lnTo>
                <a:lnTo>
                  <a:pt x="132532" y="32213"/>
                </a:lnTo>
                <a:lnTo>
                  <a:pt x="101763" y="32213"/>
                </a:lnTo>
                <a:lnTo>
                  <a:pt x="94955" y="38191"/>
                </a:lnTo>
                <a:lnTo>
                  <a:pt x="94955" y="56521"/>
                </a:lnTo>
                <a:lnTo>
                  <a:pt x="101763" y="62498"/>
                </a:lnTo>
                <a:lnTo>
                  <a:pt x="132532" y="62498"/>
                </a:lnTo>
                <a:lnTo>
                  <a:pt x="129929" y="66529"/>
                </a:lnTo>
                <a:lnTo>
                  <a:pt x="128291" y="67647"/>
                </a:lnTo>
                <a:lnTo>
                  <a:pt x="95068" y="67647"/>
                </a:lnTo>
                <a:lnTo>
                  <a:pt x="95068" y="93689"/>
                </a:lnTo>
                <a:close/>
              </a:path>
              <a:path w="348615" h="93979">
                <a:moveTo>
                  <a:pt x="132532" y="62498"/>
                </a:moveTo>
                <a:lnTo>
                  <a:pt x="116992" y="62498"/>
                </a:lnTo>
                <a:lnTo>
                  <a:pt x="123768" y="56521"/>
                </a:lnTo>
                <a:lnTo>
                  <a:pt x="123768" y="38191"/>
                </a:lnTo>
                <a:lnTo>
                  <a:pt x="116992" y="32213"/>
                </a:lnTo>
                <a:lnTo>
                  <a:pt x="132532" y="32213"/>
                </a:lnTo>
                <a:lnTo>
                  <a:pt x="135403" y="36658"/>
                </a:lnTo>
                <a:lnTo>
                  <a:pt x="137400" y="47356"/>
                </a:lnTo>
                <a:lnTo>
                  <a:pt x="135403" y="58054"/>
                </a:lnTo>
                <a:lnTo>
                  <a:pt x="132532" y="62498"/>
                </a:lnTo>
                <a:close/>
              </a:path>
              <a:path w="348615" h="93979">
                <a:moveTo>
                  <a:pt x="111653" y="74118"/>
                </a:moveTo>
                <a:lnTo>
                  <a:pt x="104748" y="74118"/>
                </a:lnTo>
                <a:lnTo>
                  <a:pt x="98456" y="71867"/>
                </a:lnTo>
                <a:lnTo>
                  <a:pt x="95068" y="67647"/>
                </a:lnTo>
                <a:lnTo>
                  <a:pt x="128291" y="67647"/>
                </a:lnTo>
                <a:lnTo>
                  <a:pt x="121753" y="72109"/>
                </a:lnTo>
                <a:lnTo>
                  <a:pt x="111653" y="74118"/>
                </a:lnTo>
                <a:close/>
              </a:path>
              <a:path w="348615" h="93979">
                <a:moveTo>
                  <a:pt x="169310" y="74118"/>
                </a:moveTo>
                <a:lnTo>
                  <a:pt x="158207" y="72094"/>
                </a:lnTo>
                <a:lnTo>
                  <a:pt x="149840" y="66490"/>
                </a:lnTo>
                <a:lnTo>
                  <a:pt x="144562" y="58010"/>
                </a:lnTo>
                <a:lnTo>
                  <a:pt x="142724" y="47356"/>
                </a:lnTo>
                <a:lnTo>
                  <a:pt x="144757" y="36702"/>
                </a:lnTo>
                <a:lnTo>
                  <a:pt x="150340" y="28213"/>
                </a:lnTo>
                <a:lnTo>
                  <a:pt x="158636" y="22618"/>
                </a:lnTo>
                <a:lnTo>
                  <a:pt x="168891" y="20594"/>
                </a:lnTo>
                <a:lnTo>
                  <a:pt x="179560" y="22618"/>
                </a:lnTo>
                <a:lnTo>
                  <a:pt x="187846" y="28213"/>
                </a:lnTo>
                <a:lnTo>
                  <a:pt x="189852" y="31420"/>
                </a:lnTo>
                <a:lnTo>
                  <a:pt x="162712" y="31420"/>
                </a:lnTo>
                <a:lnTo>
                  <a:pt x="157356" y="35606"/>
                </a:lnTo>
                <a:lnTo>
                  <a:pt x="155904" y="42095"/>
                </a:lnTo>
                <a:lnTo>
                  <a:pt x="193991" y="42095"/>
                </a:lnTo>
                <a:lnTo>
                  <a:pt x="194751" y="46332"/>
                </a:lnTo>
                <a:lnTo>
                  <a:pt x="194751" y="51594"/>
                </a:lnTo>
                <a:lnTo>
                  <a:pt x="155791" y="51594"/>
                </a:lnTo>
                <a:lnTo>
                  <a:pt x="156946" y="58010"/>
                </a:lnTo>
                <a:lnTo>
                  <a:pt x="157033" y="58495"/>
                </a:lnTo>
                <a:lnTo>
                  <a:pt x="162292" y="63331"/>
                </a:lnTo>
                <a:lnTo>
                  <a:pt x="191052" y="63331"/>
                </a:lnTo>
                <a:lnTo>
                  <a:pt x="185761" y="68905"/>
                </a:lnTo>
                <a:lnTo>
                  <a:pt x="178498" y="72704"/>
                </a:lnTo>
                <a:lnTo>
                  <a:pt x="169310" y="74118"/>
                </a:lnTo>
                <a:close/>
              </a:path>
              <a:path w="348615" h="93979">
                <a:moveTo>
                  <a:pt x="193991" y="42095"/>
                </a:moveTo>
                <a:lnTo>
                  <a:pt x="181958" y="42095"/>
                </a:lnTo>
                <a:lnTo>
                  <a:pt x="181409" y="36702"/>
                </a:lnTo>
                <a:lnTo>
                  <a:pt x="181329" y="35913"/>
                </a:lnTo>
                <a:lnTo>
                  <a:pt x="176102" y="31420"/>
                </a:lnTo>
                <a:lnTo>
                  <a:pt x="189852" y="31420"/>
                </a:lnTo>
                <a:lnTo>
                  <a:pt x="192970" y="36404"/>
                </a:lnTo>
                <a:lnTo>
                  <a:pt x="193991" y="42095"/>
                </a:lnTo>
                <a:close/>
              </a:path>
              <a:path w="348615" h="93979">
                <a:moveTo>
                  <a:pt x="191025" y="63331"/>
                </a:moveTo>
                <a:lnTo>
                  <a:pt x="174763" y="63331"/>
                </a:lnTo>
                <a:lnTo>
                  <a:pt x="179393" y="60629"/>
                </a:lnTo>
                <a:lnTo>
                  <a:pt x="181038" y="56821"/>
                </a:lnTo>
                <a:lnTo>
                  <a:pt x="194106" y="56821"/>
                </a:lnTo>
                <a:lnTo>
                  <a:pt x="191025" y="63331"/>
                </a:lnTo>
                <a:close/>
              </a:path>
              <a:path w="348615" h="93979">
                <a:moveTo>
                  <a:pt x="245344" y="27707"/>
                </a:moveTo>
                <a:lnTo>
                  <a:pt x="215239" y="27707"/>
                </a:lnTo>
                <a:lnTo>
                  <a:pt x="218111" y="23283"/>
                </a:lnTo>
                <a:lnTo>
                  <a:pt x="224403" y="20594"/>
                </a:lnTo>
                <a:lnTo>
                  <a:pt x="230372" y="20594"/>
                </a:lnTo>
                <a:lnTo>
                  <a:pt x="238386" y="22110"/>
                </a:lnTo>
                <a:lnTo>
                  <a:pt x="244568" y="26404"/>
                </a:lnTo>
                <a:lnTo>
                  <a:pt x="245344" y="27707"/>
                </a:lnTo>
                <a:close/>
              </a:path>
              <a:path w="348615" h="93979">
                <a:moveTo>
                  <a:pt x="215239" y="73095"/>
                </a:moveTo>
                <a:lnTo>
                  <a:pt x="201833" y="73095"/>
                </a:lnTo>
                <a:lnTo>
                  <a:pt x="201833" y="21613"/>
                </a:lnTo>
                <a:lnTo>
                  <a:pt x="215239" y="21613"/>
                </a:lnTo>
                <a:lnTo>
                  <a:pt x="215239" y="27707"/>
                </a:lnTo>
                <a:lnTo>
                  <a:pt x="245344" y="27707"/>
                </a:lnTo>
                <a:lnTo>
                  <a:pt x="247979" y="32136"/>
                </a:lnTo>
                <a:lnTo>
                  <a:pt x="219547" y="32136"/>
                </a:lnTo>
                <a:lnTo>
                  <a:pt x="215239" y="37354"/>
                </a:lnTo>
                <a:lnTo>
                  <a:pt x="215239" y="73095"/>
                </a:lnTo>
                <a:close/>
              </a:path>
              <a:path w="348615" h="93979">
                <a:moveTo>
                  <a:pt x="249956" y="73095"/>
                </a:moveTo>
                <a:lnTo>
                  <a:pt x="236550" y="73095"/>
                </a:lnTo>
                <a:lnTo>
                  <a:pt x="236550" y="37050"/>
                </a:lnTo>
                <a:lnTo>
                  <a:pt x="233033" y="32136"/>
                </a:lnTo>
                <a:lnTo>
                  <a:pt x="247979" y="32136"/>
                </a:lnTo>
                <a:lnTo>
                  <a:pt x="248548" y="33092"/>
                </a:lnTo>
                <a:lnTo>
                  <a:pt x="249956" y="41791"/>
                </a:lnTo>
                <a:lnTo>
                  <a:pt x="249956" y="73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 descr="$PPTXTitle"/>
          <p:cNvSpPr txBox="1">
            <a:spLocks noGrp="1"/>
          </p:cNvSpPr>
          <p:nvPr>
            <p:ph type="title"/>
          </p:nvPr>
        </p:nvSpPr>
        <p:spPr>
          <a:xfrm>
            <a:off x="477126" y="267110"/>
            <a:ext cx="95097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75" dirty="0">
                <a:latin typeface="Tahoma" panose="020B0604030504040204"/>
                <a:cs typeface="Tahoma" panose="020B0604030504040204"/>
              </a:rPr>
              <a:t>Co-</a:t>
            </a:r>
            <a:r>
              <a:rPr sz="3000" b="1" spc="-70" dirty="0">
                <a:latin typeface="Tahoma" panose="020B0604030504040204"/>
                <a:cs typeface="Tahoma" panose="020B0604030504040204"/>
              </a:rPr>
              <a:t>design</a:t>
            </a:r>
            <a:r>
              <a:rPr sz="3000" b="1" spc="-105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1" spc="-125" dirty="0">
                <a:latin typeface="Tahoma" panose="020B0604030504040204"/>
                <a:cs typeface="Tahoma" panose="020B0604030504040204"/>
              </a:rPr>
              <a:t>the</a:t>
            </a:r>
            <a:r>
              <a:rPr sz="3000" b="1" spc="-165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1" spc="-100" dirty="0">
                <a:latin typeface="Tahoma" panose="020B0604030504040204"/>
                <a:cs typeface="Tahoma" panose="020B0604030504040204"/>
              </a:rPr>
              <a:t>architecture </a:t>
            </a:r>
            <a:r>
              <a:rPr sz="3000" b="1" spc="-85" dirty="0">
                <a:latin typeface="Tahoma" panose="020B0604030504040204"/>
                <a:cs typeface="Tahoma" panose="020B0604030504040204"/>
              </a:rPr>
              <a:t>to</a:t>
            </a:r>
            <a:r>
              <a:rPr sz="3000" b="1" spc="-17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1" spc="-110" dirty="0">
                <a:latin typeface="Tahoma" panose="020B0604030504040204"/>
                <a:cs typeface="Tahoma" panose="020B0604030504040204"/>
              </a:rPr>
              <a:t>address</a:t>
            </a:r>
            <a:r>
              <a:rPr sz="3000" b="1" spc="-100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1" spc="-125" dirty="0">
                <a:latin typeface="Tahoma" panose="020B0604030504040204"/>
                <a:cs typeface="Tahoma" panose="020B0604030504040204"/>
              </a:rPr>
              <a:t>the</a:t>
            </a:r>
            <a:r>
              <a:rPr sz="3000" b="1" spc="-165" dirty="0">
                <a:latin typeface="Tahoma" panose="020B0604030504040204"/>
                <a:cs typeface="Tahoma" panose="020B0604030504040204"/>
              </a:rPr>
              <a:t> </a:t>
            </a:r>
            <a:r>
              <a:rPr sz="3000" b="1" spc="-55" dirty="0">
                <a:latin typeface="Tahoma" panose="020B0604030504040204"/>
                <a:cs typeface="Tahoma" panose="020B0604030504040204"/>
              </a:rPr>
              <a:t>bottleneck</a:t>
            </a:r>
            <a:endParaRPr sz="3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784071" y="883576"/>
            <a:ext cx="2682240" cy="66103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700" b="1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FASTEST</a:t>
            </a:r>
            <a:r>
              <a:rPr sz="1700" b="1" spc="30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b="1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LOCAL</a:t>
            </a:r>
            <a:r>
              <a:rPr sz="1700" b="1" spc="30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b="1" spc="-20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PATH</a:t>
            </a:r>
            <a:endParaRPr sz="17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Pair</a:t>
            </a:r>
            <a:r>
              <a:rPr sz="1400" spc="-5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each</a:t>
            </a:r>
            <a:r>
              <a:rPr sz="1400" spc="-2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core</a:t>
            </a:r>
            <a:r>
              <a:rPr sz="1400" spc="-2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slice</a:t>
            </a:r>
            <a:r>
              <a:rPr sz="1400" spc="-4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with</a:t>
            </a:r>
            <a:r>
              <a:rPr sz="1400" spc="-2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an</a:t>
            </a:r>
            <a:r>
              <a:rPr sz="1400" spc="-1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15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HBM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31887" y="3769600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974"/>
                </a:lnTo>
              </a:path>
            </a:pathLst>
          </a:custGeom>
          <a:ln w="19049">
            <a:solidFill>
              <a:srgbClr val="99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470412" y="3769600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974"/>
                </a:lnTo>
              </a:path>
            </a:pathLst>
          </a:custGeom>
          <a:ln w="19049">
            <a:solidFill>
              <a:srgbClr val="99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298512" y="3769600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974"/>
                </a:lnTo>
              </a:path>
            </a:pathLst>
          </a:custGeom>
          <a:ln w="19049">
            <a:solidFill>
              <a:srgbClr val="99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97412" y="4388875"/>
            <a:ext cx="0" cy="203835"/>
          </a:xfrm>
          <a:custGeom>
            <a:avLst/>
            <a:gdLst/>
            <a:ahLst/>
            <a:cxnLst/>
            <a:rect l="l" t="t" r="r" b="b"/>
            <a:pathLst>
              <a:path h="203835">
                <a:moveTo>
                  <a:pt x="0" y="0"/>
                </a:moveTo>
                <a:lnTo>
                  <a:pt x="0" y="203412"/>
                </a:lnTo>
              </a:path>
            </a:pathLst>
          </a:custGeom>
          <a:ln w="19049">
            <a:solidFill>
              <a:srgbClr val="99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object 2"/>
          <p:cNvSpPr/>
          <p:nvPr/>
        </p:nvSpPr>
        <p:spPr>
          <a:xfrm>
            <a:off x="3631887" y="4388875"/>
            <a:ext cx="0" cy="203835"/>
          </a:xfrm>
          <a:custGeom>
            <a:avLst/>
            <a:gdLst/>
            <a:ahLst/>
            <a:cxnLst/>
            <a:rect l="l" t="t" r="r" b="b"/>
            <a:pathLst>
              <a:path h="203835">
                <a:moveTo>
                  <a:pt x="0" y="0"/>
                </a:moveTo>
                <a:lnTo>
                  <a:pt x="0" y="203412"/>
                </a:lnTo>
              </a:path>
            </a:pathLst>
          </a:custGeom>
          <a:ln w="19049">
            <a:solidFill>
              <a:srgbClr val="99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70412" y="4388875"/>
            <a:ext cx="0" cy="203835"/>
          </a:xfrm>
          <a:custGeom>
            <a:avLst/>
            <a:gdLst/>
            <a:ahLst/>
            <a:cxnLst/>
            <a:rect l="l" t="t" r="r" b="b"/>
            <a:pathLst>
              <a:path h="203835">
                <a:moveTo>
                  <a:pt x="0" y="0"/>
                </a:moveTo>
                <a:lnTo>
                  <a:pt x="0" y="203412"/>
                </a:lnTo>
              </a:path>
            </a:pathLst>
          </a:custGeom>
          <a:ln w="19049">
            <a:solidFill>
              <a:srgbClr val="9999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298512" y="4388875"/>
            <a:ext cx="0" cy="203835"/>
          </a:xfrm>
          <a:custGeom>
            <a:avLst/>
            <a:gdLst/>
            <a:ahLst/>
            <a:cxnLst/>
            <a:rect l="l" t="t" r="r" b="b"/>
            <a:pathLst>
              <a:path h="203835">
                <a:moveTo>
                  <a:pt x="0" y="0"/>
                </a:moveTo>
                <a:lnTo>
                  <a:pt x="0" y="203412"/>
                </a:lnTo>
              </a:path>
            </a:pathLst>
          </a:custGeom>
          <a:ln w="19049">
            <a:solidFill>
              <a:srgbClr val="999999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667862" y="1397574"/>
            <a:ext cx="7966709" cy="3653790"/>
            <a:chOff x="667862" y="1397574"/>
            <a:chExt cx="7966709" cy="3653790"/>
          </a:xfrm>
        </p:grpSpPr>
        <p:sp>
          <p:nvSpPr>
            <p:cNvPr id="10" name="object 10"/>
            <p:cNvSpPr/>
            <p:nvPr/>
          </p:nvSpPr>
          <p:spPr>
            <a:xfrm>
              <a:off x="1797412" y="3769599"/>
              <a:ext cx="0" cy="238125"/>
            </a:xfrm>
            <a:custGeom>
              <a:avLst/>
              <a:gdLst/>
              <a:ahLst/>
              <a:cxnLst/>
              <a:rect l="l" t="t" r="r" b="b"/>
              <a:pathLst>
                <a:path h="238125">
                  <a:moveTo>
                    <a:pt x="0" y="0"/>
                  </a:moveTo>
                  <a:lnTo>
                    <a:pt x="0" y="237974"/>
                  </a:lnTo>
                </a:path>
              </a:pathLst>
            </a:custGeom>
            <a:ln w="19049">
              <a:solidFill>
                <a:srgbClr val="99999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686788" y="2235624"/>
              <a:ext cx="0" cy="848360"/>
            </a:xfrm>
            <a:custGeom>
              <a:avLst/>
              <a:gdLst/>
              <a:ahLst/>
              <a:cxnLst/>
              <a:rect l="l" t="t" r="r" b="b"/>
              <a:pathLst>
                <a:path h="848360">
                  <a:moveTo>
                    <a:pt x="0" y="581474"/>
                  </a:moveTo>
                  <a:lnTo>
                    <a:pt x="0" y="848024"/>
                  </a:lnTo>
                </a:path>
                <a:path h="848360">
                  <a:moveTo>
                    <a:pt x="0" y="0"/>
                  </a:moveTo>
                  <a:lnTo>
                    <a:pt x="0" y="200174"/>
                  </a:lnTo>
                </a:path>
              </a:pathLst>
            </a:custGeom>
            <a:ln w="88874">
              <a:solidFill>
                <a:srgbClr val="1484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686788" y="3769599"/>
              <a:ext cx="0" cy="238125"/>
            </a:xfrm>
            <a:custGeom>
              <a:avLst/>
              <a:gdLst/>
              <a:ahLst/>
              <a:cxnLst/>
              <a:rect l="l" t="t" r="r" b="b"/>
              <a:pathLst>
                <a:path h="238125">
                  <a:moveTo>
                    <a:pt x="0" y="0"/>
                  </a:moveTo>
                  <a:lnTo>
                    <a:pt x="0" y="237974"/>
                  </a:lnTo>
                </a:path>
              </a:pathLst>
            </a:custGeom>
            <a:ln w="28574">
              <a:solidFill>
                <a:srgbClr val="C6793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524653" y="2235624"/>
              <a:ext cx="0" cy="848360"/>
            </a:xfrm>
            <a:custGeom>
              <a:avLst/>
              <a:gdLst/>
              <a:ahLst/>
              <a:cxnLst/>
              <a:rect l="l" t="t" r="r" b="b"/>
              <a:pathLst>
                <a:path h="848360">
                  <a:moveTo>
                    <a:pt x="0" y="581474"/>
                  </a:moveTo>
                  <a:lnTo>
                    <a:pt x="0" y="848024"/>
                  </a:lnTo>
                </a:path>
                <a:path h="848360">
                  <a:moveTo>
                    <a:pt x="0" y="0"/>
                  </a:moveTo>
                  <a:lnTo>
                    <a:pt x="0" y="200174"/>
                  </a:lnTo>
                </a:path>
              </a:pathLst>
            </a:custGeom>
            <a:ln w="88874">
              <a:solidFill>
                <a:srgbClr val="1484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524653" y="3769599"/>
              <a:ext cx="0" cy="238125"/>
            </a:xfrm>
            <a:custGeom>
              <a:avLst/>
              <a:gdLst/>
              <a:ahLst/>
              <a:cxnLst/>
              <a:rect l="l" t="t" r="r" b="b"/>
              <a:pathLst>
                <a:path h="238125">
                  <a:moveTo>
                    <a:pt x="0" y="0"/>
                  </a:moveTo>
                  <a:lnTo>
                    <a:pt x="0" y="237974"/>
                  </a:lnTo>
                </a:path>
              </a:pathLst>
            </a:custGeom>
            <a:ln w="31724">
              <a:solidFill>
                <a:srgbClr val="C6793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362518" y="2235624"/>
              <a:ext cx="0" cy="848360"/>
            </a:xfrm>
            <a:custGeom>
              <a:avLst/>
              <a:gdLst/>
              <a:ahLst/>
              <a:cxnLst/>
              <a:rect l="l" t="t" r="r" b="b"/>
              <a:pathLst>
                <a:path h="848360">
                  <a:moveTo>
                    <a:pt x="0" y="581474"/>
                  </a:moveTo>
                  <a:lnTo>
                    <a:pt x="0" y="848024"/>
                  </a:lnTo>
                </a:path>
                <a:path h="848360">
                  <a:moveTo>
                    <a:pt x="0" y="0"/>
                  </a:moveTo>
                  <a:lnTo>
                    <a:pt x="0" y="200174"/>
                  </a:lnTo>
                </a:path>
              </a:pathLst>
            </a:custGeom>
            <a:ln w="88874">
              <a:solidFill>
                <a:srgbClr val="1484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362518" y="3769599"/>
              <a:ext cx="0" cy="238125"/>
            </a:xfrm>
            <a:custGeom>
              <a:avLst/>
              <a:gdLst/>
              <a:ahLst/>
              <a:cxnLst/>
              <a:rect l="l" t="t" r="r" b="b"/>
              <a:pathLst>
                <a:path h="238125">
                  <a:moveTo>
                    <a:pt x="0" y="0"/>
                  </a:moveTo>
                  <a:lnTo>
                    <a:pt x="0" y="237974"/>
                  </a:lnTo>
                </a:path>
              </a:pathLst>
            </a:custGeom>
            <a:ln w="31724">
              <a:solidFill>
                <a:srgbClr val="C6793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200383" y="2235624"/>
              <a:ext cx="0" cy="848360"/>
            </a:xfrm>
            <a:custGeom>
              <a:avLst/>
              <a:gdLst/>
              <a:ahLst/>
              <a:cxnLst/>
              <a:rect l="l" t="t" r="r" b="b"/>
              <a:pathLst>
                <a:path h="848360">
                  <a:moveTo>
                    <a:pt x="0" y="581474"/>
                  </a:moveTo>
                  <a:lnTo>
                    <a:pt x="0" y="848024"/>
                  </a:lnTo>
                </a:path>
                <a:path h="848360">
                  <a:moveTo>
                    <a:pt x="0" y="0"/>
                  </a:moveTo>
                  <a:lnTo>
                    <a:pt x="0" y="200174"/>
                  </a:lnTo>
                </a:path>
              </a:pathLst>
            </a:custGeom>
            <a:ln w="88874">
              <a:solidFill>
                <a:srgbClr val="1484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200383" y="3769599"/>
              <a:ext cx="0" cy="238125"/>
            </a:xfrm>
            <a:custGeom>
              <a:avLst/>
              <a:gdLst/>
              <a:ahLst/>
              <a:cxnLst/>
              <a:rect l="l" t="t" r="r" b="b"/>
              <a:pathLst>
                <a:path h="238125">
                  <a:moveTo>
                    <a:pt x="0" y="0"/>
                  </a:moveTo>
                  <a:lnTo>
                    <a:pt x="0" y="237974"/>
                  </a:lnTo>
                </a:path>
              </a:pathLst>
            </a:custGeom>
            <a:ln w="31724">
              <a:solidFill>
                <a:srgbClr val="C6793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047697" y="4725650"/>
              <a:ext cx="567690" cy="0"/>
            </a:xfrm>
            <a:custGeom>
              <a:avLst/>
              <a:gdLst/>
              <a:ahLst/>
              <a:cxnLst/>
              <a:rect l="l" t="t" r="r" b="b"/>
              <a:pathLst>
                <a:path w="567690">
                  <a:moveTo>
                    <a:pt x="0" y="0"/>
                  </a:moveTo>
                  <a:lnTo>
                    <a:pt x="567599" y="0"/>
                  </a:lnTo>
                </a:path>
              </a:pathLst>
            </a:custGeom>
            <a:ln w="38099">
              <a:solidFill>
                <a:srgbClr val="C6793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77387" y="1407099"/>
              <a:ext cx="7637780" cy="3634740"/>
            </a:xfrm>
            <a:custGeom>
              <a:avLst/>
              <a:gdLst/>
              <a:ahLst/>
              <a:cxnLst/>
              <a:rect l="l" t="t" r="r" b="b"/>
              <a:pathLst>
                <a:path w="7637780" h="3634740">
                  <a:moveTo>
                    <a:pt x="0" y="124107"/>
                  </a:moveTo>
                  <a:lnTo>
                    <a:pt x="9753" y="75799"/>
                  </a:lnTo>
                  <a:lnTo>
                    <a:pt x="36350" y="36350"/>
                  </a:lnTo>
                  <a:lnTo>
                    <a:pt x="75799" y="9753"/>
                  </a:lnTo>
                  <a:lnTo>
                    <a:pt x="124107" y="0"/>
                  </a:lnTo>
                  <a:lnTo>
                    <a:pt x="7513292" y="0"/>
                  </a:lnTo>
                  <a:lnTo>
                    <a:pt x="7560786" y="9447"/>
                  </a:lnTo>
                  <a:lnTo>
                    <a:pt x="7601049" y="36350"/>
                  </a:lnTo>
                  <a:lnTo>
                    <a:pt x="7627952" y="76613"/>
                  </a:lnTo>
                  <a:lnTo>
                    <a:pt x="7637399" y="124107"/>
                  </a:lnTo>
                  <a:lnTo>
                    <a:pt x="7637399" y="3510092"/>
                  </a:lnTo>
                  <a:lnTo>
                    <a:pt x="7627646" y="3558400"/>
                  </a:lnTo>
                  <a:lnTo>
                    <a:pt x="7601049" y="3597849"/>
                  </a:lnTo>
                  <a:lnTo>
                    <a:pt x="7561600" y="3624446"/>
                  </a:lnTo>
                  <a:lnTo>
                    <a:pt x="7513292" y="3634199"/>
                  </a:lnTo>
                  <a:lnTo>
                    <a:pt x="124107" y="3634199"/>
                  </a:lnTo>
                  <a:lnTo>
                    <a:pt x="75799" y="3624446"/>
                  </a:lnTo>
                  <a:lnTo>
                    <a:pt x="36350" y="3597849"/>
                  </a:lnTo>
                  <a:lnTo>
                    <a:pt x="9753" y="3558400"/>
                  </a:lnTo>
                  <a:lnTo>
                    <a:pt x="0" y="3510092"/>
                  </a:lnTo>
                  <a:lnTo>
                    <a:pt x="0" y="124107"/>
                  </a:lnTo>
                  <a:close/>
                </a:path>
              </a:pathLst>
            </a:custGeom>
            <a:ln w="19024">
              <a:solidFill>
                <a:srgbClr val="AAB3BE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058295" y="1683324"/>
              <a:ext cx="1257300" cy="552450"/>
            </a:xfrm>
            <a:custGeom>
              <a:avLst/>
              <a:gdLst/>
              <a:ahLst/>
              <a:cxnLst/>
              <a:rect l="l" t="t" r="r" b="b"/>
              <a:pathLst>
                <a:path w="1257300" h="552450">
                  <a:moveTo>
                    <a:pt x="1257000" y="552299"/>
                  </a:moveTo>
                  <a:lnTo>
                    <a:pt x="0" y="552299"/>
                  </a:lnTo>
                  <a:lnTo>
                    <a:pt x="0" y="0"/>
                  </a:lnTo>
                  <a:lnTo>
                    <a:pt x="1257000" y="0"/>
                  </a:lnTo>
                  <a:lnTo>
                    <a:pt x="1257000" y="552299"/>
                  </a:lnTo>
                  <a:close/>
                </a:path>
              </a:pathLst>
            </a:custGeom>
            <a:solidFill>
              <a:srgbClr val="D0ED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058295" y="1683324"/>
              <a:ext cx="1257300" cy="552450"/>
            </a:xfrm>
            <a:custGeom>
              <a:avLst/>
              <a:gdLst/>
              <a:ahLst/>
              <a:cxnLst/>
              <a:rect l="l" t="t" r="r" b="b"/>
              <a:pathLst>
                <a:path w="1257300" h="552450">
                  <a:moveTo>
                    <a:pt x="0" y="0"/>
                  </a:moveTo>
                  <a:lnTo>
                    <a:pt x="1257000" y="0"/>
                  </a:lnTo>
                  <a:lnTo>
                    <a:pt x="1257000" y="552299"/>
                  </a:lnTo>
                  <a:lnTo>
                    <a:pt x="0" y="552299"/>
                  </a:lnTo>
                  <a:lnTo>
                    <a:pt x="0" y="0"/>
                  </a:lnTo>
                  <a:close/>
                </a:path>
              </a:pathLst>
            </a:custGeom>
            <a:ln w="19024">
              <a:solidFill>
                <a:srgbClr val="83C9E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286838" y="2435799"/>
              <a:ext cx="800100" cy="381635"/>
            </a:xfrm>
            <a:custGeom>
              <a:avLst/>
              <a:gdLst/>
              <a:ahLst/>
              <a:cxnLst/>
              <a:rect l="l" t="t" r="r" b="b"/>
              <a:pathLst>
                <a:path w="800100" h="381635">
                  <a:moveTo>
                    <a:pt x="799799" y="381299"/>
                  </a:moveTo>
                  <a:lnTo>
                    <a:pt x="0" y="381299"/>
                  </a:lnTo>
                  <a:lnTo>
                    <a:pt x="0" y="0"/>
                  </a:lnTo>
                  <a:lnTo>
                    <a:pt x="799799" y="0"/>
                  </a:lnTo>
                  <a:lnTo>
                    <a:pt x="799799" y="381299"/>
                  </a:lnTo>
                  <a:close/>
                </a:path>
              </a:pathLst>
            </a:custGeom>
            <a:solidFill>
              <a:srgbClr val="E7F6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286838" y="2435799"/>
              <a:ext cx="800100" cy="381635"/>
            </a:xfrm>
            <a:custGeom>
              <a:avLst/>
              <a:gdLst/>
              <a:ahLst/>
              <a:cxnLst/>
              <a:rect l="l" t="t" r="r" b="b"/>
              <a:pathLst>
                <a:path w="800100" h="381635">
                  <a:moveTo>
                    <a:pt x="0" y="0"/>
                  </a:moveTo>
                  <a:lnTo>
                    <a:pt x="799799" y="0"/>
                  </a:lnTo>
                  <a:lnTo>
                    <a:pt x="799799" y="381299"/>
                  </a:lnTo>
                  <a:lnTo>
                    <a:pt x="0" y="38129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70B6A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1322972" y="2506538"/>
            <a:ext cx="728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local</a:t>
            </a:r>
            <a:r>
              <a:rPr sz="1200" b="1" spc="-50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 view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886635" y="1673799"/>
            <a:ext cx="1276350" cy="1149985"/>
            <a:chOff x="2886635" y="1673799"/>
            <a:chExt cx="1276350" cy="1149985"/>
          </a:xfrm>
        </p:grpSpPr>
        <p:sp>
          <p:nvSpPr>
            <p:cNvPr id="32" name="object 32"/>
            <p:cNvSpPr/>
            <p:nvPr/>
          </p:nvSpPr>
          <p:spPr>
            <a:xfrm>
              <a:off x="2896160" y="1683324"/>
              <a:ext cx="1257300" cy="552450"/>
            </a:xfrm>
            <a:custGeom>
              <a:avLst/>
              <a:gdLst/>
              <a:ahLst/>
              <a:cxnLst/>
              <a:rect l="l" t="t" r="r" b="b"/>
              <a:pathLst>
                <a:path w="1257300" h="552450">
                  <a:moveTo>
                    <a:pt x="1257000" y="552299"/>
                  </a:moveTo>
                  <a:lnTo>
                    <a:pt x="0" y="552299"/>
                  </a:lnTo>
                  <a:lnTo>
                    <a:pt x="0" y="0"/>
                  </a:lnTo>
                  <a:lnTo>
                    <a:pt x="1257000" y="0"/>
                  </a:lnTo>
                  <a:lnTo>
                    <a:pt x="1257000" y="552299"/>
                  </a:lnTo>
                  <a:close/>
                </a:path>
              </a:pathLst>
            </a:custGeom>
            <a:solidFill>
              <a:srgbClr val="D0ED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896160" y="1683324"/>
              <a:ext cx="1257300" cy="552450"/>
            </a:xfrm>
            <a:custGeom>
              <a:avLst/>
              <a:gdLst/>
              <a:ahLst/>
              <a:cxnLst/>
              <a:rect l="l" t="t" r="r" b="b"/>
              <a:pathLst>
                <a:path w="1257300" h="552450">
                  <a:moveTo>
                    <a:pt x="0" y="0"/>
                  </a:moveTo>
                  <a:lnTo>
                    <a:pt x="1257000" y="0"/>
                  </a:lnTo>
                  <a:lnTo>
                    <a:pt x="1257000" y="552299"/>
                  </a:lnTo>
                  <a:lnTo>
                    <a:pt x="0" y="552299"/>
                  </a:lnTo>
                  <a:lnTo>
                    <a:pt x="0" y="0"/>
                  </a:lnTo>
                  <a:close/>
                </a:path>
              </a:pathLst>
            </a:custGeom>
            <a:ln w="19024">
              <a:solidFill>
                <a:srgbClr val="83C9E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124703" y="2435799"/>
              <a:ext cx="800100" cy="381635"/>
            </a:xfrm>
            <a:custGeom>
              <a:avLst/>
              <a:gdLst/>
              <a:ahLst/>
              <a:cxnLst/>
              <a:rect l="l" t="t" r="r" b="b"/>
              <a:pathLst>
                <a:path w="800100" h="381635">
                  <a:moveTo>
                    <a:pt x="799799" y="381299"/>
                  </a:moveTo>
                  <a:lnTo>
                    <a:pt x="0" y="381299"/>
                  </a:lnTo>
                  <a:lnTo>
                    <a:pt x="0" y="0"/>
                  </a:lnTo>
                  <a:lnTo>
                    <a:pt x="799799" y="0"/>
                  </a:lnTo>
                  <a:lnTo>
                    <a:pt x="799799" y="381299"/>
                  </a:lnTo>
                  <a:close/>
                </a:path>
              </a:pathLst>
            </a:custGeom>
            <a:solidFill>
              <a:srgbClr val="E7F6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124703" y="2435799"/>
              <a:ext cx="800100" cy="381635"/>
            </a:xfrm>
            <a:custGeom>
              <a:avLst/>
              <a:gdLst/>
              <a:ahLst/>
              <a:cxnLst/>
              <a:rect l="l" t="t" r="r" b="b"/>
              <a:pathLst>
                <a:path w="800100" h="381635">
                  <a:moveTo>
                    <a:pt x="0" y="0"/>
                  </a:moveTo>
                  <a:lnTo>
                    <a:pt x="799799" y="0"/>
                  </a:lnTo>
                  <a:lnTo>
                    <a:pt x="799799" y="381299"/>
                  </a:lnTo>
                  <a:lnTo>
                    <a:pt x="0" y="38129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70B6A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3160837" y="2506538"/>
            <a:ext cx="728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local</a:t>
            </a:r>
            <a:r>
              <a:rPr sz="1200" b="1" spc="-50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 view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724500" y="1673799"/>
            <a:ext cx="1276350" cy="1149985"/>
            <a:chOff x="4724500" y="1673799"/>
            <a:chExt cx="1276350" cy="1149985"/>
          </a:xfrm>
        </p:grpSpPr>
        <p:sp>
          <p:nvSpPr>
            <p:cNvPr id="42" name="object 42"/>
            <p:cNvSpPr/>
            <p:nvPr/>
          </p:nvSpPr>
          <p:spPr>
            <a:xfrm>
              <a:off x="4734025" y="1683324"/>
              <a:ext cx="1257300" cy="552450"/>
            </a:xfrm>
            <a:custGeom>
              <a:avLst/>
              <a:gdLst/>
              <a:ahLst/>
              <a:cxnLst/>
              <a:rect l="l" t="t" r="r" b="b"/>
              <a:pathLst>
                <a:path w="1257300" h="552450">
                  <a:moveTo>
                    <a:pt x="1256999" y="552299"/>
                  </a:moveTo>
                  <a:lnTo>
                    <a:pt x="0" y="552299"/>
                  </a:lnTo>
                  <a:lnTo>
                    <a:pt x="0" y="0"/>
                  </a:lnTo>
                  <a:lnTo>
                    <a:pt x="1256999" y="0"/>
                  </a:lnTo>
                  <a:lnTo>
                    <a:pt x="1256999" y="552299"/>
                  </a:lnTo>
                  <a:close/>
                </a:path>
              </a:pathLst>
            </a:custGeom>
            <a:solidFill>
              <a:srgbClr val="D0ED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734025" y="1683324"/>
              <a:ext cx="1257300" cy="552450"/>
            </a:xfrm>
            <a:custGeom>
              <a:avLst/>
              <a:gdLst/>
              <a:ahLst/>
              <a:cxnLst/>
              <a:rect l="l" t="t" r="r" b="b"/>
              <a:pathLst>
                <a:path w="1257300" h="552450">
                  <a:moveTo>
                    <a:pt x="0" y="0"/>
                  </a:moveTo>
                  <a:lnTo>
                    <a:pt x="1256999" y="0"/>
                  </a:lnTo>
                  <a:lnTo>
                    <a:pt x="1256999" y="552299"/>
                  </a:lnTo>
                  <a:lnTo>
                    <a:pt x="0" y="552299"/>
                  </a:lnTo>
                  <a:lnTo>
                    <a:pt x="0" y="0"/>
                  </a:lnTo>
                  <a:close/>
                </a:path>
              </a:pathLst>
            </a:custGeom>
            <a:ln w="19024">
              <a:solidFill>
                <a:srgbClr val="83C9E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962568" y="2435799"/>
              <a:ext cx="800100" cy="381635"/>
            </a:xfrm>
            <a:custGeom>
              <a:avLst/>
              <a:gdLst/>
              <a:ahLst/>
              <a:cxnLst/>
              <a:rect l="l" t="t" r="r" b="b"/>
              <a:pathLst>
                <a:path w="800100" h="381635">
                  <a:moveTo>
                    <a:pt x="799799" y="381299"/>
                  </a:moveTo>
                  <a:lnTo>
                    <a:pt x="0" y="381299"/>
                  </a:lnTo>
                  <a:lnTo>
                    <a:pt x="0" y="0"/>
                  </a:lnTo>
                  <a:lnTo>
                    <a:pt x="799799" y="0"/>
                  </a:lnTo>
                  <a:lnTo>
                    <a:pt x="799799" y="381299"/>
                  </a:lnTo>
                  <a:close/>
                </a:path>
              </a:pathLst>
            </a:custGeom>
            <a:solidFill>
              <a:srgbClr val="E7F6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962568" y="2435799"/>
              <a:ext cx="800100" cy="381635"/>
            </a:xfrm>
            <a:custGeom>
              <a:avLst/>
              <a:gdLst/>
              <a:ahLst/>
              <a:cxnLst/>
              <a:rect l="l" t="t" r="r" b="b"/>
              <a:pathLst>
                <a:path w="800100" h="381635">
                  <a:moveTo>
                    <a:pt x="0" y="0"/>
                  </a:moveTo>
                  <a:lnTo>
                    <a:pt x="799799" y="0"/>
                  </a:lnTo>
                  <a:lnTo>
                    <a:pt x="799799" y="381299"/>
                  </a:lnTo>
                  <a:lnTo>
                    <a:pt x="0" y="38129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70B6A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1" name="object 51"/>
          <p:cNvGrpSpPr/>
          <p:nvPr/>
        </p:nvGrpSpPr>
        <p:grpSpPr>
          <a:xfrm>
            <a:off x="6562365" y="1673799"/>
            <a:ext cx="1276350" cy="571500"/>
            <a:chOff x="6562365" y="1673799"/>
            <a:chExt cx="1276350" cy="571500"/>
          </a:xfrm>
        </p:grpSpPr>
        <p:sp>
          <p:nvSpPr>
            <p:cNvPr id="52" name="object 52"/>
            <p:cNvSpPr/>
            <p:nvPr/>
          </p:nvSpPr>
          <p:spPr>
            <a:xfrm>
              <a:off x="6571890" y="1683324"/>
              <a:ext cx="1257300" cy="552450"/>
            </a:xfrm>
            <a:custGeom>
              <a:avLst/>
              <a:gdLst/>
              <a:ahLst/>
              <a:cxnLst/>
              <a:rect l="l" t="t" r="r" b="b"/>
              <a:pathLst>
                <a:path w="1257300" h="552450">
                  <a:moveTo>
                    <a:pt x="1256999" y="552299"/>
                  </a:moveTo>
                  <a:lnTo>
                    <a:pt x="0" y="552299"/>
                  </a:lnTo>
                  <a:lnTo>
                    <a:pt x="0" y="0"/>
                  </a:lnTo>
                  <a:lnTo>
                    <a:pt x="1256999" y="0"/>
                  </a:lnTo>
                  <a:lnTo>
                    <a:pt x="1256999" y="552299"/>
                  </a:lnTo>
                  <a:close/>
                </a:path>
              </a:pathLst>
            </a:custGeom>
            <a:solidFill>
              <a:srgbClr val="D0ED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6571890" y="1683324"/>
              <a:ext cx="1257300" cy="552450"/>
            </a:xfrm>
            <a:custGeom>
              <a:avLst/>
              <a:gdLst/>
              <a:ahLst/>
              <a:cxnLst/>
              <a:rect l="l" t="t" r="r" b="b"/>
              <a:pathLst>
                <a:path w="1257300" h="552450">
                  <a:moveTo>
                    <a:pt x="0" y="0"/>
                  </a:moveTo>
                  <a:lnTo>
                    <a:pt x="1256999" y="0"/>
                  </a:lnTo>
                  <a:lnTo>
                    <a:pt x="1256999" y="552299"/>
                  </a:lnTo>
                  <a:lnTo>
                    <a:pt x="0" y="552299"/>
                  </a:lnTo>
                  <a:lnTo>
                    <a:pt x="0" y="0"/>
                  </a:lnTo>
                  <a:close/>
                </a:path>
              </a:pathLst>
            </a:custGeom>
            <a:ln w="19024">
              <a:solidFill>
                <a:srgbClr val="83C9E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1201925" y="1823533"/>
            <a:ext cx="65627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32610" algn="l"/>
                <a:tab pos="3669665" algn="l"/>
                <a:tab pos="5447665" algn="l"/>
              </a:tabLst>
            </a:pPr>
            <a:r>
              <a:rPr sz="1400" b="1" spc="-2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HBM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3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slice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40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1</a:t>
            </a:r>
            <a:r>
              <a:rPr sz="1400" b="1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1400" b="1" spc="-2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HBM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3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slice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5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1400" b="1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1400" b="1" spc="-2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HBM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3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slice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5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3</a:t>
            </a:r>
            <a:r>
              <a:rPr sz="1400" b="1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1400" b="1" spc="-2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HBM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3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slice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2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64</a:t>
            </a:r>
            <a:endParaRPr sz="1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784076" y="1518808"/>
            <a:ext cx="23869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slice</a:t>
            </a:r>
            <a:r>
              <a:rPr sz="1400" spc="-1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to</a:t>
            </a:r>
            <a:r>
              <a:rPr sz="1400" spc="-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expose a</a:t>
            </a:r>
            <a:r>
              <a:rPr sz="1400" spc="-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1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low-</a:t>
            </a:r>
            <a:r>
              <a:rPr sz="1400" spc="-2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latency,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high-bandwidth</a:t>
            </a:r>
            <a:r>
              <a:rPr sz="1400" spc="15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local</a:t>
            </a:r>
            <a:r>
              <a:rPr sz="1400" spc="15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2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view.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758499" y="2168736"/>
            <a:ext cx="295338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4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SPECIALIZED</a:t>
            </a:r>
            <a:r>
              <a:rPr sz="1700" b="1" spc="-2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b="1" spc="-1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CROSS-</a:t>
            </a:r>
            <a:r>
              <a:rPr sz="1700" b="1" spc="-20" dirty="0">
                <a:solidFill>
                  <a:srgbClr val="BE9000"/>
                </a:solidFill>
                <a:latin typeface="Tahoma" panose="020B0604030504040204"/>
                <a:cs typeface="Tahoma" panose="020B0604030504040204"/>
              </a:rPr>
              <a:t>CORE</a:t>
            </a:r>
            <a:endParaRPr sz="17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998703" y="2506538"/>
            <a:ext cx="728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local</a:t>
            </a:r>
            <a:r>
              <a:rPr sz="1200" b="1" spc="-50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 view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141732" y="2539031"/>
            <a:ext cx="31750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50" dirty="0">
                <a:solidFill>
                  <a:srgbClr val="68707B"/>
                </a:solidFill>
                <a:latin typeface="Tahoma" panose="020B0604030504040204"/>
                <a:cs typeface="Tahoma" panose="020B0604030504040204"/>
              </a:rPr>
              <a:t>…</a:t>
            </a:r>
            <a:endParaRPr sz="23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6794083" y="2429449"/>
            <a:ext cx="812800" cy="394335"/>
            <a:chOff x="6794083" y="2429449"/>
            <a:chExt cx="812800" cy="394335"/>
          </a:xfrm>
        </p:grpSpPr>
        <p:sp>
          <p:nvSpPr>
            <p:cNvPr id="56" name="object 56"/>
            <p:cNvSpPr/>
            <p:nvPr/>
          </p:nvSpPr>
          <p:spPr>
            <a:xfrm>
              <a:off x="6800433" y="2435799"/>
              <a:ext cx="800100" cy="381635"/>
            </a:xfrm>
            <a:custGeom>
              <a:avLst/>
              <a:gdLst/>
              <a:ahLst/>
              <a:cxnLst/>
              <a:rect l="l" t="t" r="r" b="b"/>
              <a:pathLst>
                <a:path w="800100" h="381635">
                  <a:moveTo>
                    <a:pt x="799799" y="381299"/>
                  </a:moveTo>
                  <a:lnTo>
                    <a:pt x="0" y="381299"/>
                  </a:lnTo>
                  <a:lnTo>
                    <a:pt x="0" y="0"/>
                  </a:lnTo>
                  <a:lnTo>
                    <a:pt x="799799" y="0"/>
                  </a:lnTo>
                  <a:lnTo>
                    <a:pt x="799799" y="381299"/>
                  </a:lnTo>
                  <a:close/>
                </a:path>
              </a:pathLst>
            </a:custGeom>
            <a:solidFill>
              <a:srgbClr val="E7F6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6800433" y="2435799"/>
              <a:ext cx="800100" cy="381635"/>
            </a:xfrm>
            <a:custGeom>
              <a:avLst/>
              <a:gdLst/>
              <a:ahLst/>
              <a:cxnLst/>
              <a:rect l="l" t="t" r="r" b="b"/>
              <a:pathLst>
                <a:path w="800100" h="381635">
                  <a:moveTo>
                    <a:pt x="0" y="0"/>
                  </a:moveTo>
                  <a:lnTo>
                    <a:pt x="799799" y="0"/>
                  </a:lnTo>
                  <a:lnTo>
                    <a:pt x="799799" y="381299"/>
                  </a:lnTo>
                  <a:lnTo>
                    <a:pt x="0" y="38129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70B6A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 txBox="1"/>
          <p:nvPr/>
        </p:nvSpPr>
        <p:spPr>
          <a:xfrm>
            <a:off x="6836567" y="2506538"/>
            <a:ext cx="728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40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local</a:t>
            </a:r>
            <a:r>
              <a:rPr sz="1200" b="1" spc="-50" dirty="0">
                <a:solidFill>
                  <a:srgbClr val="148466"/>
                </a:solidFill>
                <a:latin typeface="Tahoma" panose="020B0604030504040204"/>
                <a:cs typeface="Tahoma" panose="020B0604030504040204"/>
              </a:rPr>
              <a:t> view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784050" y="2452435"/>
            <a:ext cx="23825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Collective</a:t>
            </a:r>
            <a:r>
              <a:rPr sz="1400" spc="1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network </a:t>
            </a:r>
            <a:r>
              <a:rPr sz="1400" spc="-1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optimizes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bandwidth</a:t>
            </a:r>
            <a:r>
              <a:rPr sz="1400" spc="6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and</a:t>
            </a:r>
            <a:r>
              <a:rPr sz="1400" spc="7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latency</a:t>
            </a:r>
            <a:r>
              <a:rPr sz="1400" spc="4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2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of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784050" y="2879155"/>
            <a:ext cx="21767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common</a:t>
            </a:r>
            <a:r>
              <a:rPr sz="1400" spc="-8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8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comms</a:t>
            </a:r>
            <a:r>
              <a:rPr sz="1400" spc="-8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1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patterns.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048770" y="3073974"/>
            <a:ext cx="1276350" cy="705485"/>
            <a:chOff x="1048770" y="3073974"/>
            <a:chExt cx="1276350" cy="705485"/>
          </a:xfrm>
        </p:grpSpPr>
        <p:sp>
          <p:nvSpPr>
            <p:cNvPr id="28" name="object 28"/>
            <p:cNvSpPr/>
            <p:nvPr/>
          </p:nvSpPr>
          <p:spPr>
            <a:xfrm>
              <a:off x="1058295" y="3083499"/>
              <a:ext cx="1257300" cy="686435"/>
            </a:xfrm>
            <a:custGeom>
              <a:avLst/>
              <a:gdLst/>
              <a:ahLst/>
              <a:cxnLst/>
              <a:rect l="l" t="t" r="r" b="b"/>
              <a:pathLst>
                <a:path w="1257300" h="686435">
                  <a:moveTo>
                    <a:pt x="1257000" y="686099"/>
                  </a:moveTo>
                  <a:lnTo>
                    <a:pt x="0" y="686099"/>
                  </a:lnTo>
                  <a:lnTo>
                    <a:pt x="0" y="0"/>
                  </a:lnTo>
                  <a:lnTo>
                    <a:pt x="1257000" y="0"/>
                  </a:lnTo>
                  <a:lnTo>
                    <a:pt x="1257000" y="686099"/>
                  </a:lnTo>
                  <a:close/>
                </a:path>
              </a:pathLst>
            </a:custGeom>
            <a:solidFill>
              <a:srgbClr val="F4DD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058295" y="3083499"/>
              <a:ext cx="1257300" cy="686435"/>
            </a:xfrm>
            <a:custGeom>
              <a:avLst/>
              <a:gdLst/>
              <a:ahLst/>
              <a:cxnLst/>
              <a:rect l="l" t="t" r="r" b="b"/>
              <a:pathLst>
                <a:path w="1257300" h="686435">
                  <a:moveTo>
                    <a:pt x="0" y="0"/>
                  </a:moveTo>
                  <a:lnTo>
                    <a:pt x="1257000" y="0"/>
                  </a:lnTo>
                  <a:lnTo>
                    <a:pt x="1257000" y="686099"/>
                  </a:lnTo>
                  <a:lnTo>
                    <a:pt x="0" y="686099"/>
                  </a:lnTo>
                  <a:lnTo>
                    <a:pt x="0" y="0"/>
                  </a:lnTo>
                  <a:close/>
                </a:path>
              </a:pathLst>
            </a:custGeom>
            <a:ln w="19024">
              <a:solidFill>
                <a:srgbClr val="D9A3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1210544" y="3299983"/>
            <a:ext cx="9531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Core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3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slice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40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1</a:t>
            </a:r>
            <a:endParaRPr sz="14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886635" y="3073974"/>
            <a:ext cx="1276350" cy="705485"/>
            <a:chOff x="2886635" y="3073974"/>
            <a:chExt cx="1276350" cy="705485"/>
          </a:xfrm>
        </p:grpSpPr>
        <p:sp>
          <p:nvSpPr>
            <p:cNvPr id="38" name="object 38"/>
            <p:cNvSpPr/>
            <p:nvPr/>
          </p:nvSpPr>
          <p:spPr>
            <a:xfrm>
              <a:off x="2896160" y="3083499"/>
              <a:ext cx="1257300" cy="686435"/>
            </a:xfrm>
            <a:custGeom>
              <a:avLst/>
              <a:gdLst/>
              <a:ahLst/>
              <a:cxnLst/>
              <a:rect l="l" t="t" r="r" b="b"/>
              <a:pathLst>
                <a:path w="1257300" h="686435">
                  <a:moveTo>
                    <a:pt x="1257000" y="686099"/>
                  </a:moveTo>
                  <a:lnTo>
                    <a:pt x="0" y="686099"/>
                  </a:lnTo>
                  <a:lnTo>
                    <a:pt x="0" y="0"/>
                  </a:lnTo>
                  <a:lnTo>
                    <a:pt x="1257000" y="0"/>
                  </a:lnTo>
                  <a:lnTo>
                    <a:pt x="1257000" y="686099"/>
                  </a:lnTo>
                  <a:close/>
                </a:path>
              </a:pathLst>
            </a:custGeom>
            <a:solidFill>
              <a:srgbClr val="F4DD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896160" y="3083499"/>
              <a:ext cx="1257300" cy="686435"/>
            </a:xfrm>
            <a:custGeom>
              <a:avLst/>
              <a:gdLst/>
              <a:ahLst/>
              <a:cxnLst/>
              <a:rect l="l" t="t" r="r" b="b"/>
              <a:pathLst>
                <a:path w="1257300" h="686435">
                  <a:moveTo>
                    <a:pt x="0" y="0"/>
                  </a:moveTo>
                  <a:lnTo>
                    <a:pt x="1257000" y="0"/>
                  </a:lnTo>
                  <a:lnTo>
                    <a:pt x="1257000" y="686099"/>
                  </a:lnTo>
                  <a:lnTo>
                    <a:pt x="0" y="686099"/>
                  </a:lnTo>
                  <a:lnTo>
                    <a:pt x="0" y="0"/>
                  </a:lnTo>
                  <a:close/>
                </a:path>
              </a:pathLst>
            </a:custGeom>
            <a:ln w="19024">
              <a:solidFill>
                <a:srgbClr val="D9A3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3030639" y="3299983"/>
            <a:ext cx="98869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Core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3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slice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5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2</a:t>
            </a:r>
            <a:endParaRPr sz="14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724500" y="3073974"/>
            <a:ext cx="1276350" cy="705485"/>
            <a:chOff x="4724500" y="3073974"/>
            <a:chExt cx="1276350" cy="705485"/>
          </a:xfrm>
        </p:grpSpPr>
        <p:sp>
          <p:nvSpPr>
            <p:cNvPr id="48" name="object 48"/>
            <p:cNvSpPr/>
            <p:nvPr/>
          </p:nvSpPr>
          <p:spPr>
            <a:xfrm>
              <a:off x="4734025" y="3083499"/>
              <a:ext cx="1257300" cy="686435"/>
            </a:xfrm>
            <a:custGeom>
              <a:avLst/>
              <a:gdLst/>
              <a:ahLst/>
              <a:cxnLst/>
              <a:rect l="l" t="t" r="r" b="b"/>
              <a:pathLst>
                <a:path w="1257300" h="686435">
                  <a:moveTo>
                    <a:pt x="1256999" y="686099"/>
                  </a:moveTo>
                  <a:lnTo>
                    <a:pt x="0" y="686099"/>
                  </a:lnTo>
                  <a:lnTo>
                    <a:pt x="0" y="0"/>
                  </a:lnTo>
                  <a:lnTo>
                    <a:pt x="1256999" y="0"/>
                  </a:lnTo>
                  <a:lnTo>
                    <a:pt x="1256999" y="686099"/>
                  </a:lnTo>
                  <a:close/>
                </a:path>
              </a:pathLst>
            </a:custGeom>
            <a:solidFill>
              <a:srgbClr val="F4DD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4734025" y="3083499"/>
              <a:ext cx="1257300" cy="686435"/>
            </a:xfrm>
            <a:custGeom>
              <a:avLst/>
              <a:gdLst/>
              <a:ahLst/>
              <a:cxnLst/>
              <a:rect l="l" t="t" r="r" b="b"/>
              <a:pathLst>
                <a:path w="1257300" h="686435">
                  <a:moveTo>
                    <a:pt x="0" y="0"/>
                  </a:moveTo>
                  <a:lnTo>
                    <a:pt x="1256999" y="0"/>
                  </a:lnTo>
                  <a:lnTo>
                    <a:pt x="1256999" y="686099"/>
                  </a:lnTo>
                  <a:lnTo>
                    <a:pt x="0" y="686099"/>
                  </a:lnTo>
                  <a:lnTo>
                    <a:pt x="0" y="0"/>
                  </a:lnTo>
                  <a:close/>
                </a:path>
              </a:pathLst>
            </a:custGeom>
            <a:ln w="19024">
              <a:solidFill>
                <a:srgbClr val="D9A3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4867705" y="3299983"/>
            <a:ext cx="990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Core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3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slice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5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3</a:t>
            </a:r>
            <a:endParaRPr sz="14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6562365" y="3073974"/>
            <a:ext cx="1276350" cy="705485"/>
            <a:chOff x="6562365" y="3073974"/>
            <a:chExt cx="1276350" cy="705485"/>
          </a:xfrm>
        </p:grpSpPr>
        <p:sp>
          <p:nvSpPr>
            <p:cNvPr id="60" name="object 60"/>
            <p:cNvSpPr/>
            <p:nvPr/>
          </p:nvSpPr>
          <p:spPr>
            <a:xfrm>
              <a:off x="6571890" y="3083499"/>
              <a:ext cx="1257300" cy="686435"/>
            </a:xfrm>
            <a:custGeom>
              <a:avLst/>
              <a:gdLst/>
              <a:ahLst/>
              <a:cxnLst/>
              <a:rect l="l" t="t" r="r" b="b"/>
              <a:pathLst>
                <a:path w="1257300" h="686435">
                  <a:moveTo>
                    <a:pt x="1256999" y="686099"/>
                  </a:moveTo>
                  <a:lnTo>
                    <a:pt x="0" y="686099"/>
                  </a:lnTo>
                  <a:lnTo>
                    <a:pt x="0" y="0"/>
                  </a:lnTo>
                  <a:lnTo>
                    <a:pt x="1256999" y="0"/>
                  </a:lnTo>
                  <a:lnTo>
                    <a:pt x="1256999" y="686099"/>
                  </a:lnTo>
                  <a:close/>
                </a:path>
              </a:pathLst>
            </a:custGeom>
            <a:solidFill>
              <a:srgbClr val="F4DD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6571890" y="3083499"/>
              <a:ext cx="1257300" cy="686435"/>
            </a:xfrm>
            <a:custGeom>
              <a:avLst/>
              <a:gdLst/>
              <a:ahLst/>
              <a:cxnLst/>
              <a:rect l="l" t="t" r="r" b="b"/>
              <a:pathLst>
                <a:path w="1257300" h="686435">
                  <a:moveTo>
                    <a:pt x="0" y="0"/>
                  </a:moveTo>
                  <a:lnTo>
                    <a:pt x="1256999" y="0"/>
                  </a:lnTo>
                  <a:lnTo>
                    <a:pt x="1256999" y="686099"/>
                  </a:lnTo>
                  <a:lnTo>
                    <a:pt x="0" y="686099"/>
                  </a:lnTo>
                  <a:lnTo>
                    <a:pt x="0" y="0"/>
                  </a:lnTo>
                  <a:close/>
                </a:path>
              </a:pathLst>
            </a:custGeom>
            <a:ln w="19024">
              <a:solidFill>
                <a:srgbClr val="D9A3B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6645774" y="3299983"/>
            <a:ext cx="11099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40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Core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3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slice</a:t>
            </a:r>
            <a:r>
              <a:rPr sz="1400" b="1" spc="-7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25" dirty="0">
                <a:solidFill>
                  <a:srgbClr val="172033"/>
                </a:solidFill>
                <a:latin typeface="Tahoma" panose="020B0604030504040204"/>
                <a:cs typeface="Tahoma" panose="020B0604030504040204"/>
              </a:rPr>
              <a:t>64</a:t>
            </a:r>
            <a:endParaRPr sz="1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784062" y="3199901"/>
            <a:ext cx="2576195" cy="62801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700" b="1" dirty="0">
                <a:solidFill>
                  <a:srgbClr val="434343"/>
                </a:solidFill>
                <a:latin typeface="Tahoma" panose="020B0604030504040204"/>
                <a:cs typeface="Tahoma" panose="020B0604030504040204"/>
              </a:rPr>
              <a:t>PRESERVE</a:t>
            </a:r>
            <a:r>
              <a:rPr sz="1700" b="1" spc="-5" dirty="0">
                <a:solidFill>
                  <a:srgbClr val="434343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00" b="1" spc="-35" dirty="0">
                <a:solidFill>
                  <a:srgbClr val="434343"/>
                </a:solidFill>
                <a:latin typeface="Tahoma" panose="020B0604030504040204"/>
                <a:cs typeface="Tahoma" panose="020B0604030504040204"/>
              </a:rPr>
              <a:t>FLEXIBILITY</a:t>
            </a:r>
            <a:endParaRPr sz="17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460"/>
              </a:spcBef>
            </a:pP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Shared</a:t>
            </a:r>
            <a:r>
              <a:rPr sz="1400" spc="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11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NoC</a:t>
            </a:r>
            <a:r>
              <a:rPr sz="1400" spc="-1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for</a:t>
            </a:r>
            <a:r>
              <a:rPr sz="1400" spc="-3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general</a:t>
            </a:r>
            <a:r>
              <a:rPr sz="1400" spc="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7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comms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784062" y="3802012"/>
            <a:ext cx="26428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and</a:t>
            </a:r>
            <a:r>
              <a:rPr sz="1400" spc="1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6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access</a:t>
            </a:r>
            <a:r>
              <a:rPr sz="1400" spc="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to</a:t>
            </a:r>
            <a:r>
              <a:rPr sz="1400" spc="2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scale-up</a:t>
            </a:r>
            <a:r>
              <a:rPr sz="1400" spc="15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10" dirty="0">
                <a:solidFill>
                  <a:srgbClr val="666666"/>
                </a:solidFill>
                <a:latin typeface="Trebuchet MS" panose="020B0603020202020204"/>
                <a:cs typeface="Trebuchet MS" panose="020B0603020202020204"/>
              </a:rPr>
              <a:t>network.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1050350" y="3999637"/>
            <a:ext cx="7005320" cy="397510"/>
            <a:chOff x="1050350" y="3999637"/>
            <a:chExt cx="7005320" cy="397510"/>
          </a:xfrm>
        </p:grpSpPr>
        <p:sp>
          <p:nvSpPr>
            <p:cNvPr id="79" name="object 79"/>
            <p:cNvSpPr/>
            <p:nvPr/>
          </p:nvSpPr>
          <p:spPr>
            <a:xfrm>
              <a:off x="1058287" y="4007575"/>
              <a:ext cx="6989445" cy="381635"/>
            </a:xfrm>
            <a:custGeom>
              <a:avLst/>
              <a:gdLst/>
              <a:ahLst/>
              <a:cxnLst/>
              <a:rect l="l" t="t" r="r" b="b"/>
              <a:pathLst>
                <a:path w="6989445" h="381635">
                  <a:moveTo>
                    <a:pt x="6989399" y="381299"/>
                  </a:moveTo>
                  <a:lnTo>
                    <a:pt x="0" y="381299"/>
                  </a:lnTo>
                  <a:lnTo>
                    <a:pt x="0" y="0"/>
                  </a:lnTo>
                  <a:lnTo>
                    <a:pt x="6989399" y="0"/>
                  </a:lnTo>
                  <a:lnTo>
                    <a:pt x="6989399" y="381299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1058287" y="4007575"/>
              <a:ext cx="6989445" cy="381635"/>
            </a:xfrm>
            <a:custGeom>
              <a:avLst/>
              <a:gdLst/>
              <a:ahLst/>
              <a:cxnLst/>
              <a:rect l="l" t="t" r="r" b="b"/>
              <a:pathLst>
                <a:path w="6989445" h="381635">
                  <a:moveTo>
                    <a:pt x="0" y="0"/>
                  </a:moveTo>
                  <a:lnTo>
                    <a:pt x="6989399" y="0"/>
                  </a:lnTo>
                  <a:lnTo>
                    <a:pt x="6989399" y="381299"/>
                  </a:lnTo>
                  <a:lnTo>
                    <a:pt x="0" y="381299"/>
                  </a:lnTo>
                  <a:lnTo>
                    <a:pt x="0" y="0"/>
                  </a:lnTo>
                  <a:close/>
                </a:path>
              </a:pathLst>
            </a:custGeom>
            <a:ln w="15874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/>
          <p:cNvSpPr txBox="1"/>
          <p:nvPr/>
        </p:nvSpPr>
        <p:spPr>
          <a:xfrm>
            <a:off x="2659385" y="4079861"/>
            <a:ext cx="37884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30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Collective</a:t>
            </a:r>
            <a:r>
              <a:rPr sz="1300" b="1" spc="-55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70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network</a:t>
            </a:r>
            <a:r>
              <a:rPr sz="1300" b="1" spc="-35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140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·</a:t>
            </a:r>
            <a:r>
              <a:rPr sz="1300" b="1" spc="-55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50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High</a:t>
            </a:r>
            <a:r>
              <a:rPr sz="1300" b="1" spc="-55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65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bandwidth,</a:t>
            </a:r>
            <a:r>
              <a:rPr sz="1300" b="1" spc="-90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85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low</a:t>
            </a:r>
            <a:r>
              <a:rPr sz="1300" b="1" spc="-55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10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latency</a:t>
            </a:r>
            <a:endParaRPr sz="13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1050350" y="4584350"/>
            <a:ext cx="7005320" cy="282575"/>
            <a:chOff x="1050350" y="4584350"/>
            <a:chExt cx="7005320" cy="282575"/>
          </a:xfrm>
        </p:grpSpPr>
        <p:sp>
          <p:nvSpPr>
            <p:cNvPr id="65" name="object 65"/>
            <p:cNvSpPr/>
            <p:nvPr/>
          </p:nvSpPr>
          <p:spPr>
            <a:xfrm>
              <a:off x="1058287" y="4592287"/>
              <a:ext cx="6989445" cy="266700"/>
            </a:xfrm>
            <a:custGeom>
              <a:avLst/>
              <a:gdLst/>
              <a:ahLst/>
              <a:cxnLst/>
              <a:rect l="l" t="t" r="r" b="b"/>
              <a:pathLst>
                <a:path w="6989445" h="266700">
                  <a:moveTo>
                    <a:pt x="6989399" y="266699"/>
                  </a:moveTo>
                  <a:lnTo>
                    <a:pt x="0" y="266699"/>
                  </a:lnTo>
                  <a:lnTo>
                    <a:pt x="0" y="0"/>
                  </a:lnTo>
                  <a:lnTo>
                    <a:pt x="6989399" y="0"/>
                  </a:lnTo>
                  <a:lnTo>
                    <a:pt x="6989399" y="266699"/>
                  </a:lnTo>
                  <a:close/>
                </a:path>
              </a:pathLst>
            </a:custGeom>
            <a:solidFill>
              <a:srgbClr val="EDEE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058287" y="4592287"/>
              <a:ext cx="6989445" cy="266700"/>
            </a:xfrm>
            <a:custGeom>
              <a:avLst/>
              <a:gdLst/>
              <a:ahLst/>
              <a:cxnLst/>
              <a:rect l="l" t="t" r="r" b="b"/>
              <a:pathLst>
                <a:path w="6989445" h="266700">
                  <a:moveTo>
                    <a:pt x="0" y="0"/>
                  </a:moveTo>
                  <a:lnTo>
                    <a:pt x="6989399" y="0"/>
                  </a:lnTo>
                  <a:lnTo>
                    <a:pt x="6989399" y="266699"/>
                  </a:lnTo>
                  <a:lnTo>
                    <a:pt x="0" y="266699"/>
                  </a:lnTo>
                  <a:lnTo>
                    <a:pt x="0" y="0"/>
                  </a:lnTo>
                  <a:close/>
                </a:path>
              </a:pathLst>
            </a:custGeom>
            <a:ln w="15874">
              <a:solidFill>
                <a:srgbClr val="AAB3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/>
          <p:cNvSpPr txBox="1"/>
          <p:nvPr/>
        </p:nvSpPr>
        <p:spPr>
          <a:xfrm>
            <a:off x="2114314" y="4607273"/>
            <a:ext cx="487997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60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General</a:t>
            </a:r>
            <a:r>
              <a:rPr sz="1300" b="1" spc="-85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NoC</a:t>
            </a:r>
            <a:r>
              <a:rPr sz="1300" b="1" spc="204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·</a:t>
            </a:r>
            <a:r>
              <a:rPr sz="1300" b="1" spc="204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65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Lower</a:t>
            </a:r>
            <a:r>
              <a:rPr sz="1300" b="1" spc="-114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65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bandwidth,</a:t>
            </a:r>
            <a:r>
              <a:rPr sz="1300" b="1" spc="-120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65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higher</a:t>
            </a:r>
            <a:r>
              <a:rPr sz="1300" b="1" spc="-114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50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latency</a:t>
            </a:r>
            <a:r>
              <a:rPr sz="1300" b="1" spc="-110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·</a:t>
            </a:r>
            <a:r>
              <a:rPr sz="1300" b="1" spc="210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45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More</a:t>
            </a:r>
            <a:r>
              <a:rPr sz="1300" b="1" spc="-80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10" dirty="0">
                <a:solidFill>
                  <a:srgbClr val="4E5865"/>
                </a:solidFill>
                <a:latin typeface="Tahoma" panose="020B0604030504040204"/>
                <a:cs typeface="Tahoma" panose="020B0604030504040204"/>
              </a:rPr>
              <a:t>flexible</a:t>
            </a:r>
            <a:endParaRPr sz="13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8605762" y="4400524"/>
            <a:ext cx="1482090" cy="650875"/>
            <a:chOff x="8605762" y="4400524"/>
            <a:chExt cx="1482090" cy="650875"/>
          </a:xfrm>
        </p:grpSpPr>
        <p:sp>
          <p:nvSpPr>
            <p:cNvPr id="69" name="object 69"/>
            <p:cNvSpPr/>
            <p:nvPr/>
          </p:nvSpPr>
          <p:spPr>
            <a:xfrm>
              <a:off x="8615287" y="4410049"/>
              <a:ext cx="1463040" cy="631825"/>
            </a:xfrm>
            <a:custGeom>
              <a:avLst/>
              <a:gdLst/>
              <a:ahLst/>
              <a:cxnLst/>
              <a:rect l="l" t="t" r="r" b="b"/>
              <a:pathLst>
                <a:path w="1463040" h="631825">
                  <a:moveTo>
                    <a:pt x="1462799" y="631199"/>
                  </a:moveTo>
                  <a:lnTo>
                    <a:pt x="0" y="631199"/>
                  </a:lnTo>
                  <a:lnTo>
                    <a:pt x="0" y="0"/>
                  </a:lnTo>
                  <a:lnTo>
                    <a:pt x="1462799" y="0"/>
                  </a:lnTo>
                  <a:lnTo>
                    <a:pt x="1462799" y="631199"/>
                  </a:lnTo>
                  <a:close/>
                </a:path>
              </a:pathLst>
            </a:custGeom>
            <a:solidFill>
              <a:srgbClr val="FFF0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8615287" y="4410049"/>
              <a:ext cx="1463040" cy="631825"/>
            </a:xfrm>
            <a:custGeom>
              <a:avLst/>
              <a:gdLst/>
              <a:ahLst/>
              <a:cxnLst/>
              <a:rect l="l" t="t" r="r" b="b"/>
              <a:pathLst>
                <a:path w="1463040" h="631825">
                  <a:moveTo>
                    <a:pt x="0" y="0"/>
                  </a:moveTo>
                  <a:lnTo>
                    <a:pt x="1462799" y="0"/>
                  </a:lnTo>
                  <a:lnTo>
                    <a:pt x="1462799" y="631199"/>
                  </a:lnTo>
                  <a:lnTo>
                    <a:pt x="0" y="631199"/>
                  </a:lnTo>
                  <a:lnTo>
                    <a:pt x="0" y="0"/>
                  </a:lnTo>
                  <a:close/>
                </a:path>
              </a:pathLst>
            </a:custGeom>
            <a:ln w="19024">
              <a:solidFill>
                <a:srgbClr val="E1A46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/>
          <p:cNvSpPr txBox="1"/>
          <p:nvPr/>
        </p:nvSpPr>
        <p:spPr>
          <a:xfrm>
            <a:off x="8722149" y="4508225"/>
            <a:ext cx="124968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68605">
              <a:lnSpc>
                <a:spcPct val="100000"/>
              </a:lnSpc>
              <a:spcBef>
                <a:spcPts val="100"/>
              </a:spcBef>
            </a:pPr>
            <a:r>
              <a:rPr sz="1300" b="1" spc="-40" dirty="0">
                <a:solidFill>
                  <a:srgbClr val="81451B"/>
                </a:solidFill>
                <a:latin typeface="Tahoma" panose="020B0604030504040204"/>
                <a:cs typeface="Tahoma" panose="020B0604030504040204"/>
              </a:rPr>
              <a:t>Scale-</a:t>
            </a:r>
            <a:r>
              <a:rPr sz="1300" b="1" spc="-25" dirty="0">
                <a:solidFill>
                  <a:srgbClr val="81451B"/>
                </a:solidFill>
                <a:latin typeface="Tahoma" panose="020B0604030504040204"/>
                <a:cs typeface="Tahoma" panose="020B0604030504040204"/>
              </a:rPr>
              <a:t>up </a:t>
            </a:r>
            <a:r>
              <a:rPr sz="1300" b="1" spc="-45" dirty="0">
                <a:solidFill>
                  <a:srgbClr val="81451B"/>
                </a:solidFill>
                <a:latin typeface="Tahoma" panose="020B0604030504040204"/>
                <a:cs typeface="Tahoma" panose="020B0604030504040204"/>
              </a:rPr>
              <a:t>Ethernet</a:t>
            </a:r>
            <a:r>
              <a:rPr sz="1300" b="1" spc="-55" dirty="0">
                <a:solidFill>
                  <a:srgbClr val="81451B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300" b="1" spc="-40" dirty="0">
                <a:solidFill>
                  <a:srgbClr val="81451B"/>
                </a:solidFill>
                <a:latin typeface="Tahoma" panose="020B0604030504040204"/>
                <a:cs typeface="Tahoma" panose="020B0604030504040204"/>
              </a:rPr>
              <a:t>bridge</a:t>
            </a:r>
            <a:endParaRPr sz="13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68984" y="5505681"/>
            <a:ext cx="10301605" cy="772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7465" algn="ctr">
              <a:lnSpc>
                <a:spcPct val="100000"/>
              </a:lnSpc>
              <a:spcBef>
                <a:spcPts val="100"/>
              </a:spcBef>
            </a:pPr>
            <a:r>
              <a:rPr sz="2300" b="1" spc="-8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Keep</a:t>
            </a:r>
            <a:r>
              <a:rPr sz="2300" b="1" spc="-13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8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common</a:t>
            </a:r>
            <a:r>
              <a:rPr sz="2300" b="1" spc="-12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9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operands</a:t>
            </a:r>
            <a:r>
              <a:rPr sz="2300" b="1" spc="-13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9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local;</a:t>
            </a:r>
            <a:r>
              <a:rPr sz="2300" b="1" spc="-12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10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use</a:t>
            </a:r>
            <a:r>
              <a:rPr sz="2300" b="1" spc="-7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8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300" b="1" spc="-12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10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shared</a:t>
            </a:r>
            <a:r>
              <a:rPr sz="2300" b="1" spc="-12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8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path</a:t>
            </a:r>
            <a:r>
              <a:rPr sz="2300" b="1" spc="-13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9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only</a:t>
            </a:r>
            <a:r>
              <a:rPr sz="2300" b="1" spc="-21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16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when</a:t>
            </a:r>
            <a:r>
              <a:rPr sz="2300" b="1" spc="-12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1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necessary</a:t>
            </a:r>
            <a:endParaRPr sz="23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sz="1600" spc="5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Explicit</a:t>
            </a:r>
            <a:r>
              <a:rPr sz="1600" spc="-4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5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placement</a:t>
            </a:r>
            <a:r>
              <a:rPr sz="1600" spc="-3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3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600" spc="-3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3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distributed</a:t>
            </a:r>
            <a:r>
              <a:rPr sz="1600" spc="-4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3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control</a:t>
            </a:r>
            <a:r>
              <a:rPr sz="1600" spc="-3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3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prevent</a:t>
            </a:r>
            <a:r>
              <a:rPr sz="1600" spc="-3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3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data</a:t>
            </a:r>
            <a:r>
              <a:rPr sz="1600" spc="-4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3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movement/synchronization</a:t>
            </a:r>
            <a:r>
              <a:rPr sz="1600" spc="-7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3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from</a:t>
            </a:r>
            <a:r>
              <a:rPr sz="1600" spc="-3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3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dominating</a:t>
            </a:r>
            <a:r>
              <a:rPr sz="1600" spc="-8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execution</a:t>
            </a:r>
            <a:endParaRPr sz="1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296006" y="6606033"/>
            <a:ext cx="348615" cy="93980"/>
          </a:xfrm>
          <a:custGeom>
            <a:avLst/>
            <a:gdLst/>
            <a:ahLst/>
            <a:cxnLst/>
            <a:rect l="l" t="t" r="r" b="b"/>
            <a:pathLst>
              <a:path w="348615" h="93979">
                <a:moveTo>
                  <a:pt x="37072" y="74118"/>
                </a:moveTo>
                <a:lnTo>
                  <a:pt x="22677" y="71195"/>
                </a:lnTo>
                <a:lnTo>
                  <a:pt x="10889" y="63233"/>
                </a:lnTo>
                <a:lnTo>
                  <a:pt x="2925" y="51450"/>
                </a:lnTo>
                <a:lnTo>
                  <a:pt x="0" y="37059"/>
                </a:lnTo>
                <a:lnTo>
                  <a:pt x="1902" y="27697"/>
                </a:lnTo>
                <a:lnTo>
                  <a:pt x="37072" y="0"/>
                </a:lnTo>
                <a:lnTo>
                  <a:pt x="51506" y="2909"/>
                </a:lnTo>
                <a:lnTo>
                  <a:pt x="63283" y="10845"/>
                </a:lnTo>
                <a:lnTo>
                  <a:pt x="64927" y="13285"/>
                </a:lnTo>
                <a:lnTo>
                  <a:pt x="37072" y="13285"/>
                </a:lnTo>
                <a:lnTo>
                  <a:pt x="28148" y="15118"/>
                </a:lnTo>
                <a:lnTo>
                  <a:pt x="20879" y="20153"/>
                </a:lnTo>
                <a:lnTo>
                  <a:pt x="15987" y="27697"/>
                </a:lnTo>
                <a:lnTo>
                  <a:pt x="14196" y="37059"/>
                </a:lnTo>
                <a:lnTo>
                  <a:pt x="15987" y="46421"/>
                </a:lnTo>
                <a:lnTo>
                  <a:pt x="20879" y="53966"/>
                </a:lnTo>
                <a:lnTo>
                  <a:pt x="28148" y="59001"/>
                </a:lnTo>
                <a:lnTo>
                  <a:pt x="37072" y="60833"/>
                </a:lnTo>
                <a:lnTo>
                  <a:pt x="64890" y="60833"/>
                </a:lnTo>
                <a:lnTo>
                  <a:pt x="63267" y="63233"/>
                </a:lnTo>
                <a:lnTo>
                  <a:pt x="51480" y="71195"/>
                </a:lnTo>
                <a:lnTo>
                  <a:pt x="37072" y="74118"/>
                </a:lnTo>
                <a:close/>
              </a:path>
              <a:path w="348615" h="93979">
                <a:moveTo>
                  <a:pt x="64890" y="60833"/>
                </a:moveTo>
                <a:lnTo>
                  <a:pt x="37072" y="60833"/>
                </a:lnTo>
                <a:lnTo>
                  <a:pt x="45986" y="59001"/>
                </a:lnTo>
                <a:lnTo>
                  <a:pt x="53251" y="53966"/>
                </a:lnTo>
                <a:lnTo>
                  <a:pt x="58141" y="46421"/>
                </a:lnTo>
                <a:lnTo>
                  <a:pt x="59932" y="37059"/>
                </a:lnTo>
                <a:lnTo>
                  <a:pt x="58141" y="27697"/>
                </a:lnTo>
                <a:lnTo>
                  <a:pt x="53251" y="20153"/>
                </a:lnTo>
                <a:lnTo>
                  <a:pt x="45986" y="15118"/>
                </a:lnTo>
                <a:lnTo>
                  <a:pt x="37072" y="13285"/>
                </a:lnTo>
                <a:lnTo>
                  <a:pt x="64927" y="13285"/>
                </a:lnTo>
                <a:lnTo>
                  <a:pt x="71219" y="22624"/>
                </a:lnTo>
                <a:lnTo>
                  <a:pt x="74128" y="37059"/>
                </a:lnTo>
                <a:lnTo>
                  <a:pt x="71212" y="51450"/>
                </a:lnTo>
                <a:lnTo>
                  <a:pt x="64890" y="60833"/>
                </a:lnTo>
                <a:close/>
              </a:path>
              <a:path w="348615" h="93979">
                <a:moveTo>
                  <a:pt x="269380" y="73095"/>
                </a:moveTo>
                <a:lnTo>
                  <a:pt x="255054" y="73095"/>
                </a:lnTo>
                <a:lnTo>
                  <a:pt x="284206" y="1023"/>
                </a:lnTo>
                <a:lnTo>
                  <a:pt x="300500" y="1023"/>
                </a:lnTo>
                <a:lnTo>
                  <a:pt x="306211" y="15254"/>
                </a:lnTo>
                <a:lnTo>
                  <a:pt x="292159" y="15254"/>
                </a:lnTo>
                <a:lnTo>
                  <a:pt x="280205" y="45426"/>
                </a:lnTo>
                <a:lnTo>
                  <a:pt x="318320" y="45426"/>
                </a:lnTo>
                <a:lnTo>
                  <a:pt x="323106" y="57349"/>
                </a:lnTo>
                <a:lnTo>
                  <a:pt x="275575" y="57349"/>
                </a:lnTo>
                <a:lnTo>
                  <a:pt x="269380" y="73095"/>
                </a:lnTo>
                <a:close/>
              </a:path>
              <a:path w="348615" h="93979">
                <a:moveTo>
                  <a:pt x="318320" y="45426"/>
                </a:moveTo>
                <a:lnTo>
                  <a:pt x="303984" y="45426"/>
                </a:lnTo>
                <a:lnTo>
                  <a:pt x="292159" y="15254"/>
                </a:lnTo>
                <a:lnTo>
                  <a:pt x="306211" y="15254"/>
                </a:lnTo>
                <a:lnTo>
                  <a:pt x="318320" y="45426"/>
                </a:lnTo>
                <a:close/>
              </a:path>
              <a:path w="348615" h="93979">
                <a:moveTo>
                  <a:pt x="329425" y="73095"/>
                </a:moveTo>
                <a:lnTo>
                  <a:pt x="314922" y="73095"/>
                </a:lnTo>
                <a:lnTo>
                  <a:pt x="308711" y="57349"/>
                </a:lnTo>
                <a:lnTo>
                  <a:pt x="323106" y="57349"/>
                </a:lnTo>
                <a:lnTo>
                  <a:pt x="329425" y="73095"/>
                </a:lnTo>
                <a:close/>
              </a:path>
              <a:path w="348615" h="93979">
                <a:moveTo>
                  <a:pt x="348461" y="73095"/>
                </a:moveTo>
                <a:lnTo>
                  <a:pt x="334862" y="73095"/>
                </a:lnTo>
                <a:lnTo>
                  <a:pt x="334862" y="1023"/>
                </a:lnTo>
                <a:lnTo>
                  <a:pt x="348461" y="1023"/>
                </a:lnTo>
                <a:lnTo>
                  <a:pt x="348461" y="73095"/>
                </a:lnTo>
                <a:close/>
              </a:path>
              <a:path w="348615" h="93979">
                <a:moveTo>
                  <a:pt x="129346" y="27785"/>
                </a:moveTo>
                <a:lnTo>
                  <a:pt x="95068" y="27785"/>
                </a:lnTo>
                <a:lnTo>
                  <a:pt x="98456" y="23253"/>
                </a:lnTo>
                <a:lnTo>
                  <a:pt x="104958" y="20594"/>
                </a:lnTo>
                <a:lnTo>
                  <a:pt x="111653" y="20594"/>
                </a:lnTo>
                <a:lnTo>
                  <a:pt x="121753" y="22604"/>
                </a:lnTo>
                <a:lnTo>
                  <a:pt x="129346" y="27785"/>
                </a:lnTo>
                <a:close/>
              </a:path>
              <a:path w="348615" h="93979">
                <a:moveTo>
                  <a:pt x="95068" y="93689"/>
                </a:moveTo>
                <a:lnTo>
                  <a:pt x="81662" y="93689"/>
                </a:lnTo>
                <a:lnTo>
                  <a:pt x="81662" y="21613"/>
                </a:lnTo>
                <a:lnTo>
                  <a:pt x="95068" y="21613"/>
                </a:lnTo>
                <a:lnTo>
                  <a:pt x="95068" y="27785"/>
                </a:lnTo>
                <a:lnTo>
                  <a:pt x="129346" y="27785"/>
                </a:lnTo>
                <a:lnTo>
                  <a:pt x="129929" y="28183"/>
                </a:lnTo>
                <a:lnTo>
                  <a:pt x="132532" y="32213"/>
                </a:lnTo>
                <a:lnTo>
                  <a:pt x="101763" y="32213"/>
                </a:lnTo>
                <a:lnTo>
                  <a:pt x="94955" y="38191"/>
                </a:lnTo>
                <a:lnTo>
                  <a:pt x="94955" y="56521"/>
                </a:lnTo>
                <a:lnTo>
                  <a:pt x="101763" y="62498"/>
                </a:lnTo>
                <a:lnTo>
                  <a:pt x="132532" y="62498"/>
                </a:lnTo>
                <a:lnTo>
                  <a:pt x="129929" y="66529"/>
                </a:lnTo>
                <a:lnTo>
                  <a:pt x="128291" y="67647"/>
                </a:lnTo>
                <a:lnTo>
                  <a:pt x="95068" y="67647"/>
                </a:lnTo>
                <a:lnTo>
                  <a:pt x="95068" y="93689"/>
                </a:lnTo>
                <a:close/>
              </a:path>
              <a:path w="348615" h="93979">
                <a:moveTo>
                  <a:pt x="132532" y="62498"/>
                </a:moveTo>
                <a:lnTo>
                  <a:pt x="116992" y="62498"/>
                </a:lnTo>
                <a:lnTo>
                  <a:pt x="123768" y="56521"/>
                </a:lnTo>
                <a:lnTo>
                  <a:pt x="123768" y="38191"/>
                </a:lnTo>
                <a:lnTo>
                  <a:pt x="116992" y="32213"/>
                </a:lnTo>
                <a:lnTo>
                  <a:pt x="132532" y="32213"/>
                </a:lnTo>
                <a:lnTo>
                  <a:pt x="135403" y="36658"/>
                </a:lnTo>
                <a:lnTo>
                  <a:pt x="137400" y="47356"/>
                </a:lnTo>
                <a:lnTo>
                  <a:pt x="135403" y="58054"/>
                </a:lnTo>
                <a:lnTo>
                  <a:pt x="132532" y="62498"/>
                </a:lnTo>
                <a:close/>
              </a:path>
              <a:path w="348615" h="93979">
                <a:moveTo>
                  <a:pt x="111653" y="74118"/>
                </a:moveTo>
                <a:lnTo>
                  <a:pt x="104748" y="74118"/>
                </a:lnTo>
                <a:lnTo>
                  <a:pt x="98456" y="71867"/>
                </a:lnTo>
                <a:lnTo>
                  <a:pt x="95068" y="67647"/>
                </a:lnTo>
                <a:lnTo>
                  <a:pt x="128291" y="67647"/>
                </a:lnTo>
                <a:lnTo>
                  <a:pt x="121753" y="72109"/>
                </a:lnTo>
                <a:lnTo>
                  <a:pt x="111653" y="74118"/>
                </a:lnTo>
                <a:close/>
              </a:path>
              <a:path w="348615" h="93979">
                <a:moveTo>
                  <a:pt x="169310" y="74118"/>
                </a:moveTo>
                <a:lnTo>
                  <a:pt x="158207" y="72094"/>
                </a:lnTo>
                <a:lnTo>
                  <a:pt x="149840" y="66490"/>
                </a:lnTo>
                <a:lnTo>
                  <a:pt x="144562" y="58010"/>
                </a:lnTo>
                <a:lnTo>
                  <a:pt x="142724" y="47356"/>
                </a:lnTo>
                <a:lnTo>
                  <a:pt x="144757" y="36702"/>
                </a:lnTo>
                <a:lnTo>
                  <a:pt x="150340" y="28213"/>
                </a:lnTo>
                <a:lnTo>
                  <a:pt x="158636" y="22618"/>
                </a:lnTo>
                <a:lnTo>
                  <a:pt x="168891" y="20594"/>
                </a:lnTo>
                <a:lnTo>
                  <a:pt x="179560" y="22618"/>
                </a:lnTo>
                <a:lnTo>
                  <a:pt x="187846" y="28213"/>
                </a:lnTo>
                <a:lnTo>
                  <a:pt x="189852" y="31420"/>
                </a:lnTo>
                <a:lnTo>
                  <a:pt x="162712" y="31420"/>
                </a:lnTo>
                <a:lnTo>
                  <a:pt x="157356" y="35606"/>
                </a:lnTo>
                <a:lnTo>
                  <a:pt x="155904" y="42095"/>
                </a:lnTo>
                <a:lnTo>
                  <a:pt x="193991" y="42095"/>
                </a:lnTo>
                <a:lnTo>
                  <a:pt x="194751" y="46332"/>
                </a:lnTo>
                <a:lnTo>
                  <a:pt x="194751" y="51594"/>
                </a:lnTo>
                <a:lnTo>
                  <a:pt x="155791" y="51594"/>
                </a:lnTo>
                <a:lnTo>
                  <a:pt x="156946" y="58010"/>
                </a:lnTo>
                <a:lnTo>
                  <a:pt x="157033" y="58495"/>
                </a:lnTo>
                <a:lnTo>
                  <a:pt x="162292" y="63331"/>
                </a:lnTo>
                <a:lnTo>
                  <a:pt x="191052" y="63331"/>
                </a:lnTo>
                <a:lnTo>
                  <a:pt x="185761" y="68905"/>
                </a:lnTo>
                <a:lnTo>
                  <a:pt x="178498" y="72704"/>
                </a:lnTo>
                <a:lnTo>
                  <a:pt x="169310" y="74118"/>
                </a:lnTo>
                <a:close/>
              </a:path>
              <a:path w="348615" h="93979">
                <a:moveTo>
                  <a:pt x="193991" y="42095"/>
                </a:moveTo>
                <a:lnTo>
                  <a:pt x="181958" y="42095"/>
                </a:lnTo>
                <a:lnTo>
                  <a:pt x="181409" y="36702"/>
                </a:lnTo>
                <a:lnTo>
                  <a:pt x="181329" y="35913"/>
                </a:lnTo>
                <a:lnTo>
                  <a:pt x="176102" y="31420"/>
                </a:lnTo>
                <a:lnTo>
                  <a:pt x="189852" y="31420"/>
                </a:lnTo>
                <a:lnTo>
                  <a:pt x="192970" y="36404"/>
                </a:lnTo>
                <a:lnTo>
                  <a:pt x="193991" y="42095"/>
                </a:lnTo>
                <a:close/>
              </a:path>
              <a:path w="348615" h="93979">
                <a:moveTo>
                  <a:pt x="191025" y="63331"/>
                </a:moveTo>
                <a:lnTo>
                  <a:pt x="174763" y="63331"/>
                </a:lnTo>
                <a:lnTo>
                  <a:pt x="179393" y="60629"/>
                </a:lnTo>
                <a:lnTo>
                  <a:pt x="181038" y="56821"/>
                </a:lnTo>
                <a:lnTo>
                  <a:pt x="194106" y="56821"/>
                </a:lnTo>
                <a:lnTo>
                  <a:pt x="191025" y="63331"/>
                </a:lnTo>
                <a:close/>
              </a:path>
              <a:path w="348615" h="93979">
                <a:moveTo>
                  <a:pt x="245344" y="27707"/>
                </a:moveTo>
                <a:lnTo>
                  <a:pt x="215239" y="27707"/>
                </a:lnTo>
                <a:lnTo>
                  <a:pt x="218111" y="23283"/>
                </a:lnTo>
                <a:lnTo>
                  <a:pt x="224403" y="20594"/>
                </a:lnTo>
                <a:lnTo>
                  <a:pt x="230372" y="20594"/>
                </a:lnTo>
                <a:lnTo>
                  <a:pt x="238386" y="22110"/>
                </a:lnTo>
                <a:lnTo>
                  <a:pt x="244568" y="26404"/>
                </a:lnTo>
                <a:lnTo>
                  <a:pt x="245344" y="27707"/>
                </a:lnTo>
                <a:close/>
              </a:path>
              <a:path w="348615" h="93979">
                <a:moveTo>
                  <a:pt x="215239" y="73095"/>
                </a:moveTo>
                <a:lnTo>
                  <a:pt x="201833" y="73095"/>
                </a:lnTo>
                <a:lnTo>
                  <a:pt x="201833" y="21613"/>
                </a:lnTo>
                <a:lnTo>
                  <a:pt x="215239" y="21613"/>
                </a:lnTo>
                <a:lnTo>
                  <a:pt x="215239" y="27707"/>
                </a:lnTo>
                <a:lnTo>
                  <a:pt x="245344" y="27707"/>
                </a:lnTo>
                <a:lnTo>
                  <a:pt x="247979" y="32136"/>
                </a:lnTo>
                <a:lnTo>
                  <a:pt x="219547" y="32136"/>
                </a:lnTo>
                <a:lnTo>
                  <a:pt x="215239" y="37354"/>
                </a:lnTo>
                <a:lnTo>
                  <a:pt x="215239" y="73095"/>
                </a:lnTo>
                <a:close/>
              </a:path>
              <a:path w="348615" h="93979">
                <a:moveTo>
                  <a:pt x="249956" y="73095"/>
                </a:moveTo>
                <a:lnTo>
                  <a:pt x="236550" y="73095"/>
                </a:lnTo>
                <a:lnTo>
                  <a:pt x="236550" y="37050"/>
                </a:lnTo>
                <a:lnTo>
                  <a:pt x="233033" y="32136"/>
                </a:lnTo>
                <a:lnTo>
                  <a:pt x="247979" y="32136"/>
                </a:lnTo>
                <a:lnTo>
                  <a:pt x="248548" y="33092"/>
                </a:lnTo>
                <a:lnTo>
                  <a:pt x="249956" y="41791"/>
                </a:lnTo>
                <a:lnTo>
                  <a:pt x="249956" y="73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976" y="261925"/>
            <a:ext cx="10696575" cy="52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umimoji="0" sz="3300" b="1" i="0" u="none" strike="noStrike" kern="0" cap="none" spc="-35" normalizeH="0" baseline="0" noProof="1">
                <a:latin typeface="Tahoma" panose="020B0604030504040204"/>
                <a:ea typeface="Arial" panose="020B0604020202020204" pitchFamily="34" charset="0"/>
                <a:cs typeface="Tahoma" panose="020B0604030504040204"/>
                <a:sym typeface="+mn-ea"/>
              </a:rPr>
              <a:t>Jalapeño</a:t>
            </a:r>
            <a:r>
              <a:rPr kumimoji="0" lang="en-US" altLang="en-US" sz="3300" b="1" i="0" u="none" strike="noStrike" kern="0" cap="none" spc="-35" normalizeH="0" baseline="0" noProof="1">
                <a:latin typeface="Tahoma" panose="020B0604030504040204"/>
                <a:ea typeface="Arial" panose="020B0604020202020204" pitchFamily="34" charset="0"/>
                <a:cs typeface="Tahoma" panose="020B0604030504040204"/>
                <a:sym typeface="+mn-ea"/>
              </a:rPr>
              <a:t> v.s. NVIDIA GPU chip architecture</a:t>
            </a:r>
            <a:endParaRPr kumimoji="0" lang="en-US" altLang="en-US" sz="3300" b="1" i="0" u="none" strike="noStrike" kern="0" cap="none" spc="-35" normalizeH="0" baseline="0" noProof="1">
              <a:latin typeface="Tahoma" panose="020B0604030504040204"/>
              <a:ea typeface="Arial" panose="020B0604020202020204" pitchFamily="34" charset="0"/>
              <a:cs typeface="Tahoma" panose="020B0604030504040204"/>
              <a:sym typeface="+mn-ea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2540" y="1219200"/>
            <a:ext cx="447040" cy="34493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9085" y="1104900"/>
            <a:ext cx="447040" cy="3449320"/>
          </a:xfrm>
          <a:prstGeom prst="rect">
            <a:avLst/>
          </a:prstGeom>
        </p:spPr>
      </p:pic>
      <p:sp>
        <p:nvSpPr>
          <p:cNvPr id="11" name="文字框 10"/>
          <p:cNvSpPr txBox="1"/>
          <p:nvPr/>
        </p:nvSpPr>
        <p:spPr>
          <a:xfrm>
            <a:off x="679450" y="4495800"/>
            <a:ext cx="11174095" cy="181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/>
              <a:t> Blackwell has better flexibility: GPU SMs use hardware scheduling and a shared memory hierarchy</a:t>
            </a:r>
            <a:endParaRPr lang="en-US" altLang="zh-CN" sz="1600"/>
          </a:p>
          <a:p>
            <a:endParaRPr lang="en-US" altLang="zh-CN" sz="1600"/>
          </a:p>
          <a:p>
            <a:r>
              <a:rPr lang="en-US" altLang="zh-CN" sz="1600"/>
              <a:t> Jalapeño has custom optimization: each 64 core paris with a local HBM slice, allowing model state such as weights and KV cache to be placed near the compute that uses it.</a:t>
            </a:r>
            <a:endParaRPr lang="en-US" altLang="zh-CN" sz="1600"/>
          </a:p>
          <a:p>
            <a:endParaRPr lang="en-US" altLang="zh-CN" sz="1600"/>
          </a:p>
          <a:p>
            <a:r>
              <a:rPr lang="en-US" altLang="zh-CN" sz="1600"/>
              <a:t> The trade-off shifts to data placement: Jalapeño can shorten common data paths, but software must decide where data lives and when it moves between slices. </a:t>
            </a:r>
            <a:endParaRPr lang="en-US" altLang="zh-CN" sz="1600">
              <a:hlinkClick r:id="rId2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50" y="1143000"/>
            <a:ext cx="5808980" cy="3254375"/>
          </a:xfrm>
          <a:prstGeom prst="rect">
            <a:avLst/>
          </a:prstGeom>
        </p:spPr>
      </p:pic>
      <p:pic>
        <p:nvPicPr>
          <p:cNvPr id="19" name="圖片 18"/>
          <p:cNvPicPr/>
          <p:nvPr/>
        </p:nvPicPr>
        <p:blipFill>
          <a:blip r:embed="rId4"/>
          <a:stretch>
            <a:fillRect/>
          </a:stretch>
        </p:blipFill>
        <p:spPr>
          <a:xfrm>
            <a:off x="6657340" y="730885"/>
            <a:ext cx="4512310" cy="376491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976" y="261925"/>
            <a:ext cx="10696575" cy="52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umimoji="0" sz="3300" b="1" i="0" u="none" strike="noStrike" kern="0" cap="none" spc="-35" normalizeH="0" baseline="0" noProof="1">
                <a:latin typeface="Tahoma" panose="020B0604030504040204"/>
                <a:ea typeface="Arial" panose="020B0604020202020204" pitchFamily="34" charset="0"/>
                <a:cs typeface="Tahoma" panose="020B0604030504040204"/>
                <a:sym typeface="+mn-ea"/>
              </a:rPr>
              <a:t>Jalapeño</a:t>
            </a:r>
            <a:r>
              <a:rPr kumimoji="0" lang="en-US" altLang="en-US" sz="3300" b="1" i="0" u="none" strike="noStrike" kern="0" cap="none" spc="-35" normalizeH="0" baseline="0" noProof="1">
                <a:latin typeface="Tahoma" panose="020B0604030504040204"/>
                <a:ea typeface="Arial" panose="020B0604020202020204" pitchFamily="34" charset="0"/>
                <a:cs typeface="Tahoma" panose="020B0604030504040204"/>
                <a:sym typeface="+mn-ea"/>
              </a:rPr>
              <a:t> scale up/out</a:t>
            </a:r>
            <a:endParaRPr kumimoji="0" lang="en-US" altLang="en-US" sz="3300" b="1" i="0" u="none" strike="noStrike" kern="0" cap="none" spc="-35" normalizeH="0" baseline="0" noProof="1">
              <a:latin typeface="Tahoma" panose="020B0604030504040204"/>
              <a:ea typeface="Arial" panose="020B0604020202020204" pitchFamily="34" charset="0"/>
              <a:cs typeface="Tahoma" panose="020B0604030504040204"/>
              <a:sym typeface="+mn-ea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2540" y="1219200"/>
            <a:ext cx="447040" cy="34493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8450" y="1104900"/>
            <a:ext cx="447040" cy="3449320"/>
          </a:xfrm>
          <a:prstGeom prst="rect">
            <a:avLst/>
          </a:prstGeom>
        </p:spPr>
      </p:pic>
      <p:pic>
        <p:nvPicPr>
          <p:cNvPr id="7" name="圖片 6"/>
          <p:cNvPicPr/>
          <p:nvPr/>
        </p:nvPicPr>
        <p:blipFill>
          <a:blip r:embed="rId2"/>
          <a:srcRect t="8725" b="8254"/>
          <a:stretch>
            <a:fillRect/>
          </a:stretch>
        </p:blipFill>
        <p:spPr>
          <a:xfrm>
            <a:off x="1212850" y="1148080"/>
            <a:ext cx="9229090" cy="4070985"/>
          </a:xfrm>
          <a:prstGeom prst="rect">
            <a:avLst/>
          </a:prstGeom>
        </p:spPr>
      </p:pic>
      <p:sp>
        <p:nvSpPr>
          <p:cNvPr id="8" name="文字框 7"/>
          <p:cNvSpPr txBox="1"/>
          <p:nvPr/>
        </p:nvSpPr>
        <p:spPr>
          <a:xfrm>
            <a:off x="831850" y="5486400"/>
            <a:ext cx="1056894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/>
              <a:t> 32 CPUs in the Katsu host rack connect via PCIe to 128 Jalapeño ASICs in the Vindaloo rack.</a:t>
            </a:r>
            <a:endParaRPr lang="en-US" altLang="zh-CN" sz="1600"/>
          </a:p>
          <a:p>
            <a:endParaRPr lang="en-US" altLang="zh-CN" sz="1600"/>
          </a:p>
          <a:p>
            <a:r>
              <a:rPr lang="en-US" altLang="zh-CN" sz="1600"/>
              <a:t> local switches connect ASICs within the rack, while global switches extend the network across racks.</a:t>
            </a:r>
            <a:endParaRPr lang="en-US" altLang="zh-CN" sz="1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976" y="261925"/>
            <a:ext cx="10696575" cy="52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umimoji="0" sz="3300" b="1" i="0" u="none" strike="noStrike" kern="0" cap="none" spc="-35" normalizeH="0" baseline="0" noProof="1">
                <a:latin typeface="Tahoma" panose="020B0604030504040204"/>
                <a:ea typeface="Arial" panose="020B0604020202020204" pitchFamily="34" charset="0"/>
                <a:cs typeface="Tahoma" panose="020B0604030504040204"/>
                <a:sym typeface="+mn-ea"/>
              </a:rPr>
              <a:t>Jalapeño</a:t>
            </a:r>
            <a:r>
              <a:rPr kumimoji="0" lang="en-US" altLang="en-US" sz="3300" b="1" i="0" u="none" strike="noStrike" kern="0" cap="none" spc="-35" normalizeH="0" baseline="0" noProof="1">
                <a:latin typeface="Tahoma" panose="020B0604030504040204"/>
                <a:ea typeface="Arial" panose="020B0604020202020204" pitchFamily="34" charset="0"/>
                <a:cs typeface="Tahoma" panose="020B0604030504040204"/>
                <a:sym typeface="+mn-ea"/>
              </a:rPr>
              <a:t> scale up/out</a:t>
            </a:r>
            <a:endParaRPr kumimoji="0" lang="en-US" altLang="en-US" sz="3300" b="1" i="0" u="none" strike="noStrike" kern="0" cap="none" spc="-35" normalizeH="0" baseline="0" noProof="1">
              <a:latin typeface="Tahoma" panose="020B0604030504040204"/>
              <a:ea typeface="Arial" panose="020B0604020202020204" pitchFamily="34" charset="0"/>
              <a:cs typeface="Tahoma" panose="020B0604030504040204"/>
              <a:sym typeface="+mn-ea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2540" y="1219200"/>
            <a:ext cx="447040" cy="34493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8450" y="1104900"/>
            <a:ext cx="447040" cy="3449320"/>
          </a:xfrm>
          <a:prstGeom prst="rect">
            <a:avLst/>
          </a:prstGeom>
        </p:spPr>
      </p:pic>
      <p:pic>
        <p:nvPicPr>
          <p:cNvPr id="3" name="圖片 2"/>
          <p:cNvPicPr/>
          <p:nvPr/>
        </p:nvPicPr>
        <p:blipFill>
          <a:blip r:embed="rId2"/>
          <a:srcRect l="-2983" t="16202" r="2983" b="17516"/>
          <a:stretch>
            <a:fillRect/>
          </a:stretch>
        </p:blipFill>
        <p:spPr>
          <a:xfrm>
            <a:off x="298450" y="1295400"/>
            <a:ext cx="10217150" cy="3429000"/>
          </a:xfrm>
          <a:prstGeom prst="rect">
            <a:avLst/>
          </a:prstGeom>
        </p:spPr>
      </p:pic>
      <p:sp>
        <p:nvSpPr>
          <p:cNvPr id="4" name="文字框 3"/>
          <p:cNvSpPr txBox="1"/>
          <p:nvPr/>
        </p:nvSpPr>
        <p:spPr>
          <a:xfrm>
            <a:off x="1136650" y="4953000"/>
            <a:ext cx="921639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>
                <a:sym typeface="+mn-ea"/>
              </a:rPr>
              <a:t> Eight parellel rails connect 16 ASIC racks, 2048 ASICs in the globale domain</a:t>
            </a:r>
            <a:endParaRPr lang="en-US" altLang="zh-CN" sz="1600"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976" y="261925"/>
            <a:ext cx="10696575" cy="52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umimoji="0" lang="en-US" altLang="en-US" sz="3300" b="1" i="0" u="none" strike="noStrike" kern="0" cap="none" spc="-35" normalizeH="0" baseline="0" noProof="1">
                <a:latin typeface="Tahoma" panose="020B0604030504040204"/>
                <a:ea typeface="Arial" panose="020B0604020202020204" pitchFamily="34" charset="0"/>
                <a:cs typeface="Tahoma" panose="020B0604030504040204"/>
                <a:sym typeface="+mn-ea"/>
              </a:rPr>
              <a:t>NVIDIA GB200 NVL72</a:t>
            </a:r>
            <a:endParaRPr kumimoji="0" lang="en-US" altLang="en-US" sz="3300" b="1" i="0" u="none" strike="noStrike" kern="0" cap="none" spc="-35" normalizeH="0" baseline="0" noProof="1">
              <a:latin typeface="Tahoma" panose="020B0604030504040204"/>
              <a:ea typeface="Arial" panose="020B0604020202020204" pitchFamily="34" charset="0"/>
              <a:cs typeface="Tahoma" panose="020B0604030504040204"/>
              <a:sym typeface="+mn-ea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79850" y="1219200"/>
            <a:ext cx="447040" cy="34493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8450" y="1104900"/>
            <a:ext cx="447040" cy="3449320"/>
          </a:xfrm>
          <a:prstGeom prst="rect">
            <a:avLst/>
          </a:prstGeom>
        </p:spPr>
      </p:pic>
      <p:pic>
        <p:nvPicPr>
          <p:cNvPr id="7" name="圖片 6"/>
          <p:cNvPicPr/>
          <p:nvPr/>
        </p:nvPicPr>
        <p:blipFill>
          <a:blip r:embed="rId2"/>
          <a:srcRect t="14632"/>
          <a:stretch>
            <a:fillRect/>
          </a:stretch>
        </p:blipFill>
        <p:spPr>
          <a:xfrm>
            <a:off x="1517650" y="990600"/>
            <a:ext cx="8674100" cy="4344035"/>
          </a:xfrm>
          <a:prstGeom prst="rect">
            <a:avLst/>
          </a:prstGeom>
        </p:spPr>
      </p:pic>
      <p:sp>
        <p:nvSpPr>
          <p:cNvPr id="8" name="文字框 7"/>
          <p:cNvSpPr txBox="1"/>
          <p:nvPr/>
        </p:nvSpPr>
        <p:spPr>
          <a:xfrm>
            <a:off x="7849235" y="6477000"/>
            <a:ext cx="423481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/>
              <a:t>Souce: NVIDIA GB200 NVL Partition User guide</a:t>
            </a:r>
            <a:endParaRPr lang="en-US" altLang="zh-CN" sz="1400"/>
          </a:p>
        </p:txBody>
      </p:sp>
      <p:sp>
        <p:nvSpPr>
          <p:cNvPr id="9" name="文字框 8"/>
          <p:cNvSpPr txBox="1"/>
          <p:nvPr/>
        </p:nvSpPr>
        <p:spPr>
          <a:xfrm>
            <a:off x="908050" y="5486400"/>
            <a:ext cx="990473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/>
              <a:t> 18 compute trays house 36 Grace CPUs and 72 Blackwell GPUs.</a:t>
            </a:r>
            <a:endParaRPr lang="en-US" altLang="zh-CN" sz="1600"/>
          </a:p>
          <a:p>
            <a:endParaRPr lang="en-US" altLang="zh-CN" sz="1600"/>
          </a:p>
          <a:p>
            <a:r>
              <a:rPr lang="en-US" altLang="zh-CN" sz="1600"/>
              <a:t> InfiniBand connects racks: 18 NVSwitch ASICs handle in-rack communication </a:t>
            </a:r>
            <a:endParaRPr lang="en-US" altLang="zh-CN" sz="1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269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100"/>
              </a:spcBef>
            </a:pPr>
            <a:r>
              <a:rPr sz="3200" b="1" spc="-114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Execution:</a:t>
            </a:r>
            <a:r>
              <a:rPr sz="3200" b="1" spc="-16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00" b="1" spc="-12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continuous</a:t>
            </a:r>
            <a:r>
              <a:rPr sz="3200" b="1" spc="-16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00" b="1" spc="-1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convergence—</a:t>
            </a:r>
            <a:r>
              <a:rPr sz="3200" b="1" spc="-9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not</a:t>
            </a:r>
            <a:r>
              <a:rPr sz="3200" b="1" spc="-16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a</a:t>
            </a:r>
            <a:r>
              <a:rPr sz="3200" b="1" spc="-16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00" b="1" spc="-9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complete</a:t>
            </a:r>
            <a:r>
              <a:rPr sz="3200" b="1" spc="-16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00" b="1" spc="-2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spec</a:t>
            </a:r>
            <a:endParaRPr sz="3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992790" y="1060406"/>
            <a:ext cx="8052434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100" spc="-1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spc="6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specification</a:t>
            </a:r>
            <a:r>
              <a:rPr sz="21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spc="8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becomes</a:t>
            </a:r>
            <a:r>
              <a:rPr sz="21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precise</a:t>
            </a:r>
            <a:r>
              <a:rPr sz="2100" spc="-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through</a:t>
            </a:r>
            <a:r>
              <a:rPr sz="2100" spc="-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1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loop—not</a:t>
            </a:r>
            <a:r>
              <a:rPr sz="21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before</a:t>
            </a:r>
            <a:r>
              <a:rPr sz="21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spc="3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it</a:t>
            </a:r>
            <a:endParaRPr sz="21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1357" y="1882775"/>
            <a:ext cx="8808720" cy="1835150"/>
            <a:chOff x="681357" y="1882775"/>
            <a:chExt cx="8808720" cy="1835150"/>
          </a:xfrm>
        </p:grpSpPr>
        <p:sp>
          <p:nvSpPr>
            <p:cNvPr id="4" name="object 4"/>
            <p:cNvSpPr/>
            <p:nvPr/>
          </p:nvSpPr>
          <p:spPr>
            <a:xfrm>
              <a:off x="2484309" y="2324100"/>
              <a:ext cx="429259" cy="210185"/>
            </a:xfrm>
            <a:custGeom>
              <a:avLst/>
              <a:gdLst/>
              <a:ahLst/>
              <a:cxnLst/>
              <a:rect l="l" t="t" r="r" b="b"/>
              <a:pathLst>
                <a:path w="429260" h="210185">
                  <a:moveTo>
                    <a:pt x="323849" y="209699"/>
                  </a:moveTo>
                  <a:lnTo>
                    <a:pt x="323849" y="157274"/>
                  </a:lnTo>
                  <a:lnTo>
                    <a:pt x="0" y="157274"/>
                  </a:lnTo>
                  <a:lnTo>
                    <a:pt x="0" y="52424"/>
                  </a:lnTo>
                  <a:lnTo>
                    <a:pt x="323849" y="52424"/>
                  </a:lnTo>
                  <a:lnTo>
                    <a:pt x="323849" y="0"/>
                  </a:lnTo>
                  <a:lnTo>
                    <a:pt x="428699" y="104849"/>
                  </a:lnTo>
                  <a:lnTo>
                    <a:pt x="323849" y="209699"/>
                  </a:lnTo>
                  <a:close/>
                </a:path>
              </a:pathLst>
            </a:custGeom>
            <a:solidFill>
              <a:srgbClr val="D8DE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484309" y="2324100"/>
              <a:ext cx="429259" cy="210185"/>
            </a:xfrm>
            <a:custGeom>
              <a:avLst/>
              <a:gdLst/>
              <a:ahLst/>
              <a:cxnLst/>
              <a:rect l="l" t="t" r="r" b="b"/>
              <a:pathLst>
                <a:path w="429260" h="210185">
                  <a:moveTo>
                    <a:pt x="0" y="52424"/>
                  </a:moveTo>
                  <a:lnTo>
                    <a:pt x="323849" y="52424"/>
                  </a:lnTo>
                  <a:lnTo>
                    <a:pt x="323849" y="0"/>
                  </a:lnTo>
                  <a:lnTo>
                    <a:pt x="428699" y="104849"/>
                  </a:lnTo>
                  <a:lnTo>
                    <a:pt x="323849" y="209699"/>
                  </a:lnTo>
                  <a:lnTo>
                    <a:pt x="323849" y="157274"/>
                  </a:lnTo>
                  <a:lnTo>
                    <a:pt x="0" y="157274"/>
                  </a:lnTo>
                  <a:lnTo>
                    <a:pt x="0" y="52424"/>
                  </a:lnTo>
                  <a:close/>
                </a:path>
              </a:pathLst>
            </a:custGeom>
            <a:ln w="12699">
              <a:solidFill>
                <a:srgbClr val="D8DE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674511" y="2324100"/>
              <a:ext cx="429259" cy="210185"/>
            </a:xfrm>
            <a:custGeom>
              <a:avLst/>
              <a:gdLst/>
              <a:ahLst/>
              <a:cxnLst/>
              <a:rect l="l" t="t" r="r" b="b"/>
              <a:pathLst>
                <a:path w="429260" h="210185">
                  <a:moveTo>
                    <a:pt x="323849" y="209699"/>
                  </a:moveTo>
                  <a:lnTo>
                    <a:pt x="323849" y="157274"/>
                  </a:lnTo>
                  <a:lnTo>
                    <a:pt x="0" y="157274"/>
                  </a:lnTo>
                  <a:lnTo>
                    <a:pt x="0" y="52424"/>
                  </a:lnTo>
                  <a:lnTo>
                    <a:pt x="323849" y="52424"/>
                  </a:lnTo>
                  <a:lnTo>
                    <a:pt x="323849" y="0"/>
                  </a:lnTo>
                  <a:lnTo>
                    <a:pt x="428699" y="104849"/>
                  </a:lnTo>
                  <a:lnTo>
                    <a:pt x="323849" y="209699"/>
                  </a:lnTo>
                  <a:close/>
                </a:path>
              </a:pathLst>
            </a:custGeom>
            <a:solidFill>
              <a:srgbClr val="D8DE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674511" y="2324100"/>
              <a:ext cx="429259" cy="210185"/>
            </a:xfrm>
            <a:custGeom>
              <a:avLst/>
              <a:gdLst/>
              <a:ahLst/>
              <a:cxnLst/>
              <a:rect l="l" t="t" r="r" b="b"/>
              <a:pathLst>
                <a:path w="429260" h="210185">
                  <a:moveTo>
                    <a:pt x="0" y="52424"/>
                  </a:moveTo>
                  <a:lnTo>
                    <a:pt x="323849" y="52424"/>
                  </a:lnTo>
                  <a:lnTo>
                    <a:pt x="323849" y="0"/>
                  </a:lnTo>
                  <a:lnTo>
                    <a:pt x="428699" y="104849"/>
                  </a:lnTo>
                  <a:lnTo>
                    <a:pt x="323849" y="209699"/>
                  </a:lnTo>
                  <a:lnTo>
                    <a:pt x="323849" y="157274"/>
                  </a:lnTo>
                  <a:lnTo>
                    <a:pt x="0" y="157274"/>
                  </a:lnTo>
                  <a:lnTo>
                    <a:pt x="0" y="52424"/>
                  </a:lnTo>
                  <a:close/>
                </a:path>
              </a:pathLst>
            </a:custGeom>
            <a:ln w="12699">
              <a:solidFill>
                <a:srgbClr val="D8DE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864713" y="2324100"/>
              <a:ext cx="429259" cy="210185"/>
            </a:xfrm>
            <a:custGeom>
              <a:avLst/>
              <a:gdLst/>
              <a:ahLst/>
              <a:cxnLst/>
              <a:rect l="l" t="t" r="r" b="b"/>
              <a:pathLst>
                <a:path w="429259" h="210185">
                  <a:moveTo>
                    <a:pt x="323849" y="209699"/>
                  </a:moveTo>
                  <a:lnTo>
                    <a:pt x="323849" y="157274"/>
                  </a:lnTo>
                  <a:lnTo>
                    <a:pt x="0" y="157274"/>
                  </a:lnTo>
                  <a:lnTo>
                    <a:pt x="0" y="52424"/>
                  </a:lnTo>
                  <a:lnTo>
                    <a:pt x="323849" y="52424"/>
                  </a:lnTo>
                  <a:lnTo>
                    <a:pt x="323849" y="0"/>
                  </a:lnTo>
                  <a:lnTo>
                    <a:pt x="428699" y="104849"/>
                  </a:lnTo>
                  <a:lnTo>
                    <a:pt x="323849" y="209699"/>
                  </a:lnTo>
                  <a:close/>
                </a:path>
              </a:pathLst>
            </a:custGeom>
            <a:solidFill>
              <a:srgbClr val="D8DE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864713" y="2324100"/>
              <a:ext cx="429259" cy="210185"/>
            </a:xfrm>
            <a:custGeom>
              <a:avLst/>
              <a:gdLst/>
              <a:ahLst/>
              <a:cxnLst/>
              <a:rect l="l" t="t" r="r" b="b"/>
              <a:pathLst>
                <a:path w="429259" h="210185">
                  <a:moveTo>
                    <a:pt x="0" y="52424"/>
                  </a:moveTo>
                  <a:lnTo>
                    <a:pt x="323849" y="52424"/>
                  </a:lnTo>
                  <a:lnTo>
                    <a:pt x="323849" y="0"/>
                  </a:lnTo>
                  <a:lnTo>
                    <a:pt x="428699" y="104849"/>
                  </a:lnTo>
                  <a:lnTo>
                    <a:pt x="323849" y="209699"/>
                  </a:lnTo>
                  <a:lnTo>
                    <a:pt x="323849" y="157274"/>
                  </a:lnTo>
                  <a:lnTo>
                    <a:pt x="0" y="157274"/>
                  </a:lnTo>
                  <a:lnTo>
                    <a:pt x="0" y="52424"/>
                  </a:lnTo>
                  <a:close/>
                </a:path>
              </a:pathLst>
            </a:custGeom>
            <a:ln w="12699">
              <a:solidFill>
                <a:srgbClr val="D8DE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054915" y="2324100"/>
              <a:ext cx="429259" cy="210185"/>
            </a:xfrm>
            <a:custGeom>
              <a:avLst/>
              <a:gdLst/>
              <a:ahLst/>
              <a:cxnLst/>
              <a:rect l="l" t="t" r="r" b="b"/>
              <a:pathLst>
                <a:path w="429259" h="210185">
                  <a:moveTo>
                    <a:pt x="323849" y="209699"/>
                  </a:moveTo>
                  <a:lnTo>
                    <a:pt x="323849" y="157274"/>
                  </a:lnTo>
                  <a:lnTo>
                    <a:pt x="0" y="157274"/>
                  </a:lnTo>
                  <a:lnTo>
                    <a:pt x="0" y="52424"/>
                  </a:lnTo>
                  <a:lnTo>
                    <a:pt x="323849" y="52424"/>
                  </a:lnTo>
                  <a:lnTo>
                    <a:pt x="323849" y="0"/>
                  </a:lnTo>
                  <a:lnTo>
                    <a:pt x="428699" y="104849"/>
                  </a:lnTo>
                  <a:lnTo>
                    <a:pt x="323849" y="209699"/>
                  </a:lnTo>
                  <a:close/>
                </a:path>
              </a:pathLst>
            </a:custGeom>
            <a:solidFill>
              <a:srgbClr val="D8DE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054915" y="2324100"/>
              <a:ext cx="429259" cy="210185"/>
            </a:xfrm>
            <a:custGeom>
              <a:avLst/>
              <a:gdLst/>
              <a:ahLst/>
              <a:cxnLst/>
              <a:rect l="l" t="t" r="r" b="b"/>
              <a:pathLst>
                <a:path w="429259" h="210185">
                  <a:moveTo>
                    <a:pt x="0" y="52424"/>
                  </a:moveTo>
                  <a:lnTo>
                    <a:pt x="323849" y="52424"/>
                  </a:lnTo>
                  <a:lnTo>
                    <a:pt x="323849" y="0"/>
                  </a:lnTo>
                  <a:lnTo>
                    <a:pt x="428699" y="104849"/>
                  </a:lnTo>
                  <a:lnTo>
                    <a:pt x="323849" y="209699"/>
                  </a:lnTo>
                  <a:lnTo>
                    <a:pt x="323849" y="157274"/>
                  </a:lnTo>
                  <a:lnTo>
                    <a:pt x="0" y="157274"/>
                  </a:lnTo>
                  <a:lnTo>
                    <a:pt x="0" y="52424"/>
                  </a:lnTo>
                  <a:close/>
                </a:path>
              </a:pathLst>
            </a:custGeom>
            <a:ln w="12699">
              <a:solidFill>
                <a:srgbClr val="D8DE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94057" y="1895475"/>
              <a:ext cx="1790700" cy="1809750"/>
            </a:xfrm>
            <a:custGeom>
              <a:avLst/>
              <a:gdLst/>
              <a:ahLst/>
              <a:cxnLst/>
              <a:rect l="l" t="t" r="r" b="b"/>
              <a:pathLst>
                <a:path w="1790700" h="1809750">
                  <a:moveTo>
                    <a:pt x="0" y="76181"/>
                  </a:moveTo>
                  <a:lnTo>
                    <a:pt x="5986" y="46528"/>
                  </a:lnTo>
                  <a:lnTo>
                    <a:pt x="22313" y="22313"/>
                  </a:lnTo>
                  <a:lnTo>
                    <a:pt x="46528" y="5986"/>
                  </a:lnTo>
                  <a:lnTo>
                    <a:pt x="76181" y="0"/>
                  </a:lnTo>
                  <a:lnTo>
                    <a:pt x="1714218" y="0"/>
                  </a:lnTo>
                  <a:lnTo>
                    <a:pt x="1756483" y="12799"/>
                  </a:lnTo>
                  <a:lnTo>
                    <a:pt x="1784601" y="47028"/>
                  </a:lnTo>
                  <a:lnTo>
                    <a:pt x="1790399" y="76181"/>
                  </a:lnTo>
                  <a:lnTo>
                    <a:pt x="1790399" y="1733418"/>
                  </a:lnTo>
                  <a:lnTo>
                    <a:pt x="1784413" y="1763071"/>
                  </a:lnTo>
                  <a:lnTo>
                    <a:pt x="1768086" y="1787286"/>
                  </a:lnTo>
                  <a:lnTo>
                    <a:pt x="1743871" y="1803613"/>
                  </a:lnTo>
                  <a:lnTo>
                    <a:pt x="1714218" y="1809599"/>
                  </a:lnTo>
                  <a:lnTo>
                    <a:pt x="76181" y="1809599"/>
                  </a:lnTo>
                  <a:lnTo>
                    <a:pt x="46528" y="1803613"/>
                  </a:lnTo>
                  <a:lnTo>
                    <a:pt x="22313" y="1787286"/>
                  </a:lnTo>
                  <a:lnTo>
                    <a:pt x="5986" y="1763071"/>
                  </a:lnTo>
                  <a:lnTo>
                    <a:pt x="0" y="1733418"/>
                  </a:lnTo>
                  <a:lnTo>
                    <a:pt x="0" y="76181"/>
                  </a:lnTo>
                  <a:close/>
                </a:path>
              </a:pathLst>
            </a:custGeom>
            <a:ln w="25399">
              <a:solidFill>
                <a:srgbClr val="D8DE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94057" y="1895475"/>
              <a:ext cx="1790700" cy="76200"/>
            </a:xfrm>
            <a:custGeom>
              <a:avLst/>
              <a:gdLst/>
              <a:ahLst/>
              <a:cxnLst/>
              <a:rect l="l" t="t" r="r" b="b"/>
              <a:pathLst>
                <a:path w="1790700" h="76200">
                  <a:moveTo>
                    <a:pt x="1790399" y="75899"/>
                  </a:moveTo>
                  <a:lnTo>
                    <a:pt x="0" y="75899"/>
                  </a:lnTo>
                  <a:lnTo>
                    <a:pt x="0" y="0"/>
                  </a:lnTo>
                  <a:lnTo>
                    <a:pt x="1790399" y="0"/>
                  </a:lnTo>
                  <a:lnTo>
                    <a:pt x="1790399" y="75899"/>
                  </a:lnTo>
                  <a:close/>
                </a:path>
              </a:pathLst>
            </a:custGeom>
            <a:solidFill>
              <a:srgbClr val="1768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94057" y="1895475"/>
              <a:ext cx="1790700" cy="76200"/>
            </a:xfrm>
            <a:custGeom>
              <a:avLst/>
              <a:gdLst/>
              <a:ahLst/>
              <a:cxnLst/>
              <a:rect l="l" t="t" r="r" b="b"/>
              <a:pathLst>
                <a:path w="1790700" h="76200">
                  <a:moveTo>
                    <a:pt x="0" y="0"/>
                  </a:moveTo>
                  <a:lnTo>
                    <a:pt x="1790399" y="0"/>
                  </a:lnTo>
                  <a:lnTo>
                    <a:pt x="1790399" y="75899"/>
                  </a:lnTo>
                  <a:lnTo>
                    <a:pt x="0" y="7589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1768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871809" y="2114804"/>
            <a:ext cx="1854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14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01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3380" y="2451484"/>
            <a:ext cx="1134110" cy="1170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00"/>
              </a:spcBef>
            </a:pPr>
            <a:r>
              <a:rPr sz="1900" b="1" spc="-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Vision</a:t>
            </a:r>
            <a:endParaRPr sz="19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  <a:spcBef>
                <a:spcPts val="1690"/>
              </a:spcBef>
            </a:pPr>
            <a:r>
              <a:rPr sz="1400" spc="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Start</a:t>
            </a:r>
            <a:r>
              <a:rPr sz="1400" spc="-8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before </a:t>
            </a:r>
            <a:r>
              <a:rPr sz="14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every</a:t>
            </a:r>
            <a:r>
              <a:rPr sz="14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detail</a:t>
            </a:r>
            <a:r>
              <a:rPr sz="1400" spc="4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spc="-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is </a:t>
            </a:r>
            <a:r>
              <a:rPr sz="14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known.</a:t>
            </a:r>
            <a:endParaRPr sz="14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871559" y="1882775"/>
            <a:ext cx="1816100" cy="1835150"/>
            <a:chOff x="2871559" y="1882775"/>
            <a:chExt cx="1816100" cy="1835150"/>
          </a:xfrm>
        </p:grpSpPr>
        <p:sp>
          <p:nvSpPr>
            <p:cNvPr id="22" name="object 22"/>
            <p:cNvSpPr/>
            <p:nvPr/>
          </p:nvSpPr>
          <p:spPr>
            <a:xfrm>
              <a:off x="2884259" y="1895475"/>
              <a:ext cx="1790700" cy="1809750"/>
            </a:xfrm>
            <a:custGeom>
              <a:avLst/>
              <a:gdLst/>
              <a:ahLst/>
              <a:cxnLst/>
              <a:rect l="l" t="t" r="r" b="b"/>
              <a:pathLst>
                <a:path w="1790700" h="1809750">
                  <a:moveTo>
                    <a:pt x="1714218" y="1809599"/>
                  </a:moveTo>
                  <a:lnTo>
                    <a:pt x="76181" y="1809599"/>
                  </a:lnTo>
                  <a:lnTo>
                    <a:pt x="46528" y="1803613"/>
                  </a:lnTo>
                  <a:lnTo>
                    <a:pt x="22313" y="1787286"/>
                  </a:lnTo>
                  <a:lnTo>
                    <a:pt x="5986" y="1763071"/>
                  </a:lnTo>
                  <a:lnTo>
                    <a:pt x="0" y="1733418"/>
                  </a:lnTo>
                  <a:lnTo>
                    <a:pt x="0" y="76181"/>
                  </a:lnTo>
                  <a:lnTo>
                    <a:pt x="5986" y="46528"/>
                  </a:lnTo>
                  <a:lnTo>
                    <a:pt x="22313" y="22313"/>
                  </a:lnTo>
                  <a:lnTo>
                    <a:pt x="46528" y="5986"/>
                  </a:lnTo>
                  <a:lnTo>
                    <a:pt x="76181" y="0"/>
                  </a:lnTo>
                  <a:lnTo>
                    <a:pt x="1714218" y="0"/>
                  </a:lnTo>
                  <a:lnTo>
                    <a:pt x="1756484" y="12799"/>
                  </a:lnTo>
                  <a:lnTo>
                    <a:pt x="1784601" y="47028"/>
                  </a:lnTo>
                  <a:lnTo>
                    <a:pt x="1790400" y="76181"/>
                  </a:lnTo>
                  <a:lnTo>
                    <a:pt x="1790400" y="1733418"/>
                  </a:lnTo>
                  <a:lnTo>
                    <a:pt x="1784413" y="1763071"/>
                  </a:lnTo>
                  <a:lnTo>
                    <a:pt x="1768087" y="1787286"/>
                  </a:lnTo>
                  <a:lnTo>
                    <a:pt x="1743871" y="1803613"/>
                  </a:lnTo>
                  <a:lnTo>
                    <a:pt x="1714218" y="1809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884259" y="1895475"/>
              <a:ext cx="1790700" cy="1809750"/>
            </a:xfrm>
            <a:custGeom>
              <a:avLst/>
              <a:gdLst/>
              <a:ahLst/>
              <a:cxnLst/>
              <a:rect l="l" t="t" r="r" b="b"/>
              <a:pathLst>
                <a:path w="1790700" h="1809750">
                  <a:moveTo>
                    <a:pt x="0" y="76181"/>
                  </a:moveTo>
                  <a:lnTo>
                    <a:pt x="5986" y="46528"/>
                  </a:lnTo>
                  <a:lnTo>
                    <a:pt x="22313" y="22313"/>
                  </a:lnTo>
                  <a:lnTo>
                    <a:pt x="46528" y="5986"/>
                  </a:lnTo>
                  <a:lnTo>
                    <a:pt x="76181" y="0"/>
                  </a:lnTo>
                  <a:lnTo>
                    <a:pt x="1714218" y="0"/>
                  </a:lnTo>
                  <a:lnTo>
                    <a:pt x="1756484" y="12799"/>
                  </a:lnTo>
                  <a:lnTo>
                    <a:pt x="1784601" y="47028"/>
                  </a:lnTo>
                  <a:lnTo>
                    <a:pt x="1790400" y="76181"/>
                  </a:lnTo>
                  <a:lnTo>
                    <a:pt x="1790400" y="1733418"/>
                  </a:lnTo>
                  <a:lnTo>
                    <a:pt x="1784413" y="1763071"/>
                  </a:lnTo>
                  <a:lnTo>
                    <a:pt x="1768087" y="1787286"/>
                  </a:lnTo>
                  <a:lnTo>
                    <a:pt x="1743871" y="1803613"/>
                  </a:lnTo>
                  <a:lnTo>
                    <a:pt x="1714218" y="1809599"/>
                  </a:lnTo>
                  <a:lnTo>
                    <a:pt x="76181" y="1809599"/>
                  </a:lnTo>
                  <a:lnTo>
                    <a:pt x="46528" y="1803613"/>
                  </a:lnTo>
                  <a:lnTo>
                    <a:pt x="22313" y="1787286"/>
                  </a:lnTo>
                  <a:lnTo>
                    <a:pt x="5986" y="1763071"/>
                  </a:lnTo>
                  <a:lnTo>
                    <a:pt x="0" y="1733418"/>
                  </a:lnTo>
                  <a:lnTo>
                    <a:pt x="0" y="76181"/>
                  </a:lnTo>
                  <a:close/>
                </a:path>
              </a:pathLst>
            </a:custGeom>
            <a:ln w="25399">
              <a:solidFill>
                <a:srgbClr val="D8DE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884259" y="1895475"/>
              <a:ext cx="1790700" cy="76200"/>
            </a:xfrm>
            <a:custGeom>
              <a:avLst/>
              <a:gdLst/>
              <a:ahLst/>
              <a:cxnLst/>
              <a:rect l="l" t="t" r="r" b="b"/>
              <a:pathLst>
                <a:path w="1790700" h="76200">
                  <a:moveTo>
                    <a:pt x="1790400" y="75899"/>
                  </a:moveTo>
                  <a:lnTo>
                    <a:pt x="0" y="75899"/>
                  </a:lnTo>
                  <a:lnTo>
                    <a:pt x="0" y="0"/>
                  </a:lnTo>
                  <a:lnTo>
                    <a:pt x="1790400" y="0"/>
                  </a:lnTo>
                  <a:lnTo>
                    <a:pt x="1790400" y="75899"/>
                  </a:lnTo>
                  <a:close/>
                </a:path>
              </a:pathLst>
            </a:custGeom>
            <a:solidFill>
              <a:srgbClr val="9B6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884259" y="1895475"/>
              <a:ext cx="1790700" cy="76200"/>
            </a:xfrm>
            <a:custGeom>
              <a:avLst/>
              <a:gdLst/>
              <a:ahLst/>
              <a:cxnLst/>
              <a:rect l="l" t="t" r="r" b="b"/>
              <a:pathLst>
                <a:path w="1790700" h="76200">
                  <a:moveTo>
                    <a:pt x="0" y="0"/>
                  </a:moveTo>
                  <a:lnTo>
                    <a:pt x="1790400" y="0"/>
                  </a:lnTo>
                  <a:lnTo>
                    <a:pt x="1790400" y="75899"/>
                  </a:lnTo>
                  <a:lnTo>
                    <a:pt x="0" y="7589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9B6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3062011" y="2114804"/>
            <a:ext cx="215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02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053574" y="2451484"/>
            <a:ext cx="1489075" cy="1170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00"/>
              </a:spcBef>
            </a:pPr>
            <a:r>
              <a:rPr sz="1900" b="1" spc="-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Workload</a:t>
            </a:r>
            <a:endParaRPr sz="19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  <a:spcBef>
                <a:spcPts val="1690"/>
              </a:spcBef>
            </a:pPr>
            <a:r>
              <a:rPr sz="14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Run</a:t>
            </a:r>
            <a:r>
              <a:rPr sz="1400" spc="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programs</a:t>
            </a:r>
            <a:r>
              <a:rPr sz="1400" spc="5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that</a:t>
            </a:r>
            <a:r>
              <a:rPr sz="1400" spc="1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represent</a:t>
            </a:r>
            <a:r>
              <a:rPr sz="1400" spc="9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spc="-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the </a:t>
            </a:r>
            <a:r>
              <a:rPr sz="14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real</a:t>
            </a:r>
            <a:r>
              <a:rPr sz="1400" spc="-7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workloads.</a:t>
            </a:r>
            <a:endParaRPr sz="14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061761" y="1882775"/>
            <a:ext cx="1816100" cy="1835150"/>
            <a:chOff x="5061761" y="1882775"/>
            <a:chExt cx="1816100" cy="1835150"/>
          </a:xfrm>
        </p:grpSpPr>
        <p:sp>
          <p:nvSpPr>
            <p:cNvPr id="29" name="object 29"/>
            <p:cNvSpPr/>
            <p:nvPr/>
          </p:nvSpPr>
          <p:spPr>
            <a:xfrm>
              <a:off x="5074461" y="1895475"/>
              <a:ext cx="1790700" cy="1809750"/>
            </a:xfrm>
            <a:custGeom>
              <a:avLst/>
              <a:gdLst/>
              <a:ahLst/>
              <a:cxnLst/>
              <a:rect l="l" t="t" r="r" b="b"/>
              <a:pathLst>
                <a:path w="1790700" h="1809750">
                  <a:moveTo>
                    <a:pt x="1714218" y="1809599"/>
                  </a:moveTo>
                  <a:lnTo>
                    <a:pt x="76181" y="1809599"/>
                  </a:lnTo>
                  <a:lnTo>
                    <a:pt x="46528" y="1803613"/>
                  </a:lnTo>
                  <a:lnTo>
                    <a:pt x="22312" y="1787286"/>
                  </a:lnTo>
                  <a:lnTo>
                    <a:pt x="5986" y="1763071"/>
                  </a:lnTo>
                  <a:lnTo>
                    <a:pt x="0" y="1733418"/>
                  </a:lnTo>
                  <a:lnTo>
                    <a:pt x="0" y="76181"/>
                  </a:lnTo>
                  <a:lnTo>
                    <a:pt x="5986" y="46528"/>
                  </a:lnTo>
                  <a:lnTo>
                    <a:pt x="22312" y="22313"/>
                  </a:lnTo>
                  <a:lnTo>
                    <a:pt x="46528" y="5986"/>
                  </a:lnTo>
                  <a:lnTo>
                    <a:pt x="76181" y="0"/>
                  </a:lnTo>
                  <a:lnTo>
                    <a:pt x="1714218" y="0"/>
                  </a:lnTo>
                  <a:lnTo>
                    <a:pt x="1756483" y="12799"/>
                  </a:lnTo>
                  <a:lnTo>
                    <a:pt x="1784600" y="47028"/>
                  </a:lnTo>
                  <a:lnTo>
                    <a:pt x="1790399" y="76181"/>
                  </a:lnTo>
                  <a:lnTo>
                    <a:pt x="1790399" y="1733418"/>
                  </a:lnTo>
                  <a:lnTo>
                    <a:pt x="1784413" y="1763071"/>
                  </a:lnTo>
                  <a:lnTo>
                    <a:pt x="1768086" y="1787286"/>
                  </a:lnTo>
                  <a:lnTo>
                    <a:pt x="1743871" y="1803613"/>
                  </a:lnTo>
                  <a:lnTo>
                    <a:pt x="1714218" y="1809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074461" y="1895475"/>
              <a:ext cx="1790700" cy="1809750"/>
            </a:xfrm>
            <a:custGeom>
              <a:avLst/>
              <a:gdLst/>
              <a:ahLst/>
              <a:cxnLst/>
              <a:rect l="l" t="t" r="r" b="b"/>
              <a:pathLst>
                <a:path w="1790700" h="1809750">
                  <a:moveTo>
                    <a:pt x="0" y="76181"/>
                  </a:moveTo>
                  <a:lnTo>
                    <a:pt x="5986" y="46528"/>
                  </a:lnTo>
                  <a:lnTo>
                    <a:pt x="22312" y="22313"/>
                  </a:lnTo>
                  <a:lnTo>
                    <a:pt x="46528" y="5986"/>
                  </a:lnTo>
                  <a:lnTo>
                    <a:pt x="76181" y="0"/>
                  </a:lnTo>
                  <a:lnTo>
                    <a:pt x="1714218" y="0"/>
                  </a:lnTo>
                  <a:lnTo>
                    <a:pt x="1756483" y="12799"/>
                  </a:lnTo>
                  <a:lnTo>
                    <a:pt x="1784600" y="47028"/>
                  </a:lnTo>
                  <a:lnTo>
                    <a:pt x="1790399" y="76181"/>
                  </a:lnTo>
                  <a:lnTo>
                    <a:pt x="1790399" y="1733418"/>
                  </a:lnTo>
                  <a:lnTo>
                    <a:pt x="1784413" y="1763071"/>
                  </a:lnTo>
                  <a:lnTo>
                    <a:pt x="1768086" y="1787286"/>
                  </a:lnTo>
                  <a:lnTo>
                    <a:pt x="1743871" y="1803613"/>
                  </a:lnTo>
                  <a:lnTo>
                    <a:pt x="1714218" y="1809599"/>
                  </a:lnTo>
                  <a:lnTo>
                    <a:pt x="76181" y="1809599"/>
                  </a:lnTo>
                  <a:lnTo>
                    <a:pt x="46528" y="1803613"/>
                  </a:lnTo>
                  <a:lnTo>
                    <a:pt x="22312" y="1787286"/>
                  </a:lnTo>
                  <a:lnTo>
                    <a:pt x="5986" y="1763071"/>
                  </a:lnTo>
                  <a:lnTo>
                    <a:pt x="0" y="1733418"/>
                  </a:lnTo>
                  <a:lnTo>
                    <a:pt x="0" y="76181"/>
                  </a:lnTo>
                  <a:close/>
                </a:path>
              </a:pathLst>
            </a:custGeom>
            <a:ln w="25399">
              <a:solidFill>
                <a:srgbClr val="D8DE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5074461" y="1895475"/>
              <a:ext cx="1790700" cy="76200"/>
            </a:xfrm>
            <a:custGeom>
              <a:avLst/>
              <a:gdLst/>
              <a:ahLst/>
              <a:cxnLst/>
              <a:rect l="l" t="t" r="r" b="b"/>
              <a:pathLst>
                <a:path w="1790700" h="76200">
                  <a:moveTo>
                    <a:pt x="1790399" y="75899"/>
                  </a:moveTo>
                  <a:lnTo>
                    <a:pt x="0" y="75899"/>
                  </a:lnTo>
                  <a:lnTo>
                    <a:pt x="0" y="0"/>
                  </a:lnTo>
                  <a:lnTo>
                    <a:pt x="1790399" y="0"/>
                  </a:lnTo>
                  <a:lnTo>
                    <a:pt x="1790399" y="75899"/>
                  </a:lnTo>
                  <a:close/>
                </a:path>
              </a:pathLst>
            </a:custGeom>
            <a:solidFill>
              <a:srgbClr val="2BAE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074461" y="1895475"/>
              <a:ext cx="1790700" cy="76200"/>
            </a:xfrm>
            <a:custGeom>
              <a:avLst/>
              <a:gdLst/>
              <a:ahLst/>
              <a:cxnLst/>
              <a:rect l="l" t="t" r="r" b="b"/>
              <a:pathLst>
                <a:path w="1790700" h="76200">
                  <a:moveTo>
                    <a:pt x="0" y="0"/>
                  </a:moveTo>
                  <a:lnTo>
                    <a:pt x="1790399" y="0"/>
                  </a:lnTo>
                  <a:lnTo>
                    <a:pt x="1790399" y="75899"/>
                  </a:lnTo>
                  <a:lnTo>
                    <a:pt x="0" y="7589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2BAE7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5252214" y="2114804"/>
            <a:ext cx="217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2BAE76"/>
                </a:solidFill>
                <a:latin typeface="Tahoma" panose="020B0604030504040204"/>
                <a:cs typeface="Tahoma" panose="020B0604030504040204"/>
              </a:rPr>
              <a:t>03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90504" y="2451484"/>
            <a:ext cx="1685925" cy="116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-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Simulate</a:t>
            </a:r>
            <a:endParaRPr sz="1900">
              <a:latin typeface="Tahoma" panose="020B0604030504040204"/>
              <a:cs typeface="Tahoma" panose="020B0604030504040204"/>
            </a:endParaRPr>
          </a:p>
          <a:p>
            <a:pPr marL="59690" marR="5080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Full</a:t>
            </a:r>
            <a:r>
              <a:rPr sz="1400" spc="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architecture </a:t>
            </a:r>
            <a:r>
              <a:rPr sz="14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simulation</a:t>
            </a:r>
            <a:r>
              <a:rPr sz="1400" spc="2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validates </a:t>
            </a:r>
            <a:r>
              <a:rPr sz="14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perf</a:t>
            </a:r>
            <a:r>
              <a:rPr sz="1400" spc="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early.</a:t>
            </a:r>
            <a:endParaRPr sz="14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251963" y="1882775"/>
            <a:ext cx="1816100" cy="1835150"/>
            <a:chOff x="7251963" y="1882775"/>
            <a:chExt cx="1816100" cy="1835150"/>
          </a:xfrm>
        </p:grpSpPr>
        <p:sp>
          <p:nvSpPr>
            <p:cNvPr id="36" name="object 36"/>
            <p:cNvSpPr/>
            <p:nvPr/>
          </p:nvSpPr>
          <p:spPr>
            <a:xfrm>
              <a:off x="7264663" y="1895475"/>
              <a:ext cx="1790700" cy="1809750"/>
            </a:xfrm>
            <a:custGeom>
              <a:avLst/>
              <a:gdLst/>
              <a:ahLst/>
              <a:cxnLst/>
              <a:rect l="l" t="t" r="r" b="b"/>
              <a:pathLst>
                <a:path w="1790700" h="1809750">
                  <a:moveTo>
                    <a:pt x="1714218" y="1809599"/>
                  </a:moveTo>
                  <a:lnTo>
                    <a:pt x="76181" y="1809599"/>
                  </a:lnTo>
                  <a:lnTo>
                    <a:pt x="46528" y="1803613"/>
                  </a:lnTo>
                  <a:lnTo>
                    <a:pt x="22313" y="1787286"/>
                  </a:lnTo>
                  <a:lnTo>
                    <a:pt x="5986" y="1763071"/>
                  </a:lnTo>
                  <a:lnTo>
                    <a:pt x="0" y="1733418"/>
                  </a:lnTo>
                  <a:lnTo>
                    <a:pt x="0" y="76181"/>
                  </a:lnTo>
                  <a:lnTo>
                    <a:pt x="5986" y="46528"/>
                  </a:lnTo>
                  <a:lnTo>
                    <a:pt x="22313" y="22313"/>
                  </a:lnTo>
                  <a:lnTo>
                    <a:pt x="46528" y="5986"/>
                  </a:lnTo>
                  <a:lnTo>
                    <a:pt x="76181" y="0"/>
                  </a:lnTo>
                  <a:lnTo>
                    <a:pt x="1714218" y="0"/>
                  </a:lnTo>
                  <a:lnTo>
                    <a:pt x="1756484" y="12799"/>
                  </a:lnTo>
                  <a:lnTo>
                    <a:pt x="1784601" y="47028"/>
                  </a:lnTo>
                  <a:lnTo>
                    <a:pt x="1790399" y="76181"/>
                  </a:lnTo>
                  <a:lnTo>
                    <a:pt x="1790399" y="1733418"/>
                  </a:lnTo>
                  <a:lnTo>
                    <a:pt x="1784413" y="1763071"/>
                  </a:lnTo>
                  <a:lnTo>
                    <a:pt x="1768087" y="1787286"/>
                  </a:lnTo>
                  <a:lnTo>
                    <a:pt x="1743872" y="1803613"/>
                  </a:lnTo>
                  <a:lnTo>
                    <a:pt x="1714218" y="1809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264663" y="1895475"/>
              <a:ext cx="1790700" cy="1809750"/>
            </a:xfrm>
            <a:custGeom>
              <a:avLst/>
              <a:gdLst/>
              <a:ahLst/>
              <a:cxnLst/>
              <a:rect l="l" t="t" r="r" b="b"/>
              <a:pathLst>
                <a:path w="1790700" h="1809750">
                  <a:moveTo>
                    <a:pt x="0" y="76181"/>
                  </a:moveTo>
                  <a:lnTo>
                    <a:pt x="5986" y="46528"/>
                  </a:lnTo>
                  <a:lnTo>
                    <a:pt x="22313" y="22313"/>
                  </a:lnTo>
                  <a:lnTo>
                    <a:pt x="46528" y="5986"/>
                  </a:lnTo>
                  <a:lnTo>
                    <a:pt x="76181" y="0"/>
                  </a:lnTo>
                  <a:lnTo>
                    <a:pt x="1714218" y="0"/>
                  </a:lnTo>
                  <a:lnTo>
                    <a:pt x="1756484" y="12799"/>
                  </a:lnTo>
                  <a:lnTo>
                    <a:pt x="1784601" y="47028"/>
                  </a:lnTo>
                  <a:lnTo>
                    <a:pt x="1790399" y="76181"/>
                  </a:lnTo>
                  <a:lnTo>
                    <a:pt x="1790399" y="1733418"/>
                  </a:lnTo>
                  <a:lnTo>
                    <a:pt x="1784413" y="1763071"/>
                  </a:lnTo>
                  <a:lnTo>
                    <a:pt x="1768087" y="1787286"/>
                  </a:lnTo>
                  <a:lnTo>
                    <a:pt x="1743872" y="1803613"/>
                  </a:lnTo>
                  <a:lnTo>
                    <a:pt x="1714218" y="1809599"/>
                  </a:lnTo>
                  <a:lnTo>
                    <a:pt x="76181" y="1809599"/>
                  </a:lnTo>
                  <a:lnTo>
                    <a:pt x="46528" y="1803613"/>
                  </a:lnTo>
                  <a:lnTo>
                    <a:pt x="22313" y="1787286"/>
                  </a:lnTo>
                  <a:lnTo>
                    <a:pt x="5986" y="1763071"/>
                  </a:lnTo>
                  <a:lnTo>
                    <a:pt x="0" y="1733418"/>
                  </a:lnTo>
                  <a:lnTo>
                    <a:pt x="0" y="76181"/>
                  </a:lnTo>
                  <a:close/>
                </a:path>
              </a:pathLst>
            </a:custGeom>
            <a:ln w="25399">
              <a:solidFill>
                <a:srgbClr val="D8DE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264663" y="1895475"/>
              <a:ext cx="1790700" cy="76200"/>
            </a:xfrm>
            <a:custGeom>
              <a:avLst/>
              <a:gdLst/>
              <a:ahLst/>
              <a:cxnLst/>
              <a:rect l="l" t="t" r="r" b="b"/>
              <a:pathLst>
                <a:path w="1790700" h="76200">
                  <a:moveTo>
                    <a:pt x="1790399" y="75899"/>
                  </a:moveTo>
                  <a:lnTo>
                    <a:pt x="0" y="75899"/>
                  </a:lnTo>
                  <a:lnTo>
                    <a:pt x="0" y="0"/>
                  </a:lnTo>
                  <a:lnTo>
                    <a:pt x="1790399" y="0"/>
                  </a:lnTo>
                  <a:lnTo>
                    <a:pt x="1790399" y="75899"/>
                  </a:lnTo>
                  <a:close/>
                </a:path>
              </a:pathLst>
            </a:custGeom>
            <a:solidFill>
              <a:srgbClr val="F4B6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264663" y="1895475"/>
              <a:ext cx="1790700" cy="76200"/>
            </a:xfrm>
            <a:custGeom>
              <a:avLst/>
              <a:gdLst/>
              <a:ahLst/>
              <a:cxnLst/>
              <a:rect l="l" t="t" r="r" b="b"/>
              <a:pathLst>
                <a:path w="1790700" h="76200">
                  <a:moveTo>
                    <a:pt x="0" y="0"/>
                  </a:moveTo>
                  <a:lnTo>
                    <a:pt x="1790399" y="0"/>
                  </a:lnTo>
                  <a:lnTo>
                    <a:pt x="1790399" y="75899"/>
                  </a:lnTo>
                  <a:lnTo>
                    <a:pt x="0" y="7589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F4B64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7442416" y="2114804"/>
            <a:ext cx="224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F4B64B"/>
                </a:solidFill>
                <a:latin typeface="Tahoma" panose="020B0604030504040204"/>
                <a:cs typeface="Tahoma" panose="020B0604030504040204"/>
              </a:rPr>
              <a:t>04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378374" y="2451484"/>
            <a:ext cx="1378585" cy="1125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RTL</a:t>
            </a:r>
            <a:r>
              <a:rPr sz="1900" b="1" spc="-14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45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+</a:t>
            </a:r>
            <a:r>
              <a:rPr sz="1900" b="1" spc="-8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2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QoR</a:t>
            </a:r>
            <a:endParaRPr sz="19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  <a:spcBef>
                <a:spcPts val="1335"/>
              </a:spcBef>
            </a:pPr>
            <a:r>
              <a:rPr sz="14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Implement, </a:t>
            </a:r>
            <a:r>
              <a:rPr sz="14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synthesize,</a:t>
            </a:r>
            <a:r>
              <a:rPr sz="1400" spc="6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rapid feedback.</a:t>
            </a:r>
            <a:endParaRPr sz="14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9442165" y="1882775"/>
            <a:ext cx="1816100" cy="1835150"/>
            <a:chOff x="9442165" y="1882775"/>
            <a:chExt cx="1816100" cy="1835150"/>
          </a:xfrm>
        </p:grpSpPr>
        <p:sp>
          <p:nvSpPr>
            <p:cNvPr id="43" name="object 43"/>
            <p:cNvSpPr/>
            <p:nvPr/>
          </p:nvSpPr>
          <p:spPr>
            <a:xfrm>
              <a:off x="9454865" y="1895475"/>
              <a:ext cx="1790700" cy="1809750"/>
            </a:xfrm>
            <a:custGeom>
              <a:avLst/>
              <a:gdLst/>
              <a:ahLst/>
              <a:cxnLst/>
              <a:rect l="l" t="t" r="r" b="b"/>
              <a:pathLst>
                <a:path w="1790700" h="1809750">
                  <a:moveTo>
                    <a:pt x="1714217" y="1809599"/>
                  </a:moveTo>
                  <a:lnTo>
                    <a:pt x="76181" y="1809599"/>
                  </a:lnTo>
                  <a:lnTo>
                    <a:pt x="46528" y="1803613"/>
                  </a:lnTo>
                  <a:lnTo>
                    <a:pt x="22313" y="1787286"/>
                  </a:lnTo>
                  <a:lnTo>
                    <a:pt x="5986" y="1763071"/>
                  </a:lnTo>
                  <a:lnTo>
                    <a:pt x="0" y="1733418"/>
                  </a:lnTo>
                  <a:lnTo>
                    <a:pt x="0" y="76181"/>
                  </a:lnTo>
                  <a:lnTo>
                    <a:pt x="5986" y="46528"/>
                  </a:lnTo>
                  <a:lnTo>
                    <a:pt x="22313" y="22313"/>
                  </a:lnTo>
                  <a:lnTo>
                    <a:pt x="46528" y="5986"/>
                  </a:lnTo>
                  <a:lnTo>
                    <a:pt x="76181" y="0"/>
                  </a:lnTo>
                  <a:lnTo>
                    <a:pt x="1714217" y="0"/>
                  </a:lnTo>
                  <a:lnTo>
                    <a:pt x="1756483" y="12799"/>
                  </a:lnTo>
                  <a:lnTo>
                    <a:pt x="1784600" y="47028"/>
                  </a:lnTo>
                  <a:lnTo>
                    <a:pt x="1790399" y="76181"/>
                  </a:lnTo>
                  <a:lnTo>
                    <a:pt x="1790399" y="1733418"/>
                  </a:lnTo>
                  <a:lnTo>
                    <a:pt x="1784413" y="1763071"/>
                  </a:lnTo>
                  <a:lnTo>
                    <a:pt x="1768086" y="1787286"/>
                  </a:lnTo>
                  <a:lnTo>
                    <a:pt x="1743871" y="1803613"/>
                  </a:lnTo>
                  <a:lnTo>
                    <a:pt x="1714217" y="1809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9454865" y="1895475"/>
              <a:ext cx="1790700" cy="1809750"/>
            </a:xfrm>
            <a:custGeom>
              <a:avLst/>
              <a:gdLst/>
              <a:ahLst/>
              <a:cxnLst/>
              <a:rect l="l" t="t" r="r" b="b"/>
              <a:pathLst>
                <a:path w="1790700" h="1809750">
                  <a:moveTo>
                    <a:pt x="0" y="76181"/>
                  </a:moveTo>
                  <a:lnTo>
                    <a:pt x="5986" y="46528"/>
                  </a:lnTo>
                  <a:lnTo>
                    <a:pt x="22313" y="22313"/>
                  </a:lnTo>
                  <a:lnTo>
                    <a:pt x="46528" y="5986"/>
                  </a:lnTo>
                  <a:lnTo>
                    <a:pt x="76181" y="0"/>
                  </a:lnTo>
                  <a:lnTo>
                    <a:pt x="1714217" y="0"/>
                  </a:lnTo>
                  <a:lnTo>
                    <a:pt x="1756483" y="12799"/>
                  </a:lnTo>
                  <a:lnTo>
                    <a:pt x="1784600" y="47028"/>
                  </a:lnTo>
                  <a:lnTo>
                    <a:pt x="1790399" y="76181"/>
                  </a:lnTo>
                  <a:lnTo>
                    <a:pt x="1790399" y="1733418"/>
                  </a:lnTo>
                  <a:lnTo>
                    <a:pt x="1784413" y="1763071"/>
                  </a:lnTo>
                  <a:lnTo>
                    <a:pt x="1768086" y="1787286"/>
                  </a:lnTo>
                  <a:lnTo>
                    <a:pt x="1743871" y="1803613"/>
                  </a:lnTo>
                  <a:lnTo>
                    <a:pt x="1714217" y="1809599"/>
                  </a:lnTo>
                  <a:lnTo>
                    <a:pt x="76181" y="1809599"/>
                  </a:lnTo>
                  <a:lnTo>
                    <a:pt x="46528" y="1803613"/>
                  </a:lnTo>
                  <a:lnTo>
                    <a:pt x="22313" y="1787286"/>
                  </a:lnTo>
                  <a:lnTo>
                    <a:pt x="5986" y="1763071"/>
                  </a:lnTo>
                  <a:lnTo>
                    <a:pt x="0" y="1733418"/>
                  </a:lnTo>
                  <a:lnTo>
                    <a:pt x="0" y="76181"/>
                  </a:lnTo>
                  <a:close/>
                </a:path>
              </a:pathLst>
            </a:custGeom>
            <a:ln w="25399">
              <a:solidFill>
                <a:srgbClr val="D8DE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9454865" y="1895475"/>
              <a:ext cx="1790700" cy="76200"/>
            </a:xfrm>
            <a:custGeom>
              <a:avLst/>
              <a:gdLst/>
              <a:ahLst/>
              <a:cxnLst/>
              <a:rect l="l" t="t" r="r" b="b"/>
              <a:pathLst>
                <a:path w="1790700" h="76200">
                  <a:moveTo>
                    <a:pt x="1790399" y="75899"/>
                  </a:moveTo>
                  <a:lnTo>
                    <a:pt x="0" y="75899"/>
                  </a:lnTo>
                  <a:lnTo>
                    <a:pt x="0" y="0"/>
                  </a:lnTo>
                  <a:lnTo>
                    <a:pt x="1790399" y="0"/>
                  </a:lnTo>
                  <a:lnTo>
                    <a:pt x="1790399" y="75899"/>
                  </a:lnTo>
                  <a:close/>
                </a:path>
              </a:pathLst>
            </a:custGeom>
            <a:solidFill>
              <a:srgbClr val="1768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9454865" y="1895475"/>
              <a:ext cx="1790700" cy="76200"/>
            </a:xfrm>
            <a:custGeom>
              <a:avLst/>
              <a:gdLst/>
              <a:ahLst/>
              <a:cxnLst/>
              <a:rect l="l" t="t" r="r" b="b"/>
              <a:pathLst>
                <a:path w="1790700" h="76200">
                  <a:moveTo>
                    <a:pt x="0" y="0"/>
                  </a:moveTo>
                  <a:lnTo>
                    <a:pt x="1790399" y="0"/>
                  </a:lnTo>
                  <a:lnTo>
                    <a:pt x="1790399" y="75899"/>
                  </a:lnTo>
                  <a:lnTo>
                    <a:pt x="0" y="7589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1768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9632618" y="2114804"/>
            <a:ext cx="217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05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624188" y="2451484"/>
            <a:ext cx="1541145" cy="1170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00"/>
              </a:spcBef>
            </a:pPr>
            <a:r>
              <a:rPr sz="1900" b="1" spc="-5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Convergence</a:t>
            </a:r>
            <a:endParaRPr sz="1900">
              <a:latin typeface="Tahoma" panose="020B0604030504040204"/>
              <a:cs typeface="Tahoma" panose="020B0604030504040204"/>
            </a:endParaRPr>
          </a:p>
          <a:p>
            <a:pPr marL="12700" marR="116840">
              <a:lnSpc>
                <a:spcPct val="100000"/>
              </a:lnSpc>
              <a:spcBef>
                <a:spcPts val="1690"/>
              </a:spcBef>
            </a:pPr>
            <a:r>
              <a:rPr sz="14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Track</a:t>
            </a:r>
            <a:r>
              <a:rPr sz="1400" spc="-7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spc="-4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DV,</a:t>
            </a:r>
            <a:r>
              <a:rPr sz="1400" spc="-8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spc="-2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PD,</a:t>
            </a:r>
            <a:r>
              <a:rPr sz="1400" spc="5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14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performance together.</a:t>
            </a:r>
            <a:endParaRPr sz="14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76804" y="3982775"/>
            <a:ext cx="9935845" cy="591185"/>
            <a:chOff x="976804" y="3982775"/>
            <a:chExt cx="9935845" cy="591185"/>
          </a:xfrm>
        </p:grpSpPr>
        <p:sp>
          <p:nvSpPr>
            <p:cNvPr id="16" name="object 16"/>
            <p:cNvSpPr/>
            <p:nvPr/>
          </p:nvSpPr>
          <p:spPr>
            <a:xfrm>
              <a:off x="983154" y="3989125"/>
              <a:ext cx="9923145" cy="578485"/>
            </a:xfrm>
            <a:custGeom>
              <a:avLst/>
              <a:gdLst/>
              <a:ahLst/>
              <a:cxnLst/>
              <a:rect l="l" t="t" r="r" b="b"/>
              <a:pathLst>
                <a:path w="9923145" h="578485">
                  <a:moveTo>
                    <a:pt x="289049" y="578099"/>
                  </a:moveTo>
                  <a:lnTo>
                    <a:pt x="0" y="289049"/>
                  </a:lnTo>
                  <a:lnTo>
                    <a:pt x="289049" y="0"/>
                  </a:lnTo>
                  <a:lnTo>
                    <a:pt x="289049" y="144524"/>
                  </a:lnTo>
                  <a:lnTo>
                    <a:pt x="9922799" y="144524"/>
                  </a:lnTo>
                  <a:lnTo>
                    <a:pt x="9922799" y="433574"/>
                  </a:lnTo>
                  <a:lnTo>
                    <a:pt x="289049" y="433574"/>
                  </a:lnTo>
                  <a:lnTo>
                    <a:pt x="289049" y="578099"/>
                  </a:lnTo>
                  <a:close/>
                </a:path>
              </a:pathLst>
            </a:custGeom>
            <a:solidFill>
              <a:srgbClr val="E7F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83154" y="3989125"/>
              <a:ext cx="9923145" cy="578485"/>
            </a:xfrm>
            <a:custGeom>
              <a:avLst/>
              <a:gdLst/>
              <a:ahLst/>
              <a:cxnLst/>
              <a:rect l="l" t="t" r="r" b="b"/>
              <a:pathLst>
                <a:path w="9923145" h="578485">
                  <a:moveTo>
                    <a:pt x="0" y="289049"/>
                  </a:moveTo>
                  <a:lnTo>
                    <a:pt x="289049" y="0"/>
                  </a:lnTo>
                  <a:lnTo>
                    <a:pt x="289049" y="144524"/>
                  </a:lnTo>
                  <a:lnTo>
                    <a:pt x="9922799" y="144524"/>
                  </a:lnTo>
                  <a:lnTo>
                    <a:pt x="9922799" y="433574"/>
                  </a:lnTo>
                  <a:lnTo>
                    <a:pt x="289049" y="433574"/>
                  </a:lnTo>
                  <a:lnTo>
                    <a:pt x="289049" y="578099"/>
                  </a:lnTo>
                  <a:lnTo>
                    <a:pt x="0" y="289049"/>
                  </a:lnTo>
                  <a:close/>
                </a:path>
              </a:pathLst>
            </a:custGeom>
            <a:ln w="12699">
              <a:solidFill>
                <a:srgbClr val="1768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2348376" y="4088962"/>
            <a:ext cx="7392670" cy="2207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MEASURE</a:t>
            </a:r>
            <a:r>
              <a:rPr sz="2100" b="1" spc="-7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b="1" spc="-36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→</a:t>
            </a:r>
            <a:r>
              <a:rPr sz="2100" b="1" spc="-12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b="1" spc="-4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VERIFY</a:t>
            </a:r>
            <a:r>
              <a:rPr sz="2100" b="1" spc="-14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b="1" spc="-36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→</a:t>
            </a:r>
            <a:r>
              <a:rPr sz="2100" b="1" spc="-7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b="1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LEARN</a:t>
            </a:r>
            <a:r>
              <a:rPr sz="2100" b="1" spc="-7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b="1" spc="-36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→</a:t>
            </a:r>
            <a:r>
              <a:rPr sz="2100" b="1" spc="-7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b="1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CHANGE</a:t>
            </a:r>
            <a:r>
              <a:rPr sz="2100" b="1" spc="-7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b="1" spc="-36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→</a:t>
            </a:r>
            <a:r>
              <a:rPr sz="2100" b="1" spc="-7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100" b="1" spc="-10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REPEAT</a:t>
            </a:r>
            <a:endParaRPr sz="21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1910"/>
              </a:spcBef>
            </a:pPr>
            <a:endParaRPr sz="2100">
              <a:latin typeface="Tahoma" panose="020B0604030504040204"/>
              <a:cs typeface="Tahoma" panose="020B0604030504040204"/>
            </a:endParaRPr>
          </a:p>
          <a:p>
            <a:pPr marL="114935">
              <a:lnSpc>
                <a:spcPct val="100000"/>
              </a:lnSpc>
            </a:pPr>
            <a:r>
              <a:rPr sz="2300" b="1" spc="-14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Win</a:t>
            </a:r>
            <a:r>
              <a:rPr sz="2300" b="1" spc="-12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7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by</a:t>
            </a:r>
            <a:r>
              <a:rPr sz="2300" b="1" spc="-16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10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shortening</a:t>
            </a:r>
            <a:r>
              <a:rPr sz="2300" b="1" spc="-7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8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2300" b="1" spc="-12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8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loop</a:t>
            </a:r>
            <a:r>
              <a:rPr sz="2300" b="1" spc="-12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11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2300" b="1" spc="-12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running </a:t>
            </a:r>
            <a:r>
              <a:rPr sz="2300" b="1" spc="-5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it</a:t>
            </a:r>
            <a:r>
              <a:rPr sz="2300" b="1" spc="-120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300" b="1" spc="-65" dirty="0">
                <a:solidFill>
                  <a:srgbClr val="29A36C"/>
                </a:solidFill>
                <a:latin typeface="Tahoma" panose="020B0604030504040204"/>
                <a:cs typeface="Tahoma" panose="020B0604030504040204"/>
              </a:rPr>
              <a:t>relentlessly</a:t>
            </a:r>
            <a:endParaRPr sz="2300">
              <a:latin typeface="Tahoma" panose="020B0604030504040204"/>
              <a:cs typeface="Tahoma" panose="020B0604030504040204"/>
            </a:endParaRPr>
          </a:p>
          <a:p>
            <a:pPr marR="412115" algn="ctr">
              <a:lnSpc>
                <a:spcPct val="100000"/>
              </a:lnSpc>
              <a:spcBef>
                <a:spcPts val="1985"/>
              </a:spcBef>
            </a:pPr>
            <a:r>
              <a:rPr sz="15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Vision</a:t>
            </a:r>
            <a:r>
              <a:rPr sz="1500" spc="12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starts</a:t>
            </a:r>
            <a:r>
              <a:rPr sz="1500" spc="8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500" spc="13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-1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process;</a:t>
            </a:r>
            <a:endParaRPr sz="1500">
              <a:latin typeface="Tahoma" panose="020B0604030504040204"/>
              <a:cs typeface="Tahoma" panose="020B0604030504040204"/>
            </a:endParaRPr>
          </a:p>
          <a:p>
            <a:pPr marL="807720" marR="1219200" algn="ctr">
              <a:lnSpc>
                <a:spcPct val="102000"/>
              </a:lnSpc>
            </a:pPr>
            <a:r>
              <a:rPr sz="1500" spc="1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representative</a:t>
            </a:r>
            <a:r>
              <a:rPr sz="1500" spc="9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1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programs,</a:t>
            </a:r>
            <a:r>
              <a:rPr sz="1500" spc="3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5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cycle-</a:t>
            </a:r>
            <a:r>
              <a:rPr sz="1500" spc="1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accurate</a:t>
            </a:r>
            <a:r>
              <a:rPr sz="1500" spc="10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1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simulation,</a:t>
            </a:r>
            <a:r>
              <a:rPr sz="1500" spc="3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1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QoR,</a:t>
            </a:r>
            <a:r>
              <a:rPr sz="1500" spc="3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-2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and </a:t>
            </a:r>
            <a:r>
              <a:rPr sz="1500" spc="3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DV/PD/performance</a:t>
            </a:r>
            <a:r>
              <a:rPr sz="1500" spc="-2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5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feedback</a:t>
            </a:r>
            <a:r>
              <a:rPr sz="1500" spc="-2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30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converge</a:t>
            </a:r>
            <a:r>
              <a:rPr sz="1500" spc="1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spc="-25" dirty="0">
                <a:solidFill>
                  <a:srgbClr val="5F6B79"/>
                </a:solidFill>
                <a:latin typeface="Tahoma" panose="020B0604030504040204"/>
                <a:cs typeface="Tahoma" panose="020B0604030504040204"/>
              </a:rPr>
              <a:t>it.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28806" y="6615765"/>
            <a:ext cx="348615" cy="93980"/>
          </a:xfrm>
          <a:custGeom>
            <a:avLst/>
            <a:gdLst/>
            <a:ahLst/>
            <a:cxnLst/>
            <a:rect l="l" t="t" r="r" b="b"/>
            <a:pathLst>
              <a:path w="348615" h="93979">
                <a:moveTo>
                  <a:pt x="37072" y="74119"/>
                </a:moveTo>
                <a:lnTo>
                  <a:pt x="22677" y="71195"/>
                </a:lnTo>
                <a:lnTo>
                  <a:pt x="10889" y="63234"/>
                </a:lnTo>
                <a:lnTo>
                  <a:pt x="2925" y="51450"/>
                </a:lnTo>
                <a:lnTo>
                  <a:pt x="0" y="37059"/>
                </a:lnTo>
                <a:lnTo>
                  <a:pt x="1902" y="27697"/>
                </a:lnTo>
                <a:lnTo>
                  <a:pt x="37072" y="0"/>
                </a:lnTo>
                <a:lnTo>
                  <a:pt x="51506" y="2909"/>
                </a:lnTo>
                <a:lnTo>
                  <a:pt x="63283" y="10845"/>
                </a:lnTo>
                <a:lnTo>
                  <a:pt x="64927" y="13285"/>
                </a:lnTo>
                <a:lnTo>
                  <a:pt x="37072" y="13285"/>
                </a:lnTo>
                <a:lnTo>
                  <a:pt x="28148" y="15118"/>
                </a:lnTo>
                <a:lnTo>
                  <a:pt x="20879" y="20153"/>
                </a:lnTo>
                <a:lnTo>
                  <a:pt x="15987" y="27697"/>
                </a:lnTo>
                <a:lnTo>
                  <a:pt x="14196" y="37059"/>
                </a:lnTo>
                <a:lnTo>
                  <a:pt x="15987" y="46421"/>
                </a:lnTo>
                <a:lnTo>
                  <a:pt x="20879" y="53966"/>
                </a:lnTo>
                <a:lnTo>
                  <a:pt x="28148" y="59001"/>
                </a:lnTo>
                <a:lnTo>
                  <a:pt x="37072" y="60833"/>
                </a:lnTo>
                <a:lnTo>
                  <a:pt x="64890" y="60833"/>
                </a:lnTo>
                <a:lnTo>
                  <a:pt x="63267" y="63234"/>
                </a:lnTo>
                <a:lnTo>
                  <a:pt x="51480" y="71195"/>
                </a:lnTo>
                <a:lnTo>
                  <a:pt x="37072" y="74119"/>
                </a:lnTo>
                <a:close/>
              </a:path>
              <a:path w="348615" h="93979">
                <a:moveTo>
                  <a:pt x="64890" y="60833"/>
                </a:moveTo>
                <a:lnTo>
                  <a:pt x="37072" y="60833"/>
                </a:lnTo>
                <a:lnTo>
                  <a:pt x="45986" y="59001"/>
                </a:lnTo>
                <a:lnTo>
                  <a:pt x="53251" y="53966"/>
                </a:lnTo>
                <a:lnTo>
                  <a:pt x="58141" y="46421"/>
                </a:lnTo>
                <a:lnTo>
                  <a:pt x="59932" y="37059"/>
                </a:lnTo>
                <a:lnTo>
                  <a:pt x="58141" y="27697"/>
                </a:lnTo>
                <a:lnTo>
                  <a:pt x="53251" y="20153"/>
                </a:lnTo>
                <a:lnTo>
                  <a:pt x="45986" y="15118"/>
                </a:lnTo>
                <a:lnTo>
                  <a:pt x="37072" y="13285"/>
                </a:lnTo>
                <a:lnTo>
                  <a:pt x="64927" y="13285"/>
                </a:lnTo>
                <a:lnTo>
                  <a:pt x="71219" y="22624"/>
                </a:lnTo>
                <a:lnTo>
                  <a:pt x="74128" y="37059"/>
                </a:lnTo>
                <a:lnTo>
                  <a:pt x="71212" y="51450"/>
                </a:lnTo>
                <a:lnTo>
                  <a:pt x="64890" y="60833"/>
                </a:lnTo>
                <a:close/>
              </a:path>
              <a:path w="348615" h="93979">
                <a:moveTo>
                  <a:pt x="269380" y="73094"/>
                </a:moveTo>
                <a:lnTo>
                  <a:pt x="255054" y="73094"/>
                </a:lnTo>
                <a:lnTo>
                  <a:pt x="284206" y="1023"/>
                </a:lnTo>
                <a:lnTo>
                  <a:pt x="300500" y="1023"/>
                </a:lnTo>
                <a:lnTo>
                  <a:pt x="306211" y="15254"/>
                </a:lnTo>
                <a:lnTo>
                  <a:pt x="292159" y="15254"/>
                </a:lnTo>
                <a:lnTo>
                  <a:pt x="280205" y="45426"/>
                </a:lnTo>
                <a:lnTo>
                  <a:pt x="318321" y="45426"/>
                </a:lnTo>
                <a:lnTo>
                  <a:pt x="323106" y="57350"/>
                </a:lnTo>
                <a:lnTo>
                  <a:pt x="275575" y="57350"/>
                </a:lnTo>
                <a:lnTo>
                  <a:pt x="269380" y="73094"/>
                </a:lnTo>
                <a:close/>
              </a:path>
              <a:path w="348615" h="93979">
                <a:moveTo>
                  <a:pt x="318321" y="45426"/>
                </a:moveTo>
                <a:lnTo>
                  <a:pt x="303984" y="45426"/>
                </a:lnTo>
                <a:lnTo>
                  <a:pt x="292159" y="15254"/>
                </a:lnTo>
                <a:lnTo>
                  <a:pt x="306211" y="15254"/>
                </a:lnTo>
                <a:lnTo>
                  <a:pt x="318321" y="45426"/>
                </a:lnTo>
                <a:close/>
              </a:path>
              <a:path w="348615" h="93979">
                <a:moveTo>
                  <a:pt x="329425" y="73094"/>
                </a:moveTo>
                <a:lnTo>
                  <a:pt x="314922" y="73094"/>
                </a:lnTo>
                <a:lnTo>
                  <a:pt x="308711" y="57350"/>
                </a:lnTo>
                <a:lnTo>
                  <a:pt x="323106" y="57350"/>
                </a:lnTo>
                <a:lnTo>
                  <a:pt x="329425" y="73094"/>
                </a:lnTo>
                <a:close/>
              </a:path>
              <a:path w="348615" h="93979">
                <a:moveTo>
                  <a:pt x="348461" y="73094"/>
                </a:moveTo>
                <a:lnTo>
                  <a:pt x="334862" y="73094"/>
                </a:lnTo>
                <a:lnTo>
                  <a:pt x="334862" y="1023"/>
                </a:lnTo>
                <a:lnTo>
                  <a:pt x="348461" y="1023"/>
                </a:lnTo>
                <a:lnTo>
                  <a:pt x="348461" y="73094"/>
                </a:lnTo>
                <a:close/>
              </a:path>
              <a:path w="348615" h="93979">
                <a:moveTo>
                  <a:pt x="129346" y="27785"/>
                </a:moveTo>
                <a:lnTo>
                  <a:pt x="95068" y="27785"/>
                </a:lnTo>
                <a:lnTo>
                  <a:pt x="98456" y="23252"/>
                </a:lnTo>
                <a:lnTo>
                  <a:pt x="104958" y="20594"/>
                </a:lnTo>
                <a:lnTo>
                  <a:pt x="111653" y="20594"/>
                </a:lnTo>
                <a:lnTo>
                  <a:pt x="121753" y="22604"/>
                </a:lnTo>
                <a:lnTo>
                  <a:pt x="129346" y="27785"/>
                </a:lnTo>
                <a:close/>
              </a:path>
              <a:path w="348615" h="93979">
                <a:moveTo>
                  <a:pt x="95068" y="93689"/>
                </a:moveTo>
                <a:lnTo>
                  <a:pt x="81662" y="93689"/>
                </a:lnTo>
                <a:lnTo>
                  <a:pt x="81662" y="21613"/>
                </a:lnTo>
                <a:lnTo>
                  <a:pt x="95068" y="21613"/>
                </a:lnTo>
                <a:lnTo>
                  <a:pt x="95068" y="27785"/>
                </a:lnTo>
                <a:lnTo>
                  <a:pt x="129346" y="27785"/>
                </a:lnTo>
                <a:lnTo>
                  <a:pt x="129929" y="28183"/>
                </a:lnTo>
                <a:lnTo>
                  <a:pt x="132533" y="32214"/>
                </a:lnTo>
                <a:lnTo>
                  <a:pt x="101763" y="32214"/>
                </a:lnTo>
                <a:lnTo>
                  <a:pt x="94955" y="38191"/>
                </a:lnTo>
                <a:lnTo>
                  <a:pt x="94955" y="56521"/>
                </a:lnTo>
                <a:lnTo>
                  <a:pt x="101763" y="62498"/>
                </a:lnTo>
                <a:lnTo>
                  <a:pt x="132532" y="62498"/>
                </a:lnTo>
                <a:lnTo>
                  <a:pt x="129929" y="66530"/>
                </a:lnTo>
                <a:lnTo>
                  <a:pt x="128292" y="67647"/>
                </a:lnTo>
                <a:lnTo>
                  <a:pt x="95068" y="67647"/>
                </a:lnTo>
                <a:lnTo>
                  <a:pt x="95068" y="93689"/>
                </a:lnTo>
                <a:close/>
              </a:path>
              <a:path w="348615" h="93979">
                <a:moveTo>
                  <a:pt x="132532" y="62498"/>
                </a:moveTo>
                <a:lnTo>
                  <a:pt x="116992" y="62498"/>
                </a:lnTo>
                <a:lnTo>
                  <a:pt x="123768" y="56521"/>
                </a:lnTo>
                <a:lnTo>
                  <a:pt x="123768" y="38191"/>
                </a:lnTo>
                <a:lnTo>
                  <a:pt x="116992" y="32214"/>
                </a:lnTo>
                <a:lnTo>
                  <a:pt x="132533" y="32214"/>
                </a:lnTo>
                <a:lnTo>
                  <a:pt x="135403" y="36658"/>
                </a:lnTo>
                <a:lnTo>
                  <a:pt x="137400" y="47356"/>
                </a:lnTo>
                <a:lnTo>
                  <a:pt x="135403" y="58054"/>
                </a:lnTo>
                <a:lnTo>
                  <a:pt x="132532" y="62498"/>
                </a:lnTo>
                <a:close/>
              </a:path>
              <a:path w="348615" h="93979">
                <a:moveTo>
                  <a:pt x="111653" y="74119"/>
                </a:moveTo>
                <a:lnTo>
                  <a:pt x="104748" y="74119"/>
                </a:lnTo>
                <a:lnTo>
                  <a:pt x="98456" y="71867"/>
                </a:lnTo>
                <a:lnTo>
                  <a:pt x="95068" y="67647"/>
                </a:lnTo>
                <a:lnTo>
                  <a:pt x="128292" y="67647"/>
                </a:lnTo>
                <a:lnTo>
                  <a:pt x="121753" y="72109"/>
                </a:lnTo>
                <a:lnTo>
                  <a:pt x="111653" y="74119"/>
                </a:lnTo>
                <a:close/>
              </a:path>
              <a:path w="348615" h="93979">
                <a:moveTo>
                  <a:pt x="169310" y="74119"/>
                </a:moveTo>
                <a:lnTo>
                  <a:pt x="158207" y="72095"/>
                </a:lnTo>
                <a:lnTo>
                  <a:pt x="149840" y="66491"/>
                </a:lnTo>
                <a:lnTo>
                  <a:pt x="144562" y="58010"/>
                </a:lnTo>
                <a:lnTo>
                  <a:pt x="142724" y="47356"/>
                </a:lnTo>
                <a:lnTo>
                  <a:pt x="144757" y="36702"/>
                </a:lnTo>
                <a:lnTo>
                  <a:pt x="150340" y="28213"/>
                </a:lnTo>
                <a:lnTo>
                  <a:pt x="158636" y="22618"/>
                </a:lnTo>
                <a:lnTo>
                  <a:pt x="168891" y="20594"/>
                </a:lnTo>
                <a:lnTo>
                  <a:pt x="179559" y="22618"/>
                </a:lnTo>
                <a:lnTo>
                  <a:pt x="187846" y="28213"/>
                </a:lnTo>
                <a:lnTo>
                  <a:pt x="189853" y="31420"/>
                </a:lnTo>
                <a:lnTo>
                  <a:pt x="162712" y="31420"/>
                </a:lnTo>
                <a:lnTo>
                  <a:pt x="157356" y="35605"/>
                </a:lnTo>
                <a:lnTo>
                  <a:pt x="155904" y="42094"/>
                </a:lnTo>
                <a:lnTo>
                  <a:pt x="193991" y="42094"/>
                </a:lnTo>
                <a:lnTo>
                  <a:pt x="194751" y="46332"/>
                </a:lnTo>
                <a:lnTo>
                  <a:pt x="194751" y="51594"/>
                </a:lnTo>
                <a:lnTo>
                  <a:pt x="155791" y="51594"/>
                </a:lnTo>
                <a:lnTo>
                  <a:pt x="156946" y="58010"/>
                </a:lnTo>
                <a:lnTo>
                  <a:pt x="157033" y="58494"/>
                </a:lnTo>
                <a:lnTo>
                  <a:pt x="162292" y="63331"/>
                </a:lnTo>
                <a:lnTo>
                  <a:pt x="191052" y="63331"/>
                </a:lnTo>
                <a:lnTo>
                  <a:pt x="185761" y="68905"/>
                </a:lnTo>
                <a:lnTo>
                  <a:pt x="178498" y="72704"/>
                </a:lnTo>
                <a:lnTo>
                  <a:pt x="169310" y="74119"/>
                </a:lnTo>
                <a:close/>
              </a:path>
              <a:path w="348615" h="93979">
                <a:moveTo>
                  <a:pt x="193991" y="42094"/>
                </a:moveTo>
                <a:lnTo>
                  <a:pt x="181958" y="42094"/>
                </a:lnTo>
                <a:lnTo>
                  <a:pt x="181409" y="36702"/>
                </a:lnTo>
                <a:lnTo>
                  <a:pt x="181329" y="35914"/>
                </a:lnTo>
                <a:lnTo>
                  <a:pt x="176102" y="31420"/>
                </a:lnTo>
                <a:lnTo>
                  <a:pt x="189853" y="31420"/>
                </a:lnTo>
                <a:lnTo>
                  <a:pt x="192970" y="36404"/>
                </a:lnTo>
                <a:lnTo>
                  <a:pt x="193991" y="42094"/>
                </a:lnTo>
                <a:close/>
              </a:path>
              <a:path w="348615" h="93979">
                <a:moveTo>
                  <a:pt x="191025" y="63331"/>
                </a:moveTo>
                <a:lnTo>
                  <a:pt x="174763" y="63331"/>
                </a:lnTo>
                <a:lnTo>
                  <a:pt x="179393" y="60629"/>
                </a:lnTo>
                <a:lnTo>
                  <a:pt x="181038" y="56820"/>
                </a:lnTo>
                <a:lnTo>
                  <a:pt x="194106" y="56820"/>
                </a:lnTo>
                <a:lnTo>
                  <a:pt x="191025" y="63331"/>
                </a:lnTo>
                <a:close/>
              </a:path>
              <a:path w="348615" h="93979">
                <a:moveTo>
                  <a:pt x="245344" y="27707"/>
                </a:moveTo>
                <a:lnTo>
                  <a:pt x="215239" y="27707"/>
                </a:lnTo>
                <a:lnTo>
                  <a:pt x="218111" y="23283"/>
                </a:lnTo>
                <a:lnTo>
                  <a:pt x="224403" y="20594"/>
                </a:lnTo>
                <a:lnTo>
                  <a:pt x="230372" y="20594"/>
                </a:lnTo>
                <a:lnTo>
                  <a:pt x="238386" y="22110"/>
                </a:lnTo>
                <a:lnTo>
                  <a:pt x="244568" y="26404"/>
                </a:lnTo>
                <a:lnTo>
                  <a:pt x="245344" y="27707"/>
                </a:lnTo>
                <a:close/>
              </a:path>
              <a:path w="348615" h="93979">
                <a:moveTo>
                  <a:pt x="215239" y="73094"/>
                </a:moveTo>
                <a:lnTo>
                  <a:pt x="201833" y="73094"/>
                </a:lnTo>
                <a:lnTo>
                  <a:pt x="201833" y="21613"/>
                </a:lnTo>
                <a:lnTo>
                  <a:pt x="215239" y="21613"/>
                </a:lnTo>
                <a:lnTo>
                  <a:pt x="215239" y="27707"/>
                </a:lnTo>
                <a:lnTo>
                  <a:pt x="245344" y="27707"/>
                </a:lnTo>
                <a:lnTo>
                  <a:pt x="247979" y="32136"/>
                </a:lnTo>
                <a:lnTo>
                  <a:pt x="219547" y="32136"/>
                </a:lnTo>
                <a:lnTo>
                  <a:pt x="215239" y="37354"/>
                </a:lnTo>
                <a:lnTo>
                  <a:pt x="215239" y="73094"/>
                </a:lnTo>
                <a:close/>
              </a:path>
              <a:path w="348615" h="93979">
                <a:moveTo>
                  <a:pt x="249956" y="73094"/>
                </a:moveTo>
                <a:lnTo>
                  <a:pt x="236550" y="73094"/>
                </a:lnTo>
                <a:lnTo>
                  <a:pt x="236550" y="37050"/>
                </a:lnTo>
                <a:lnTo>
                  <a:pt x="233033" y="32136"/>
                </a:lnTo>
                <a:lnTo>
                  <a:pt x="247979" y="32136"/>
                </a:lnTo>
                <a:lnTo>
                  <a:pt x="248548" y="33092"/>
                </a:lnTo>
                <a:lnTo>
                  <a:pt x="249956" y="41791"/>
                </a:lnTo>
                <a:lnTo>
                  <a:pt x="249956" y="730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6544" rIns="0" bIns="0" rtlCol="0">
            <a:spAutoFit/>
          </a:bodyPr>
          <a:lstStyle/>
          <a:p>
            <a:pPr marL="244475">
              <a:lnSpc>
                <a:spcPct val="100000"/>
              </a:lnSpc>
              <a:spcBef>
                <a:spcPts val="90"/>
              </a:spcBef>
            </a:pPr>
            <a:r>
              <a:rPr sz="3250" b="1" spc="-27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AI</a:t>
            </a:r>
            <a:r>
              <a:rPr sz="3250" b="1" spc="-18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50" b="1" spc="-114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helped</a:t>
            </a:r>
            <a:r>
              <a:rPr sz="3250" b="1" spc="-18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50" b="1" spc="-15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us</a:t>
            </a:r>
            <a:r>
              <a:rPr sz="3250" b="1" spc="-18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50" b="1" spc="-12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build</a:t>
            </a:r>
            <a:r>
              <a:rPr sz="3250" b="1" spc="-27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50" b="1" spc="-16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Jalapeño </a:t>
            </a:r>
            <a:r>
              <a:rPr sz="3250" b="1" spc="-11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faster</a:t>
            </a:r>
            <a:r>
              <a:rPr sz="3250" b="1" spc="-26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50" b="1" spc="-15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and</a:t>
            </a:r>
            <a:r>
              <a:rPr sz="3250" b="1" spc="-18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50" b="1" spc="-14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made</a:t>
            </a:r>
            <a:r>
              <a:rPr sz="3250" b="1" spc="-18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50" b="1" spc="-7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it</a:t>
            </a:r>
            <a:r>
              <a:rPr sz="3250" b="1" spc="-18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50" b="1" spc="-5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better</a:t>
            </a:r>
            <a:endParaRPr sz="325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451937" y="2016645"/>
            <a:ext cx="11038840" cy="4403090"/>
            <a:chOff x="451937" y="2016645"/>
            <a:chExt cx="11038840" cy="4403090"/>
          </a:xfrm>
        </p:grpSpPr>
        <p:sp>
          <p:nvSpPr>
            <p:cNvPr id="3" name="object 3"/>
            <p:cNvSpPr/>
            <p:nvPr/>
          </p:nvSpPr>
          <p:spPr>
            <a:xfrm>
              <a:off x="6152923" y="4655950"/>
              <a:ext cx="461009" cy="25400"/>
            </a:xfrm>
            <a:custGeom>
              <a:avLst/>
              <a:gdLst/>
              <a:ahLst/>
              <a:cxnLst/>
              <a:rect l="l" t="t" r="r" b="b"/>
              <a:pathLst>
                <a:path w="461009" h="25400">
                  <a:moveTo>
                    <a:pt x="460799" y="24899"/>
                  </a:moveTo>
                  <a:lnTo>
                    <a:pt x="0" y="24899"/>
                  </a:lnTo>
                  <a:lnTo>
                    <a:pt x="0" y="0"/>
                  </a:lnTo>
                  <a:lnTo>
                    <a:pt x="460799" y="0"/>
                  </a:lnTo>
                  <a:lnTo>
                    <a:pt x="460799" y="24899"/>
                  </a:lnTo>
                  <a:close/>
                </a:path>
              </a:pathLst>
            </a:custGeom>
            <a:solidFill>
              <a:srgbClr val="246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579349" y="2907955"/>
              <a:ext cx="4898390" cy="3498850"/>
            </a:xfrm>
            <a:custGeom>
              <a:avLst/>
              <a:gdLst/>
              <a:ahLst/>
              <a:cxnLst/>
              <a:rect l="l" t="t" r="r" b="b"/>
              <a:pathLst>
                <a:path w="4898390" h="3498850">
                  <a:moveTo>
                    <a:pt x="4314738" y="3498299"/>
                  </a:moveTo>
                  <a:lnTo>
                    <a:pt x="583061" y="3498299"/>
                  </a:lnTo>
                  <a:lnTo>
                    <a:pt x="535241" y="3496366"/>
                  </a:lnTo>
                  <a:lnTo>
                    <a:pt x="488485" y="3490668"/>
                  </a:lnTo>
                  <a:lnTo>
                    <a:pt x="442945" y="3481354"/>
                  </a:lnTo>
                  <a:lnTo>
                    <a:pt x="398768" y="3468574"/>
                  </a:lnTo>
                  <a:lnTo>
                    <a:pt x="356107" y="3452479"/>
                  </a:lnTo>
                  <a:lnTo>
                    <a:pt x="315111" y="3433219"/>
                  </a:lnTo>
                  <a:lnTo>
                    <a:pt x="275929" y="3410943"/>
                  </a:lnTo>
                  <a:lnTo>
                    <a:pt x="238712" y="3385802"/>
                  </a:lnTo>
                  <a:lnTo>
                    <a:pt x="203611" y="3357946"/>
                  </a:lnTo>
                  <a:lnTo>
                    <a:pt x="170774" y="3327525"/>
                  </a:lnTo>
                  <a:lnTo>
                    <a:pt x="140353" y="3294688"/>
                  </a:lnTo>
                  <a:lnTo>
                    <a:pt x="112496" y="3259586"/>
                  </a:lnTo>
                  <a:lnTo>
                    <a:pt x="87355" y="3222370"/>
                  </a:lnTo>
                  <a:lnTo>
                    <a:pt x="65080" y="3183188"/>
                  </a:lnTo>
                  <a:lnTo>
                    <a:pt x="45819" y="3142192"/>
                  </a:lnTo>
                  <a:lnTo>
                    <a:pt x="29724" y="3099530"/>
                  </a:lnTo>
                  <a:lnTo>
                    <a:pt x="16945" y="3055354"/>
                  </a:lnTo>
                  <a:lnTo>
                    <a:pt x="7631" y="3009814"/>
                  </a:lnTo>
                  <a:lnTo>
                    <a:pt x="1932" y="2963058"/>
                  </a:lnTo>
                  <a:lnTo>
                    <a:pt x="0" y="2915238"/>
                  </a:lnTo>
                  <a:lnTo>
                    <a:pt x="0" y="583061"/>
                  </a:lnTo>
                  <a:lnTo>
                    <a:pt x="1932" y="535241"/>
                  </a:lnTo>
                  <a:lnTo>
                    <a:pt x="7631" y="488485"/>
                  </a:lnTo>
                  <a:lnTo>
                    <a:pt x="16945" y="442945"/>
                  </a:lnTo>
                  <a:lnTo>
                    <a:pt x="29724" y="398768"/>
                  </a:lnTo>
                  <a:lnTo>
                    <a:pt x="45819" y="356107"/>
                  </a:lnTo>
                  <a:lnTo>
                    <a:pt x="65080" y="315111"/>
                  </a:lnTo>
                  <a:lnTo>
                    <a:pt x="87355" y="275929"/>
                  </a:lnTo>
                  <a:lnTo>
                    <a:pt x="112496" y="238712"/>
                  </a:lnTo>
                  <a:lnTo>
                    <a:pt x="140353" y="203611"/>
                  </a:lnTo>
                  <a:lnTo>
                    <a:pt x="170774" y="170774"/>
                  </a:lnTo>
                  <a:lnTo>
                    <a:pt x="203611" y="140353"/>
                  </a:lnTo>
                  <a:lnTo>
                    <a:pt x="238712" y="112497"/>
                  </a:lnTo>
                  <a:lnTo>
                    <a:pt x="275929" y="87356"/>
                  </a:lnTo>
                  <a:lnTo>
                    <a:pt x="315111" y="65080"/>
                  </a:lnTo>
                  <a:lnTo>
                    <a:pt x="356107" y="45819"/>
                  </a:lnTo>
                  <a:lnTo>
                    <a:pt x="398768" y="29724"/>
                  </a:lnTo>
                  <a:lnTo>
                    <a:pt x="442945" y="16945"/>
                  </a:lnTo>
                  <a:lnTo>
                    <a:pt x="488485" y="7631"/>
                  </a:lnTo>
                  <a:lnTo>
                    <a:pt x="535241" y="1932"/>
                  </a:lnTo>
                  <a:lnTo>
                    <a:pt x="583061" y="0"/>
                  </a:lnTo>
                  <a:lnTo>
                    <a:pt x="4314738" y="0"/>
                  </a:lnTo>
                  <a:lnTo>
                    <a:pt x="4366004" y="2256"/>
                  </a:lnTo>
                  <a:lnTo>
                    <a:pt x="4416533" y="8952"/>
                  </a:lnTo>
                  <a:lnTo>
                    <a:pt x="4466056" y="19975"/>
                  </a:lnTo>
                  <a:lnTo>
                    <a:pt x="4514304" y="35216"/>
                  </a:lnTo>
                  <a:lnTo>
                    <a:pt x="4561008" y="54561"/>
                  </a:lnTo>
                  <a:lnTo>
                    <a:pt x="4605901" y="77901"/>
                  </a:lnTo>
                  <a:lnTo>
                    <a:pt x="4648714" y="105124"/>
                  </a:lnTo>
                  <a:lnTo>
                    <a:pt x="4689178" y="136119"/>
                  </a:lnTo>
                  <a:lnTo>
                    <a:pt x="4727024" y="170774"/>
                  </a:lnTo>
                  <a:lnTo>
                    <a:pt x="4761680" y="208621"/>
                  </a:lnTo>
                  <a:lnTo>
                    <a:pt x="4792674" y="249085"/>
                  </a:lnTo>
                  <a:lnTo>
                    <a:pt x="4819897" y="291897"/>
                  </a:lnTo>
                  <a:lnTo>
                    <a:pt x="4843237" y="336790"/>
                  </a:lnTo>
                  <a:lnTo>
                    <a:pt x="4862583" y="383495"/>
                  </a:lnTo>
                  <a:lnTo>
                    <a:pt x="4877823" y="431743"/>
                  </a:lnTo>
                  <a:lnTo>
                    <a:pt x="4888847" y="481266"/>
                  </a:lnTo>
                  <a:lnTo>
                    <a:pt x="4895543" y="531794"/>
                  </a:lnTo>
                  <a:lnTo>
                    <a:pt x="4897799" y="583061"/>
                  </a:lnTo>
                  <a:lnTo>
                    <a:pt x="4897799" y="2915238"/>
                  </a:lnTo>
                  <a:lnTo>
                    <a:pt x="4895867" y="2963058"/>
                  </a:lnTo>
                  <a:lnTo>
                    <a:pt x="4890168" y="3009814"/>
                  </a:lnTo>
                  <a:lnTo>
                    <a:pt x="4880854" y="3055354"/>
                  </a:lnTo>
                  <a:lnTo>
                    <a:pt x="4868075" y="3099530"/>
                  </a:lnTo>
                  <a:lnTo>
                    <a:pt x="4851980" y="3142192"/>
                  </a:lnTo>
                  <a:lnTo>
                    <a:pt x="4832719" y="3183188"/>
                  </a:lnTo>
                  <a:lnTo>
                    <a:pt x="4810444" y="3222370"/>
                  </a:lnTo>
                  <a:lnTo>
                    <a:pt x="4785303" y="3259586"/>
                  </a:lnTo>
                  <a:lnTo>
                    <a:pt x="4757446" y="3294688"/>
                  </a:lnTo>
                  <a:lnTo>
                    <a:pt x="4727025" y="3327525"/>
                  </a:lnTo>
                  <a:lnTo>
                    <a:pt x="4694188" y="3357946"/>
                  </a:lnTo>
                  <a:lnTo>
                    <a:pt x="4659087" y="3385802"/>
                  </a:lnTo>
                  <a:lnTo>
                    <a:pt x="4621870" y="3410943"/>
                  </a:lnTo>
                  <a:lnTo>
                    <a:pt x="4582688" y="3433219"/>
                  </a:lnTo>
                  <a:lnTo>
                    <a:pt x="4541692" y="3452479"/>
                  </a:lnTo>
                  <a:lnTo>
                    <a:pt x="4499031" y="3468574"/>
                  </a:lnTo>
                  <a:lnTo>
                    <a:pt x="4454854" y="3481354"/>
                  </a:lnTo>
                  <a:lnTo>
                    <a:pt x="4409314" y="3490668"/>
                  </a:lnTo>
                  <a:lnTo>
                    <a:pt x="4362558" y="3496366"/>
                  </a:lnTo>
                  <a:lnTo>
                    <a:pt x="4314738" y="3498299"/>
                  </a:lnTo>
                  <a:close/>
                </a:path>
              </a:pathLst>
            </a:custGeom>
            <a:solidFill>
              <a:srgbClr val="EBF9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579349" y="2907955"/>
              <a:ext cx="4898390" cy="3498850"/>
            </a:xfrm>
            <a:custGeom>
              <a:avLst/>
              <a:gdLst/>
              <a:ahLst/>
              <a:cxnLst/>
              <a:rect l="l" t="t" r="r" b="b"/>
              <a:pathLst>
                <a:path w="4898390" h="3498850">
                  <a:moveTo>
                    <a:pt x="0" y="583061"/>
                  </a:moveTo>
                  <a:lnTo>
                    <a:pt x="1932" y="535241"/>
                  </a:lnTo>
                  <a:lnTo>
                    <a:pt x="7631" y="488485"/>
                  </a:lnTo>
                  <a:lnTo>
                    <a:pt x="16945" y="442945"/>
                  </a:lnTo>
                  <a:lnTo>
                    <a:pt x="29724" y="398768"/>
                  </a:lnTo>
                  <a:lnTo>
                    <a:pt x="45819" y="356107"/>
                  </a:lnTo>
                  <a:lnTo>
                    <a:pt x="65080" y="315111"/>
                  </a:lnTo>
                  <a:lnTo>
                    <a:pt x="87355" y="275929"/>
                  </a:lnTo>
                  <a:lnTo>
                    <a:pt x="112496" y="238712"/>
                  </a:lnTo>
                  <a:lnTo>
                    <a:pt x="140353" y="203611"/>
                  </a:lnTo>
                  <a:lnTo>
                    <a:pt x="170774" y="170774"/>
                  </a:lnTo>
                  <a:lnTo>
                    <a:pt x="203611" y="140353"/>
                  </a:lnTo>
                  <a:lnTo>
                    <a:pt x="238712" y="112497"/>
                  </a:lnTo>
                  <a:lnTo>
                    <a:pt x="275929" y="87356"/>
                  </a:lnTo>
                  <a:lnTo>
                    <a:pt x="315111" y="65080"/>
                  </a:lnTo>
                  <a:lnTo>
                    <a:pt x="356107" y="45819"/>
                  </a:lnTo>
                  <a:lnTo>
                    <a:pt x="398768" y="29724"/>
                  </a:lnTo>
                  <a:lnTo>
                    <a:pt x="442945" y="16945"/>
                  </a:lnTo>
                  <a:lnTo>
                    <a:pt x="488485" y="7631"/>
                  </a:lnTo>
                  <a:lnTo>
                    <a:pt x="535241" y="1932"/>
                  </a:lnTo>
                  <a:lnTo>
                    <a:pt x="583061" y="0"/>
                  </a:lnTo>
                  <a:lnTo>
                    <a:pt x="4314738" y="0"/>
                  </a:lnTo>
                  <a:lnTo>
                    <a:pt x="4366004" y="2256"/>
                  </a:lnTo>
                  <a:lnTo>
                    <a:pt x="4416533" y="8952"/>
                  </a:lnTo>
                  <a:lnTo>
                    <a:pt x="4466056" y="19975"/>
                  </a:lnTo>
                  <a:lnTo>
                    <a:pt x="4514304" y="35216"/>
                  </a:lnTo>
                  <a:lnTo>
                    <a:pt x="4561008" y="54561"/>
                  </a:lnTo>
                  <a:lnTo>
                    <a:pt x="4605901" y="77901"/>
                  </a:lnTo>
                  <a:lnTo>
                    <a:pt x="4648714" y="105124"/>
                  </a:lnTo>
                  <a:lnTo>
                    <a:pt x="4689178" y="136119"/>
                  </a:lnTo>
                  <a:lnTo>
                    <a:pt x="4727024" y="170774"/>
                  </a:lnTo>
                  <a:lnTo>
                    <a:pt x="4761680" y="208621"/>
                  </a:lnTo>
                  <a:lnTo>
                    <a:pt x="4792674" y="249085"/>
                  </a:lnTo>
                  <a:lnTo>
                    <a:pt x="4819897" y="291897"/>
                  </a:lnTo>
                  <a:lnTo>
                    <a:pt x="4843237" y="336790"/>
                  </a:lnTo>
                  <a:lnTo>
                    <a:pt x="4862583" y="383495"/>
                  </a:lnTo>
                  <a:lnTo>
                    <a:pt x="4877823" y="431743"/>
                  </a:lnTo>
                  <a:lnTo>
                    <a:pt x="4888847" y="481266"/>
                  </a:lnTo>
                  <a:lnTo>
                    <a:pt x="4895543" y="531794"/>
                  </a:lnTo>
                  <a:lnTo>
                    <a:pt x="4897799" y="583061"/>
                  </a:lnTo>
                  <a:lnTo>
                    <a:pt x="4897799" y="2915238"/>
                  </a:lnTo>
                  <a:lnTo>
                    <a:pt x="4895867" y="2963058"/>
                  </a:lnTo>
                  <a:lnTo>
                    <a:pt x="4890168" y="3009814"/>
                  </a:lnTo>
                  <a:lnTo>
                    <a:pt x="4880854" y="3055354"/>
                  </a:lnTo>
                  <a:lnTo>
                    <a:pt x="4868075" y="3099530"/>
                  </a:lnTo>
                  <a:lnTo>
                    <a:pt x="4851980" y="3142192"/>
                  </a:lnTo>
                  <a:lnTo>
                    <a:pt x="4832719" y="3183188"/>
                  </a:lnTo>
                  <a:lnTo>
                    <a:pt x="4810444" y="3222370"/>
                  </a:lnTo>
                  <a:lnTo>
                    <a:pt x="4785303" y="3259586"/>
                  </a:lnTo>
                  <a:lnTo>
                    <a:pt x="4757446" y="3294688"/>
                  </a:lnTo>
                  <a:lnTo>
                    <a:pt x="4727025" y="3327525"/>
                  </a:lnTo>
                  <a:lnTo>
                    <a:pt x="4694188" y="3357946"/>
                  </a:lnTo>
                  <a:lnTo>
                    <a:pt x="4659087" y="3385802"/>
                  </a:lnTo>
                  <a:lnTo>
                    <a:pt x="4621870" y="3410943"/>
                  </a:lnTo>
                  <a:lnTo>
                    <a:pt x="4582688" y="3433219"/>
                  </a:lnTo>
                  <a:lnTo>
                    <a:pt x="4541692" y="3452479"/>
                  </a:lnTo>
                  <a:lnTo>
                    <a:pt x="4499031" y="3468574"/>
                  </a:lnTo>
                  <a:lnTo>
                    <a:pt x="4454854" y="3481354"/>
                  </a:lnTo>
                  <a:lnTo>
                    <a:pt x="4409314" y="3490668"/>
                  </a:lnTo>
                  <a:lnTo>
                    <a:pt x="4362558" y="3496366"/>
                  </a:lnTo>
                  <a:lnTo>
                    <a:pt x="4314738" y="3498299"/>
                  </a:lnTo>
                  <a:lnTo>
                    <a:pt x="583061" y="3498299"/>
                  </a:lnTo>
                  <a:lnTo>
                    <a:pt x="535241" y="3496366"/>
                  </a:lnTo>
                  <a:lnTo>
                    <a:pt x="488485" y="3490668"/>
                  </a:lnTo>
                  <a:lnTo>
                    <a:pt x="442945" y="3481354"/>
                  </a:lnTo>
                  <a:lnTo>
                    <a:pt x="398768" y="3468574"/>
                  </a:lnTo>
                  <a:lnTo>
                    <a:pt x="356107" y="3452479"/>
                  </a:lnTo>
                  <a:lnTo>
                    <a:pt x="315111" y="3433219"/>
                  </a:lnTo>
                  <a:lnTo>
                    <a:pt x="275929" y="3410943"/>
                  </a:lnTo>
                  <a:lnTo>
                    <a:pt x="238712" y="3385802"/>
                  </a:lnTo>
                  <a:lnTo>
                    <a:pt x="203611" y="3357946"/>
                  </a:lnTo>
                  <a:lnTo>
                    <a:pt x="170774" y="3327525"/>
                  </a:lnTo>
                  <a:lnTo>
                    <a:pt x="140353" y="3294688"/>
                  </a:lnTo>
                  <a:lnTo>
                    <a:pt x="112496" y="3259586"/>
                  </a:lnTo>
                  <a:lnTo>
                    <a:pt x="87355" y="3222370"/>
                  </a:lnTo>
                  <a:lnTo>
                    <a:pt x="65080" y="3183188"/>
                  </a:lnTo>
                  <a:lnTo>
                    <a:pt x="45819" y="3142192"/>
                  </a:lnTo>
                  <a:lnTo>
                    <a:pt x="29724" y="3099530"/>
                  </a:lnTo>
                  <a:lnTo>
                    <a:pt x="16945" y="3055354"/>
                  </a:lnTo>
                  <a:lnTo>
                    <a:pt x="7631" y="3009814"/>
                  </a:lnTo>
                  <a:lnTo>
                    <a:pt x="1932" y="2963058"/>
                  </a:lnTo>
                  <a:lnTo>
                    <a:pt x="0" y="2915238"/>
                  </a:lnTo>
                  <a:lnTo>
                    <a:pt x="0" y="583061"/>
                  </a:lnTo>
                  <a:close/>
                </a:path>
              </a:pathLst>
            </a:custGeom>
            <a:ln w="26274">
              <a:solidFill>
                <a:srgbClr val="24AD7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51937" y="2092074"/>
              <a:ext cx="1725295" cy="1821814"/>
            </a:xfrm>
            <a:custGeom>
              <a:avLst/>
              <a:gdLst/>
              <a:ahLst/>
              <a:cxnLst/>
              <a:rect l="l" t="t" r="r" b="b"/>
              <a:pathLst>
                <a:path w="1725295" h="1821814">
                  <a:moveTo>
                    <a:pt x="1437244" y="1821300"/>
                  </a:moveTo>
                  <a:lnTo>
                    <a:pt x="287455" y="1821300"/>
                  </a:lnTo>
                  <a:lnTo>
                    <a:pt x="240828" y="1817537"/>
                  </a:lnTo>
                  <a:lnTo>
                    <a:pt x="196597" y="1806645"/>
                  </a:lnTo>
                  <a:lnTo>
                    <a:pt x="155353" y="1789214"/>
                  </a:lnTo>
                  <a:lnTo>
                    <a:pt x="117688" y="1765837"/>
                  </a:lnTo>
                  <a:lnTo>
                    <a:pt x="84193" y="1737106"/>
                  </a:lnTo>
                  <a:lnTo>
                    <a:pt x="55462" y="1703612"/>
                  </a:lnTo>
                  <a:lnTo>
                    <a:pt x="32085" y="1665946"/>
                  </a:lnTo>
                  <a:lnTo>
                    <a:pt x="14654" y="1624702"/>
                  </a:lnTo>
                  <a:lnTo>
                    <a:pt x="3762" y="1580471"/>
                  </a:lnTo>
                  <a:lnTo>
                    <a:pt x="0" y="1533844"/>
                  </a:lnTo>
                  <a:lnTo>
                    <a:pt x="0" y="287455"/>
                  </a:lnTo>
                  <a:lnTo>
                    <a:pt x="3762" y="240829"/>
                  </a:lnTo>
                  <a:lnTo>
                    <a:pt x="14654" y="196597"/>
                  </a:lnTo>
                  <a:lnTo>
                    <a:pt x="32085" y="155353"/>
                  </a:lnTo>
                  <a:lnTo>
                    <a:pt x="55462" y="117688"/>
                  </a:lnTo>
                  <a:lnTo>
                    <a:pt x="84193" y="84193"/>
                  </a:lnTo>
                  <a:lnTo>
                    <a:pt x="117688" y="55462"/>
                  </a:lnTo>
                  <a:lnTo>
                    <a:pt x="155353" y="32085"/>
                  </a:lnTo>
                  <a:lnTo>
                    <a:pt x="196597" y="14654"/>
                  </a:lnTo>
                  <a:lnTo>
                    <a:pt x="240828" y="3762"/>
                  </a:lnTo>
                  <a:lnTo>
                    <a:pt x="287455" y="0"/>
                  </a:lnTo>
                  <a:lnTo>
                    <a:pt x="1437244" y="0"/>
                  </a:lnTo>
                  <a:lnTo>
                    <a:pt x="1482483" y="3580"/>
                  </a:lnTo>
                  <a:lnTo>
                    <a:pt x="1526201" y="14110"/>
                  </a:lnTo>
                  <a:lnTo>
                    <a:pt x="1567626" y="31269"/>
                  </a:lnTo>
                  <a:lnTo>
                    <a:pt x="1605984" y="54736"/>
                  </a:lnTo>
                  <a:lnTo>
                    <a:pt x="1640506" y="84193"/>
                  </a:lnTo>
                  <a:lnTo>
                    <a:pt x="1669963" y="118715"/>
                  </a:lnTo>
                  <a:lnTo>
                    <a:pt x="1693430" y="157074"/>
                  </a:lnTo>
                  <a:lnTo>
                    <a:pt x="1710589" y="198498"/>
                  </a:lnTo>
                  <a:lnTo>
                    <a:pt x="1721119" y="242216"/>
                  </a:lnTo>
                  <a:lnTo>
                    <a:pt x="1724699" y="287455"/>
                  </a:lnTo>
                  <a:lnTo>
                    <a:pt x="1724699" y="1533844"/>
                  </a:lnTo>
                  <a:lnTo>
                    <a:pt x="1720937" y="1580471"/>
                  </a:lnTo>
                  <a:lnTo>
                    <a:pt x="1710045" y="1624702"/>
                  </a:lnTo>
                  <a:lnTo>
                    <a:pt x="1692614" y="1665946"/>
                  </a:lnTo>
                  <a:lnTo>
                    <a:pt x="1669237" y="1703612"/>
                  </a:lnTo>
                  <a:lnTo>
                    <a:pt x="1640506" y="1737106"/>
                  </a:lnTo>
                  <a:lnTo>
                    <a:pt x="1607011" y="1765837"/>
                  </a:lnTo>
                  <a:lnTo>
                    <a:pt x="1569346" y="1789214"/>
                  </a:lnTo>
                  <a:lnTo>
                    <a:pt x="1528102" y="1806645"/>
                  </a:lnTo>
                  <a:lnTo>
                    <a:pt x="1483871" y="1817537"/>
                  </a:lnTo>
                  <a:lnTo>
                    <a:pt x="1437244" y="182130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681496" y="2029980"/>
              <a:ext cx="2966720" cy="1932305"/>
            </a:xfrm>
            <a:custGeom>
              <a:avLst/>
              <a:gdLst/>
              <a:ahLst/>
              <a:cxnLst/>
              <a:rect l="l" t="t" r="r" b="b"/>
              <a:pathLst>
                <a:path w="2966720" h="1932304">
                  <a:moveTo>
                    <a:pt x="2644743" y="1931699"/>
                  </a:moveTo>
                  <a:lnTo>
                    <a:pt x="321956" y="1931699"/>
                  </a:lnTo>
                  <a:lnTo>
                    <a:pt x="274380" y="1928208"/>
                  </a:lnTo>
                  <a:lnTo>
                    <a:pt x="228971" y="1918068"/>
                  </a:lnTo>
                  <a:lnTo>
                    <a:pt x="186227" y="1901776"/>
                  </a:lnTo>
                  <a:lnTo>
                    <a:pt x="146647" y="1879830"/>
                  </a:lnTo>
                  <a:lnTo>
                    <a:pt x="110729" y="1852729"/>
                  </a:lnTo>
                  <a:lnTo>
                    <a:pt x="78970" y="1820970"/>
                  </a:lnTo>
                  <a:lnTo>
                    <a:pt x="51869" y="1785052"/>
                  </a:lnTo>
                  <a:lnTo>
                    <a:pt x="29923" y="1745472"/>
                  </a:lnTo>
                  <a:lnTo>
                    <a:pt x="13631" y="1702728"/>
                  </a:lnTo>
                  <a:lnTo>
                    <a:pt x="3490" y="1657319"/>
                  </a:lnTo>
                  <a:lnTo>
                    <a:pt x="0" y="1609743"/>
                  </a:lnTo>
                  <a:lnTo>
                    <a:pt x="0" y="321956"/>
                  </a:lnTo>
                  <a:lnTo>
                    <a:pt x="3490" y="274380"/>
                  </a:lnTo>
                  <a:lnTo>
                    <a:pt x="13631" y="228971"/>
                  </a:lnTo>
                  <a:lnTo>
                    <a:pt x="29923" y="186227"/>
                  </a:lnTo>
                  <a:lnTo>
                    <a:pt x="51869" y="146647"/>
                  </a:lnTo>
                  <a:lnTo>
                    <a:pt x="78970" y="110729"/>
                  </a:lnTo>
                  <a:lnTo>
                    <a:pt x="110729" y="78970"/>
                  </a:lnTo>
                  <a:lnTo>
                    <a:pt x="146647" y="51869"/>
                  </a:lnTo>
                  <a:lnTo>
                    <a:pt x="186227" y="29923"/>
                  </a:lnTo>
                  <a:lnTo>
                    <a:pt x="228971" y="13631"/>
                  </a:lnTo>
                  <a:lnTo>
                    <a:pt x="274380" y="3490"/>
                  </a:lnTo>
                  <a:lnTo>
                    <a:pt x="321956" y="0"/>
                  </a:lnTo>
                  <a:lnTo>
                    <a:pt x="2644743" y="0"/>
                  </a:lnTo>
                  <a:lnTo>
                    <a:pt x="2695412" y="4010"/>
                  </a:lnTo>
                  <a:lnTo>
                    <a:pt x="2744377" y="15804"/>
                  </a:lnTo>
                  <a:lnTo>
                    <a:pt x="2790773" y="35022"/>
                  </a:lnTo>
                  <a:lnTo>
                    <a:pt x="2833736" y="61306"/>
                  </a:lnTo>
                  <a:lnTo>
                    <a:pt x="2872400" y="94298"/>
                  </a:lnTo>
                  <a:lnTo>
                    <a:pt x="2905393" y="132963"/>
                  </a:lnTo>
                  <a:lnTo>
                    <a:pt x="2931677" y="175926"/>
                  </a:lnTo>
                  <a:lnTo>
                    <a:pt x="2950895" y="222322"/>
                  </a:lnTo>
                  <a:lnTo>
                    <a:pt x="2962689" y="271287"/>
                  </a:lnTo>
                  <a:lnTo>
                    <a:pt x="2966699" y="321956"/>
                  </a:lnTo>
                  <a:lnTo>
                    <a:pt x="2966699" y="1609743"/>
                  </a:lnTo>
                  <a:lnTo>
                    <a:pt x="2963209" y="1657319"/>
                  </a:lnTo>
                  <a:lnTo>
                    <a:pt x="2953068" y="1702728"/>
                  </a:lnTo>
                  <a:lnTo>
                    <a:pt x="2936776" y="1745472"/>
                  </a:lnTo>
                  <a:lnTo>
                    <a:pt x="2914830" y="1785052"/>
                  </a:lnTo>
                  <a:lnTo>
                    <a:pt x="2887729" y="1820970"/>
                  </a:lnTo>
                  <a:lnTo>
                    <a:pt x="2855970" y="1852729"/>
                  </a:lnTo>
                  <a:lnTo>
                    <a:pt x="2820052" y="1879830"/>
                  </a:lnTo>
                  <a:lnTo>
                    <a:pt x="2780472" y="1901776"/>
                  </a:lnTo>
                  <a:lnTo>
                    <a:pt x="2737728" y="1918068"/>
                  </a:lnTo>
                  <a:lnTo>
                    <a:pt x="2692319" y="1928208"/>
                  </a:lnTo>
                  <a:lnTo>
                    <a:pt x="2644743" y="1931699"/>
                  </a:lnTo>
                  <a:close/>
                </a:path>
              </a:pathLst>
            </a:custGeom>
            <a:solidFill>
              <a:srgbClr val="EBF1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681496" y="2029980"/>
              <a:ext cx="2966720" cy="1932305"/>
            </a:xfrm>
            <a:custGeom>
              <a:avLst/>
              <a:gdLst/>
              <a:ahLst/>
              <a:cxnLst/>
              <a:rect l="l" t="t" r="r" b="b"/>
              <a:pathLst>
                <a:path w="2966720" h="1932304">
                  <a:moveTo>
                    <a:pt x="0" y="321956"/>
                  </a:moveTo>
                  <a:lnTo>
                    <a:pt x="3490" y="274380"/>
                  </a:lnTo>
                  <a:lnTo>
                    <a:pt x="13631" y="228971"/>
                  </a:lnTo>
                  <a:lnTo>
                    <a:pt x="29923" y="186227"/>
                  </a:lnTo>
                  <a:lnTo>
                    <a:pt x="51869" y="146647"/>
                  </a:lnTo>
                  <a:lnTo>
                    <a:pt x="78970" y="110729"/>
                  </a:lnTo>
                  <a:lnTo>
                    <a:pt x="110729" y="78970"/>
                  </a:lnTo>
                  <a:lnTo>
                    <a:pt x="146647" y="51869"/>
                  </a:lnTo>
                  <a:lnTo>
                    <a:pt x="186227" y="29923"/>
                  </a:lnTo>
                  <a:lnTo>
                    <a:pt x="228971" y="13631"/>
                  </a:lnTo>
                  <a:lnTo>
                    <a:pt x="274380" y="3490"/>
                  </a:lnTo>
                  <a:lnTo>
                    <a:pt x="321956" y="0"/>
                  </a:lnTo>
                  <a:lnTo>
                    <a:pt x="2644743" y="0"/>
                  </a:lnTo>
                  <a:lnTo>
                    <a:pt x="2695412" y="4010"/>
                  </a:lnTo>
                  <a:lnTo>
                    <a:pt x="2744377" y="15804"/>
                  </a:lnTo>
                  <a:lnTo>
                    <a:pt x="2790773" y="35022"/>
                  </a:lnTo>
                  <a:lnTo>
                    <a:pt x="2833736" y="61306"/>
                  </a:lnTo>
                  <a:lnTo>
                    <a:pt x="2872400" y="94298"/>
                  </a:lnTo>
                  <a:lnTo>
                    <a:pt x="2905393" y="132963"/>
                  </a:lnTo>
                  <a:lnTo>
                    <a:pt x="2931677" y="175926"/>
                  </a:lnTo>
                  <a:lnTo>
                    <a:pt x="2950895" y="222322"/>
                  </a:lnTo>
                  <a:lnTo>
                    <a:pt x="2962689" y="271287"/>
                  </a:lnTo>
                  <a:lnTo>
                    <a:pt x="2966699" y="321956"/>
                  </a:lnTo>
                  <a:lnTo>
                    <a:pt x="2966699" y="1609743"/>
                  </a:lnTo>
                  <a:lnTo>
                    <a:pt x="2963209" y="1657319"/>
                  </a:lnTo>
                  <a:lnTo>
                    <a:pt x="2953068" y="1702728"/>
                  </a:lnTo>
                  <a:lnTo>
                    <a:pt x="2936776" y="1745472"/>
                  </a:lnTo>
                  <a:lnTo>
                    <a:pt x="2914830" y="1785052"/>
                  </a:lnTo>
                  <a:lnTo>
                    <a:pt x="2887729" y="1820970"/>
                  </a:lnTo>
                  <a:lnTo>
                    <a:pt x="2855970" y="1852729"/>
                  </a:lnTo>
                  <a:lnTo>
                    <a:pt x="2820052" y="1879830"/>
                  </a:lnTo>
                  <a:lnTo>
                    <a:pt x="2780472" y="1901776"/>
                  </a:lnTo>
                  <a:lnTo>
                    <a:pt x="2737728" y="1918068"/>
                  </a:lnTo>
                  <a:lnTo>
                    <a:pt x="2692319" y="1928208"/>
                  </a:lnTo>
                  <a:lnTo>
                    <a:pt x="2644743" y="1931699"/>
                  </a:lnTo>
                  <a:lnTo>
                    <a:pt x="321956" y="1931699"/>
                  </a:lnTo>
                  <a:lnTo>
                    <a:pt x="274380" y="1928208"/>
                  </a:lnTo>
                  <a:lnTo>
                    <a:pt x="228971" y="1918068"/>
                  </a:lnTo>
                  <a:lnTo>
                    <a:pt x="186227" y="1901776"/>
                  </a:lnTo>
                  <a:lnTo>
                    <a:pt x="146647" y="1879830"/>
                  </a:lnTo>
                  <a:lnTo>
                    <a:pt x="110729" y="1852729"/>
                  </a:lnTo>
                  <a:lnTo>
                    <a:pt x="78970" y="1820970"/>
                  </a:lnTo>
                  <a:lnTo>
                    <a:pt x="51869" y="1785052"/>
                  </a:lnTo>
                  <a:lnTo>
                    <a:pt x="29923" y="1745472"/>
                  </a:lnTo>
                  <a:lnTo>
                    <a:pt x="13631" y="1702728"/>
                  </a:lnTo>
                  <a:lnTo>
                    <a:pt x="3490" y="1657319"/>
                  </a:lnTo>
                  <a:lnTo>
                    <a:pt x="0" y="1609743"/>
                  </a:lnTo>
                  <a:lnTo>
                    <a:pt x="0" y="321956"/>
                  </a:lnTo>
                  <a:close/>
                </a:path>
              </a:pathLst>
            </a:custGeom>
            <a:ln w="26274">
              <a:solidFill>
                <a:srgbClr val="246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2861080" y="2032217"/>
            <a:ext cx="2609850" cy="64897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46685">
              <a:lnSpc>
                <a:spcPct val="100000"/>
              </a:lnSpc>
              <a:spcBef>
                <a:spcPts val="575"/>
              </a:spcBef>
            </a:pPr>
            <a:r>
              <a:rPr sz="2250" b="1" dirty="0">
                <a:solidFill>
                  <a:srgbClr val="246BFF"/>
                </a:solidFill>
                <a:latin typeface="Tahoma" panose="020B0604030504040204"/>
                <a:cs typeface="Tahoma" panose="020B0604030504040204"/>
              </a:rPr>
              <a:t>XLS</a:t>
            </a:r>
            <a:r>
              <a:rPr sz="2250" b="1" spc="-100" dirty="0">
                <a:solidFill>
                  <a:srgbClr val="246B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50" b="1" spc="-110" dirty="0">
                <a:solidFill>
                  <a:srgbClr val="246BFF"/>
                </a:solidFill>
                <a:latin typeface="Tahoma" panose="020B0604030504040204"/>
                <a:cs typeface="Tahoma" panose="020B0604030504040204"/>
              </a:rPr>
              <a:t>HW</a:t>
            </a:r>
            <a:r>
              <a:rPr sz="2250" b="1" spc="-140" dirty="0">
                <a:solidFill>
                  <a:srgbClr val="246B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50" b="1" spc="-35" dirty="0">
                <a:solidFill>
                  <a:srgbClr val="246BFF"/>
                </a:solidFill>
                <a:latin typeface="Tahoma" panose="020B0604030504040204"/>
                <a:cs typeface="Tahoma" panose="020B0604030504040204"/>
              </a:rPr>
              <a:t>language</a:t>
            </a:r>
            <a:endParaRPr sz="225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b="1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200" b="1" spc="-3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b="1" spc="-3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controllable</a:t>
            </a:r>
            <a:r>
              <a:rPr sz="1200" b="1" spc="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b="1" spc="-3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optimization</a:t>
            </a:r>
            <a:r>
              <a:rPr sz="1200" b="1" spc="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b="1" spc="-1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surface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600414" y="1144359"/>
            <a:ext cx="4925060" cy="1613535"/>
            <a:chOff x="6600414" y="1144359"/>
            <a:chExt cx="4925060" cy="1613535"/>
          </a:xfrm>
        </p:grpSpPr>
        <p:sp>
          <p:nvSpPr>
            <p:cNvPr id="32" name="object 32"/>
            <p:cNvSpPr/>
            <p:nvPr/>
          </p:nvSpPr>
          <p:spPr>
            <a:xfrm>
              <a:off x="6613749" y="1157694"/>
              <a:ext cx="4898390" cy="1586865"/>
            </a:xfrm>
            <a:custGeom>
              <a:avLst/>
              <a:gdLst/>
              <a:ahLst/>
              <a:cxnLst/>
              <a:rect l="l" t="t" r="r" b="b"/>
              <a:pathLst>
                <a:path w="4898390" h="1586864">
                  <a:moveTo>
                    <a:pt x="4633344" y="1586699"/>
                  </a:moveTo>
                  <a:lnTo>
                    <a:pt x="264455" y="1586699"/>
                  </a:lnTo>
                  <a:lnTo>
                    <a:pt x="216919" y="1582439"/>
                  </a:lnTo>
                  <a:lnTo>
                    <a:pt x="172178" y="1570154"/>
                  </a:lnTo>
                  <a:lnTo>
                    <a:pt x="130979" y="1550594"/>
                  </a:lnTo>
                  <a:lnTo>
                    <a:pt x="94070" y="1524503"/>
                  </a:lnTo>
                  <a:lnTo>
                    <a:pt x="62196" y="1492629"/>
                  </a:lnTo>
                  <a:lnTo>
                    <a:pt x="36105" y="1455720"/>
                  </a:lnTo>
                  <a:lnTo>
                    <a:pt x="16545" y="1414521"/>
                  </a:lnTo>
                  <a:lnTo>
                    <a:pt x="4260" y="1369780"/>
                  </a:lnTo>
                  <a:lnTo>
                    <a:pt x="0" y="1322244"/>
                  </a:lnTo>
                  <a:lnTo>
                    <a:pt x="0" y="264455"/>
                  </a:lnTo>
                  <a:lnTo>
                    <a:pt x="4260" y="216919"/>
                  </a:lnTo>
                  <a:lnTo>
                    <a:pt x="16545" y="172178"/>
                  </a:lnTo>
                  <a:lnTo>
                    <a:pt x="36105" y="130979"/>
                  </a:lnTo>
                  <a:lnTo>
                    <a:pt x="62196" y="94070"/>
                  </a:lnTo>
                  <a:lnTo>
                    <a:pt x="94070" y="62196"/>
                  </a:lnTo>
                  <a:lnTo>
                    <a:pt x="130979" y="36105"/>
                  </a:lnTo>
                  <a:lnTo>
                    <a:pt x="172178" y="16544"/>
                  </a:lnTo>
                  <a:lnTo>
                    <a:pt x="216919" y="4260"/>
                  </a:lnTo>
                  <a:lnTo>
                    <a:pt x="264455" y="0"/>
                  </a:lnTo>
                  <a:lnTo>
                    <a:pt x="4633344" y="0"/>
                  </a:lnTo>
                  <a:lnTo>
                    <a:pt x="4685178" y="5128"/>
                  </a:lnTo>
                  <a:lnTo>
                    <a:pt x="4734547" y="20130"/>
                  </a:lnTo>
                  <a:lnTo>
                    <a:pt x="4780064" y="44431"/>
                  </a:lnTo>
                  <a:lnTo>
                    <a:pt x="4820342" y="77457"/>
                  </a:lnTo>
                  <a:lnTo>
                    <a:pt x="4853368" y="117735"/>
                  </a:lnTo>
                  <a:lnTo>
                    <a:pt x="4877669" y="163252"/>
                  </a:lnTo>
                  <a:lnTo>
                    <a:pt x="4892671" y="212621"/>
                  </a:lnTo>
                  <a:lnTo>
                    <a:pt x="4897799" y="264455"/>
                  </a:lnTo>
                  <a:lnTo>
                    <a:pt x="4897799" y="1322244"/>
                  </a:lnTo>
                  <a:lnTo>
                    <a:pt x="4893539" y="1369780"/>
                  </a:lnTo>
                  <a:lnTo>
                    <a:pt x="4881254" y="1414521"/>
                  </a:lnTo>
                  <a:lnTo>
                    <a:pt x="4861694" y="1455720"/>
                  </a:lnTo>
                  <a:lnTo>
                    <a:pt x="4835603" y="1492629"/>
                  </a:lnTo>
                  <a:lnTo>
                    <a:pt x="4803729" y="1524503"/>
                  </a:lnTo>
                  <a:lnTo>
                    <a:pt x="4766820" y="1550594"/>
                  </a:lnTo>
                  <a:lnTo>
                    <a:pt x="4725621" y="1570154"/>
                  </a:lnTo>
                  <a:lnTo>
                    <a:pt x="4680880" y="1582439"/>
                  </a:lnTo>
                  <a:lnTo>
                    <a:pt x="4633344" y="1586699"/>
                  </a:lnTo>
                  <a:close/>
                </a:path>
              </a:pathLst>
            </a:custGeom>
            <a:solidFill>
              <a:srgbClr val="EBF9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613749" y="1157694"/>
              <a:ext cx="4898390" cy="1586865"/>
            </a:xfrm>
            <a:custGeom>
              <a:avLst/>
              <a:gdLst/>
              <a:ahLst/>
              <a:cxnLst/>
              <a:rect l="l" t="t" r="r" b="b"/>
              <a:pathLst>
                <a:path w="4898390" h="1586864">
                  <a:moveTo>
                    <a:pt x="0" y="264455"/>
                  </a:moveTo>
                  <a:lnTo>
                    <a:pt x="4260" y="216919"/>
                  </a:lnTo>
                  <a:lnTo>
                    <a:pt x="16545" y="172178"/>
                  </a:lnTo>
                  <a:lnTo>
                    <a:pt x="36105" y="130979"/>
                  </a:lnTo>
                  <a:lnTo>
                    <a:pt x="62196" y="94070"/>
                  </a:lnTo>
                  <a:lnTo>
                    <a:pt x="94070" y="62196"/>
                  </a:lnTo>
                  <a:lnTo>
                    <a:pt x="130979" y="36105"/>
                  </a:lnTo>
                  <a:lnTo>
                    <a:pt x="172178" y="16544"/>
                  </a:lnTo>
                  <a:lnTo>
                    <a:pt x="216919" y="4260"/>
                  </a:lnTo>
                  <a:lnTo>
                    <a:pt x="264455" y="0"/>
                  </a:lnTo>
                  <a:lnTo>
                    <a:pt x="4633344" y="0"/>
                  </a:lnTo>
                  <a:lnTo>
                    <a:pt x="4685178" y="5128"/>
                  </a:lnTo>
                  <a:lnTo>
                    <a:pt x="4734547" y="20130"/>
                  </a:lnTo>
                  <a:lnTo>
                    <a:pt x="4780064" y="44431"/>
                  </a:lnTo>
                  <a:lnTo>
                    <a:pt x="4820342" y="77457"/>
                  </a:lnTo>
                  <a:lnTo>
                    <a:pt x="4853368" y="117735"/>
                  </a:lnTo>
                  <a:lnTo>
                    <a:pt x="4877669" y="163252"/>
                  </a:lnTo>
                  <a:lnTo>
                    <a:pt x="4892671" y="212621"/>
                  </a:lnTo>
                  <a:lnTo>
                    <a:pt x="4897799" y="264455"/>
                  </a:lnTo>
                  <a:lnTo>
                    <a:pt x="4897799" y="1322244"/>
                  </a:lnTo>
                  <a:lnTo>
                    <a:pt x="4893539" y="1369780"/>
                  </a:lnTo>
                  <a:lnTo>
                    <a:pt x="4881254" y="1414521"/>
                  </a:lnTo>
                  <a:lnTo>
                    <a:pt x="4861694" y="1455720"/>
                  </a:lnTo>
                  <a:lnTo>
                    <a:pt x="4835603" y="1492629"/>
                  </a:lnTo>
                  <a:lnTo>
                    <a:pt x="4803729" y="1524503"/>
                  </a:lnTo>
                  <a:lnTo>
                    <a:pt x="4766820" y="1550594"/>
                  </a:lnTo>
                  <a:lnTo>
                    <a:pt x="4725621" y="1570154"/>
                  </a:lnTo>
                  <a:lnTo>
                    <a:pt x="4680880" y="1582439"/>
                  </a:lnTo>
                  <a:lnTo>
                    <a:pt x="4633344" y="1586699"/>
                  </a:lnTo>
                  <a:lnTo>
                    <a:pt x="264455" y="1586699"/>
                  </a:lnTo>
                  <a:lnTo>
                    <a:pt x="216919" y="1582439"/>
                  </a:lnTo>
                  <a:lnTo>
                    <a:pt x="172178" y="1570154"/>
                  </a:lnTo>
                  <a:lnTo>
                    <a:pt x="130979" y="1550594"/>
                  </a:lnTo>
                  <a:lnTo>
                    <a:pt x="94070" y="1524503"/>
                  </a:lnTo>
                  <a:lnTo>
                    <a:pt x="62196" y="1492629"/>
                  </a:lnTo>
                  <a:lnTo>
                    <a:pt x="36105" y="1455720"/>
                  </a:lnTo>
                  <a:lnTo>
                    <a:pt x="16545" y="1414521"/>
                  </a:lnTo>
                  <a:lnTo>
                    <a:pt x="4260" y="1369780"/>
                  </a:lnTo>
                  <a:lnTo>
                    <a:pt x="0" y="1322244"/>
                  </a:lnTo>
                  <a:lnTo>
                    <a:pt x="0" y="264455"/>
                  </a:lnTo>
                  <a:close/>
                </a:path>
              </a:pathLst>
            </a:custGeom>
            <a:ln w="26274">
              <a:solidFill>
                <a:srgbClr val="24AD7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753974" y="2246049"/>
            <a:ext cx="1226820" cy="1546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6080">
              <a:lnSpc>
                <a:spcPct val="101000"/>
              </a:lnSpc>
              <a:spcBef>
                <a:spcPts val="100"/>
              </a:spcBef>
            </a:pPr>
            <a:r>
              <a:rPr sz="1800" b="1" spc="-18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AI</a:t>
            </a:r>
            <a:r>
              <a:rPr sz="1800" b="1" spc="-1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b="1" spc="-4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+</a:t>
            </a:r>
            <a:r>
              <a:rPr sz="1800" b="1" spc="-3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DESIGNER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116205" marR="219710" indent="17145" algn="just">
              <a:lnSpc>
                <a:spcPct val="101000"/>
              </a:lnSpc>
              <a:spcBef>
                <a:spcPts val="1095"/>
              </a:spcBef>
            </a:pPr>
            <a:r>
              <a:rPr sz="1800" spc="-70" dirty="0">
                <a:solidFill>
                  <a:srgbClr val="FFFFFF"/>
                </a:solidFill>
                <a:latin typeface="Verdana" panose="020B0604030504040204"/>
                <a:cs typeface="Verdana" panose="020B0604030504040204"/>
              </a:rPr>
              <a:t>propose </a:t>
            </a:r>
            <a:r>
              <a:rPr sz="1800" spc="-135" dirty="0">
                <a:solidFill>
                  <a:srgbClr val="FFFFFF"/>
                </a:solidFill>
                <a:latin typeface="Verdana" panose="020B0604030504040204"/>
                <a:cs typeface="Verdana" panose="020B0604030504040204"/>
              </a:rPr>
              <a:t>measure </a:t>
            </a:r>
            <a:r>
              <a:rPr sz="1800" spc="-105" dirty="0">
                <a:solidFill>
                  <a:srgbClr val="FFFFFF"/>
                </a:solidFill>
                <a:latin typeface="Verdana" panose="020B0604030504040204"/>
                <a:cs typeface="Verdana" panose="020B0604030504040204"/>
              </a:rPr>
              <a:t>optimize</a:t>
            </a:r>
            <a:endParaRPr sz="1800">
              <a:latin typeface="Verdana" panose="020B0604030504040204"/>
              <a:cs typeface="Verdana" panose="020B0604030504040204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38184" y="2766136"/>
            <a:ext cx="1287780" cy="476884"/>
            <a:chOff x="2838184" y="2766136"/>
            <a:chExt cx="1287780" cy="476884"/>
          </a:xfrm>
        </p:grpSpPr>
        <p:sp>
          <p:nvSpPr>
            <p:cNvPr id="16" name="object 16"/>
            <p:cNvSpPr/>
            <p:nvPr/>
          </p:nvSpPr>
          <p:spPr>
            <a:xfrm>
              <a:off x="2847074" y="2775026"/>
              <a:ext cx="1270000" cy="459105"/>
            </a:xfrm>
            <a:custGeom>
              <a:avLst/>
              <a:gdLst/>
              <a:ahLst/>
              <a:cxnLst/>
              <a:rect l="l" t="t" r="r" b="b"/>
              <a:pathLst>
                <a:path w="1270000" h="459105">
                  <a:moveTo>
                    <a:pt x="1193148" y="458699"/>
                  </a:moveTo>
                  <a:lnTo>
                    <a:pt x="76451" y="458699"/>
                  </a:lnTo>
                  <a:lnTo>
                    <a:pt x="46693" y="452692"/>
                  </a:lnTo>
                  <a:lnTo>
                    <a:pt x="22392" y="436307"/>
                  </a:lnTo>
                  <a:lnTo>
                    <a:pt x="6007" y="412006"/>
                  </a:lnTo>
                  <a:lnTo>
                    <a:pt x="0" y="382248"/>
                  </a:lnTo>
                  <a:lnTo>
                    <a:pt x="0" y="76451"/>
                  </a:lnTo>
                  <a:lnTo>
                    <a:pt x="6007" y="46693"/>
                  </a:lnTo>
                  <a:lnTo>
                    <a:pt x="22392" y="22392"/>
                  </a:lnTo>
                  <a:lnTo>
                    <a:pt x="46693" y="6007"/>
                  </a:lnTo>
                  <a:lnTo>
                    <a:pt x="76451" y="0"/>
                  </a:lnTo>
                  <a:lnTo>
                    <a:pt x="1193148" y="0"/>
                  </a:lnTo>
                  <a:lnTo>
                    <a:pt x="1235563" y="12844"/>
                  </a:lnTo>
                  <a:lnTo>
                    <a:pt x="1263780" y="47194"/>
                  </a:lnTo>
                  <a:lnTo>
                    <a:pt x="1269599" y="76451"/>
                  </a:lnTo>
                  <a:lnTo>
                    <a:pt x="1269599" y="382248"/>
                  </a:lnTo>
                  <a:lnTo>
                    <a:pt x="1263592" y="412006"/>
                  </a:lnTo>
                  <a:lnTo>
                    <a:pt x="1247207" y="436307"/>
                  </a:lnTo>
                  <a:lnTo>
                    <a:pt x="1222906" y="452692"/>
                  </a:lnTo>
                  <a:lnTo>
                    <a:pt x="1193148" y="458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847074" y="2775026"/>
              <a:ext cx="1270000" cy="459105"/>
            </a:xfrm>
            <a:custGeom>
              <a:avLst/>
              <a:gdLst/>
              <a:ahLst/>
              <a:cxnLst/>
              <a:rect l="l" t="t" r="r" b="b"/>
              <a:pathLst>
                <a:path w="1270000" h="459105">
                  <a:moveTo>
                    <a:pt x="0" y="76451"/>
                  </a:moveTo>
                  <a:lnTo>
                    <a:pt x="6007" y="46693"/>
                  </a:lnTo>
                  <a:lnTo>
                    <a:pt x="22392" y="22392"/>
                  </a:lnTo>
                  <a:lnTo>
                    <a:pt x="46693" y="6007"/>
                  </a:lnTo>
                  <a:lnTo>
                    <a:pt x="76451" y="0"/>
                  </a:lnTo>
                  <a:lnTo>
                    <a:pt x="1193148" y="0"/>
                  </a:lnTo>
                  <a:lnTo>
                    <a:pt x="1235563" y="12844"/>
                  </a:lnTo>
                  <a:lnTo>
                    <a:pt x="1263780" y="47194"/>
                  </a:lnTo>
                  <a:lnTo>
                    <a:pt x="1269599" y="76451"/>
                  </a:lnTo>
                  <a:lnTo>
                    <a:pt x="1269599" y="382248"/>
                  </a:lnTo>
                  <a:lnTo>
                    <a:pt x="1263592" y="412006"/>
                  </a:lnTo>
                  <a:lnTo>
                    <a:pt x="1247207" y="436307"/>
                  </a:lnTo>
                  <a:lnTo>
                    <a:pt x="1222906" y="452692"/>
                  </a:lnTo>
                  <a:lnTo>
                    <a:pt x="1193148" y="458699"/>
                  </a:lnTo>
                  <a:lnTo>
                    <a:pt x="76451" y="458699"/>
                  </a:lnTo>
                  <a:lnTo>
                    <a:pt x="46693" y="452692"/>
                  </a:lnTo>
                  <a:lnTo>
                    <a:pt x="22392" y="436307"/>
                  </a:lnTo>
                  <a:lnTo>
                    <a:pt x="6007" y="412006"/>
                  </a:lnTo>
                  <a:lnTo>
                    <a:pt x="0" y="382248"/>
                  </a:lnTo>
                  <a:lnTo>
                    <a:pt x="0" y="76451"/>
                  </a:lnTo>
                  <a:close/>
                </a:path>
              </a:pathLst>
            </a:custGeom>
            <a:ln w="17524">
              <a:solidFill>
                <a:srgbClr val="D6DEE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090256" y="2794886"/>
            <a:ext cx="784225" cy="4051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82880">
              <a:lnSpc>
                <a:spcPct val="104000"/>
              </a:lnSpc>
              <a:spcBef>
                <a:spcPts val="75"/>
              </a:spcBef>
            </a:pPr>
            <a:r>
              <a:rPr sz="1200" b="1" spc="-1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Clear </a:t>
            </a:r>
            <a:r>
              <a:rPr sz="1200" b="1" spc="-2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semantics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217917" y="2766136"/>
            <a:ext cx="1287780" cy="476884"/>
            <a:chOff x="4217917" y="2766136"/>
            <a:chExt cx="1287780" cy="476884"/>
          </a:xfrm>
        </p:grpSpPr>
        <p:sp>
          <p:nvSpPr>
            <p:cNvPr id="20" name="object 20"/>
            <p:cNvSpPr/>
            <p:nvPr/>
          </p:nvSpPr>
          <p:spPr>
            <a:xfrm>
              <a:off x="4226807" y="2775026"/>
              <a:ext cx="1270000" cy="459105"/>
            </a:xfrm>
            <a:custGeom>
              <a:avLst/>
              <a:gdLst/>
              <a:ahLst/>
              <a:cxnLst/>
              <a:rect l="l" t="t" r="r" b="b"/>
              <a:pathLst>
                <a:path w="1270000" h="459105">
                  <a:moveTo>
                    <a:pt x="1193148" y="458699"/>
                  </a:moveTo>
                  <a:lnTo>
                    <a:pt x="76451" y="458699"/>
                  </a:lnTo>
                  <a:lnTo>
                    <a:pt x="46693" y="452692"/>
                  </a:lnTo>
                  <a:lnTo>
                    <a:pt x="22392" y="436307"/>
                  </a:lnTo>
                  <a:lnTo>
                    <a:pt x="6007" y="412006"/>
                  </a:lnTo>
                  <a:lnTo>
                    <a:pt x="0" y="382248"/>
                  </a:lnTo>
                  <a:lnTo>
                    <a:pt x="0" y="76451"/>
                  </a:lnTo>
                  <a:lnTo>
                    <a:pt x="6007" y="46693"/>
                  </a:lnTo>
                  <a:lnTo>
                    <a:pt x="22392" y="22392"/>
                  </a:lnTo>
                  <a:lnTo>
                    <a:pt x="46693" y="6007"/>
                  </a:lnTo>
                  <a:lnTo>
                    <a:pt x="76451" y="0"/>
                  </a:lnTo>
                  <a:lnTo>
                    <a:pt x="1193148" y="0"/>
                  </a:lnTo>
                  <a:lnTo>
                    <a:pt x="1235563" y="12844"/>
                  </a:lnTo>
                  <a:lnTo>
                    <a:pt x="1263780" y="47194"/>
                  </a:lnTo>
                  <a:lnTo>
                    <a:pt x="1269599" y="76451"/>
                  </a:lnTo>
                  <a:lnTo>
                    <a:pt x="1269599" y="382248"/>
                  </a:lnTo>
                  <a:lnTo>
                    <a:pt x="1263592" y="412006"/>
                  </a:lnTo>
                  <a:lnTo>
                    <a:pt x="1247207" y="436307"/>
                  </a:lnTo>
                  <a:lnTo>
                    <a:pt x="1222906" y="452692"/>
                  </a:lnTo>
                  <a:lnTo>
                    <a:pt x="1193148" y="458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226807" y="2775026"/>
              <a:ext cx="1270000" cy="459105"/>
            </a:xfrm>
            <a:custGeom>
              <a:avLst/>
              <a:gdLst/>
              <a:ahLst/>
              <a:cxnLst/>
              <a:rect l="l" t="t" r="r" b="b"/>
              <a:pathLst>
                <a:path w="1270000" h="459105">
                  <a:moveTo>
                    <a:pt x="0" y="76451"/>
                  </a:moveTo>
                  <a:lnTo>
                    <a:pt x="6007" y="46693"/>
                  </a:lnTo>
                  <a:lnTo>
                    <a:pt x="22392" y="22392"/>
                  </a:lnTo>
                  <a:lnTo>
                    <a:pt x="46693" y="6007"/>
                  </a:lnTo>
                  <a:lnTo>
                    <a:pt x="76451" y="0"/>
                  </a:lnTo>
                  <a:lnTo>
                    <a:pt x="1193148" y="0"/>
                  </a:lnTo>
                  <a:lnTo>
                    <a:pt x="1235563" y="12844"/>
                  </a:lnTo>
                  <a:lnTo>
                    <a:pt x="1263780" y="47194"/>
                  </a:lnTo>
                  <a:lnTo>
                    <a:pt x="1269599" y="76451"/>
                  </a:lnTo>
                  <a:lnTo>
                    <a:pt x="1269599" y="382248"/>
                  </a:lnTo>
                  <a:lnTo>
                    <a:pt x="1263592" y="412006"/>
                  </a:lnTo>
                  <a:lnTo>
                    <a:pt x="1247207" y="436307"/>
                  </a:lnTo>
                  <a:lnTo>
                    <a:pt x="1222906" y="452692"/>
                  </a:lnTo>
                  <a:lnTo>
                    <a:pt x="1193148" y="458699"/>
                  </a:lnTo>
                  <a:lnTo>
                    <a:pt x="76451" y="458699"/>
                  </a:lnTo>
                  <a:lnTo>
                    <a:pt x="46693" y="452692"/>
                  </a:lnTo>
                  <a:lnTo>
                    <a:pt x="22392" y="436307"/>
                  </a:lnTo>
                  <a:lnTo>
                    <a:pt x="6007" y="412006"/>
                  </a:lnTo>
                  <a:lnTo>
                    <a:pt x="0" y="382248"/>
                  </a:lnTo>
                  <a:lnTo>
                    <a:pt x="0" y="76451"/>
                  </a:lnTo>
                  <a:close/>
                </a:path>
              </a:pathLst>
            </a:custGeom>
            <a:ln w="17524">
              <a:solidFill>
                <a:srgbClr val="D6DEE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375865" y="2824477"/>
            <a:ext cx="972819" cy="34607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35890" marR="5080" indent="-123825">
              <a:lnSpc>
                <a:spcPct val="106000"/>
              </a:lnSpc>
              <a:spcBef>
                <a:spcPts val="60"/>
              </a:spcBef>
            </a:pPr>
            <a:r>
              <a:rPr sz="1000" b="1" spc="-1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Enough</a:t>
            </a:r>
            <a:r>
              <a:rPr sz="1000" b="1" spc="-3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000" b="1" spc="-2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control </a:t>
            </a:r>
            <a:r>
              <a:rPr sz="1000" b="1" spc="-1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000" b="1" spc="-5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000" b="1" spc="-1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optimize</a:t>
            </a:r>
            <a:endParaRPr sz="10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838184" y="3365832"/>
            <a:ext cx="1287780" cy="476884"/>
            <a:chOff x="2838184" y="3365832"/>
            <a:chExt cx="1287780" cy="476884"/>
          </a:xfrm>
        </p:grpSpPr>
        <p:sp>
          <p:nvSpPr>
            <p:cNvPr id="24" name="object 24"/>
            <p:cNvSpPr/>
            <p:nvPr/>
          </p:nvSpPr>
          <p:spPr>
            <a:xfrm>
              <a:off x="2847074" y="3374722"/>
              <a:ext cx="1270000" cy="459105"/>
            </a:xfrm>
            <a:custGeom>
              <a:avLst/>
              <a:gdLst/>
              <a:ahLst/>
              <a:cxnLst/>
              <a:rect l="l" t="t" r="r" b="b"/>
              <a:pathLst>
                <a:path w="1270000" h="459104">
                  <a:moveTo>
                    <a:pt x="1193148" y="458699"/>
                  </a:moveTo>
                  <a:lnTo>
                    <a:pt x="76451" y="458699"/>
                  </a:lnTo>
                  <a:lnTo>
                    <a:pt x="46693" y="452692"/>
                  </a:lnTo>
                  <a:lnTo>
                    <a:pt x="22392" y="436307"/>
                  </a:lnTo>
                  <a:lnTo>
                    <a:pt x="6007" y="412006"/>
                  </a:lnTo>
                  <a:lnTo>
                    <a:pt x="0" y="382248"/>
                  </a:lnTo>
                  <a:lnTo>
                    <a:pt x="0" y="76451"/>
                  </a:lnTo>
                  <a:lnTo>
                    <a:pt x="6007" y="46693"/>
                  </a:lnTo>
                  <a:lnTo>
                    <a:pt x="22392" y="22392"/>
                  </a:lnTo>
                  <a:lnTo>
                    <a:pt x="46693" y="6007"/>
                  </a:lnTo>
                  <a:lnTo>
                    <a:pt x="76451" y="0"/>
                  </a:lnTo>
                  <a:lnTo>
                    <a:pt x="1193148" y="0"/>
                  </a:lnTo>
                  <a:lnTo>
                    <a:pt x="1235563" y="12844"/>
                  </a:lnTo>
                  <a:lnTo>
                    <a:pt x="1263780" y="47194"/>
                  </a:lnTo>
                  <a:lnTo>
                    <a:pt x="1269599" y="76451"/>
                  </a:lnTo>
                  <a:lnTo>
                    <a:pt x="1269599" y="382248"/>
                  </a:lnTo>
                  <a:lnTo>
                    <a:pt x="1263592" y="412006"/>
                  </a:lnTo>
                  <a:lnTo>
                    <a:pt x="1247207" y="436307"/>
                  </a:lnTo>
                  <a:lnTo>
                    <a:pt x="1222906" y="452692"/>
                  </a:lnTo>
                  <a:lnTo>
                    <a:pt x="1193148" y="458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847074" y="3374722"/>
              <a:ext cx="1270000" cy="459105"/>
            </a:xfrm>
            <a:custGeom>
              <a:avLst/>
              <a:gdLst/>
              <a:ahLst/>
              <a:cxnLst/>
              <a:rect l="l" t="t" r="r" b="b"/>
              <a:pathLst>
                <a:path w="1270000" h="459104">
                  <a:moveTo>
                    <a:pt x="0" y="76451"/>
                  </a:moveTo>
                  <a:lnTo>
                    <a:pt x="6007" y="46693"/>
                  </a:lnTo>
                  <a:lnTo>
                    <a:pt x="22392" y="22392"/>
                  </a:lnTo>
                  <a:lnTo>
                    <a:pt x="46693" y="6007"/>
                  </a:lnTo>
                  <a:lnTo>
                    <a:pt x="76451" y="0"/>
                  </a:lnTo>
                  <a:lnTo>
                    <a:pt x="1193148" y="0"/>
                  </a:lnTo>
                  <a:lnTo>
                    <a:pt x="1235563" y="12844"/>
                  </a:lnTo>
                  <a:lnTo>
                    <a:pt x="1263780" y="47194"/>
                  </a:lnTo>
                  <a:lnTo>
                    <a:pt x="1269599" y="76451"/>
                  </a:lnTo>
                  <a:lnTo>
                    <a:pt x="1269599" y="382248"/>
                  </a:lnTo>
                  <a:lnTo>
                    <a:pt x="1263592" y="412006"/>
                  </a:lnTo>
                  <a:lnTo>
                    <a:pt x="1247207" y="436307"/>
                  </a:lnTo>
                  <a:lnTo>
                    <a:pt x="1222906" y="452692"/>
                  </a:lnTo>
                  <a:lnTo>
                    <a:pt x="1193148" y="458699"/>
                  </a:lnTo>
                  <a:lnTo>
                    <a:pt x="76451" y="458699"/>
                  </a:lnTo>
                  <a:lnTo>
                    <a:pt x="46693" y="452692"/>
                  </a:lnTo>
                  <a:lnTo>
                    <a:pt x="22392" y="436307"/>
                  </a:lnTo>
                  <a:lnTo>
                    <a:pt x="6007" y="412006"/>
                  </a:lnTo>
                  <a:lnTo>
                    <a:pt x="0" y="382248"/>
                  </a:lnTo>
                  <a:lnTo>
                    <a:pt x="0" y="76451"/>
                  </a:lnTo>
                  <a:close/>
                </a:path>
              </a:pathLst>
            </a:custGeom>
            <a:ln w="17524">
              <a:solidFill>
                <a:srgbClr val="D6DEE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3125618" y="3394583"/>
            <a:ext cx="713105" cy="4051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4445">
              <a:lnSpc>
                <a:spcPct val="104000"/>
              </a:lnSpc>
              <a:spcBef>
                <a:spcPts val="75"/>
              </a:spcBef>
            </a:pPr>
            <a:r>
              <a:rPr sz="1200" b="1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Fast</a:t>
            </a:r>
            <a:r>
              <a:rPr sz="1200" b="1" spc="-7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b="1" spc="-2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QoR </a:t>
            </a:r>
            <a:r>
              <a:rPr sz="1200" b="1" spc="-2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feedback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217917" y="3365832"/>
            <a:ext cx="1287780" cy="476884"/>
            <a:chOff x="4217917" y="3365832"/>
            <a:chExt cx="1287780" cy="476884"/>
          </a:xfrm>
        </p:grpSpPr>
        <p:sp>
          <p:nvSpPr>
            <p:cNvPr id="28" name="object 28"/>
            <p:cNvSpPr/>
            <p:nvPr/>
          </p:nvSpPr>
          <p:spPr>
            <a:xfrm>
              <a:off x="4226807" y="3374722"/>
              <a:ext cx="1270000" cy="459105"/>
            </a:xfrm>
            <a:custGeom>
              <a:avLst/>
              <a:gdLst/>
              <a:ahLst/>
              <a:cxnLst/>
              <a:rect l="l" t="t" r="r" b="b"/>
              <a:pathLst>
                <a:path w="1270000" h="459104">
                  <a:moveTo>
                    <a:pt x="1193148" y="458699"/>
                  </a:moveTo>
                  <a:lnTo>
                    <a:pt x="76451" y="458699"/>
                  </a:lnTo>
                  <a:lnTo>
                    <a:pt x="46693" y="452692"/>
                  </a:lnTo>
                  <a:lnTo>
                    <a:pt x="22392" y="436307"/>
                  </a:lnTo>
                  <a:lnTo>
                    <a:pt x="6007" y="412006"/>
                  </a:lnTo>
                  <a:lnTo>
                    <a:pt x="0" y="382248"/>
                  </a:lnTo>
                  <a:lnTo>
                    <a:pt x="0" y="76451"/>
                  </a:lnTo>
                  <a:lnTo>
                    <a:pt x="6007" y="46693"/>
                  </a:lnTo>
                  <a:lnTo>
                    <a:pt x="22392" y="22392"/>
                  </a:lnTo>
                  <a:lnTo>
                    <a:pt x="46693" y="6007"/>
                  </a:lnTo>
                  <a:lnTo>
                    <a:pt x="76451" y="0"/>
                  </a:lnTo>
                  <a:lnTo>
                    <a:pt x="1193148" y="0"/>
                  </a:lnTo>
                  <a:lnTo>
                    <a:pt x="1235563" y="12844"/>
                  </a:lnTo>
                  <a:lnTo>
                    <a:pt x="1263780" y="47194"/>
                  </a:lnTo>
                  <a:lnTo>
                    <a:pt x="1269599" y="76451"/>
                  </a:lnTo>
                  <a:lnTo>
                    <a:pt x="1269599" y="382248"/>
                  </a:lnTo>
                  <a:lnTo>
                    <a:pt x="1263592" y="412006"/>
                  </a:lnTo>
                  <a:lnTo>
                    <a:pt x="1247207" y="436307"/>
                  </a:lnTo>
                  <a:lnTo>
                    <a:pt x="1222906" y="452692"/>
                  </a:lnTo>
                  <a:lnTo>
                    <a:pt x="1193148" y="458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226807" y="3374722"/>
              <a:ext cx="1270000" cy="459105"/>
            </a:xfrm>
            <a:custGeom>
              <a:avLst/>
              <a:gdLst/>
              <a:ahLst/>
              <a:cxnLst/>
              <a:rect l="l" t="t" r="r" b="b"/>
              <a:pathLst>
                <a:path w="1270000" h="459104">
                  <a:moveTo>
                    <a:pt x="0" y="76451"/>
                  </a:moveTo>
                  <a:lnTo>
                    <a:pt x="6007" y="46693"/>
                  </a:lnTo>
                  <a:lnTo>
                    <a:pt x="22392" y="22392"/>
                  </a:lnTo>
                  <a:lnTo>
                    <a:pt x="46693" y="6007"/>
                  </a:lnTo>
                  <a:lnTo>
                    <a:pt x="76451" y="0"/>
                  </a:lnTo>
                  <a:lnTo>
                    <a:pt x="1193148" y="0"/>
                  </a:lnTo>
                  <a:lnTo>
                    <a:pt x="1235563" y="12844"/>
                  </a:lnTo>
                  <a:lnTo>
                    <a:pt x="1263780" y="47194"/>
                  </a:lnTo>
                  <a:lnTo>
                    <a:pt x="1269599" y="76451"/>
                  </a:lnTo>
                  <a:lnTo>
                    <a:pt x="1269599" y="382248"/>
                  </a:lnTo>
                  <a:lnTo>
                    <a:pt x="1263592" y="412006"/>
                  </a:lnTo>
                  <a:lnTo>
                    <a:pt x="1247207" y="436307"/>
                  </a:lnTo>
                  <a:lnTo>
                    <a:pt x="1222906" y="452692"/>
                  </a:lnTo>
                  <a:lnTo>
                    <a:pt x="1193148" y="458699"/>
                  </a:lnTo>
                  <a:lnTo>
                    <a:pt x="76451" y="458699"/>
                  </a:lnTo>
                  <a:lnTo>
                    <a:pt x="46693" y="452692"/>
                  </a:lnTo>
                  <a:lnTo>
                    <a:pt x="22392" y="436307"/>
                  </a:lnTo>
                  <a:lnTo>
                    <a:pt x="6007" y="412006"/>
                  </a:lnTo>
                  <a:lnTo>
                    <a:pt x="0" y="382248"/>
                  </a:lnTo>
                  <a:lnTo>
                    <a:pt x="0" y="76451"/>
                  </a:lnTo>
                  <a:close/>
                </a:path>
              </a:pathLst>
            </a:custGeom>
            <a:ln w="17524">
              <a:solidFill>
                <a:srgbClr val="D6DEE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4426769" y="3394583"/>
            <a:ext cx="870585" cy="4051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58115">
              <a:lnSpc>
                <a:spcPct val="104000"/>
              </a:lnSpc>
              <a:spcBef>
                <a:spcPts val="75"/>
              </a:spcBef>
            </a:pPr>
            <a:r>
              <a:rPr sz="1200" b="1" spc="-1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Robust </a:t>
            </a:r>
            <a:r>
              <a:rPr sz="1200" b="1" spc="-2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verification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162349" y="1312904"/>
            <a:ext cx="4451985" cy="3368040"/>
            <a:chOff x="2162349" y="1312904"/>
            <a:chExt cx="4451985" cy="3368040"/>
          </a:xfrm>
        </p:grpSpPr>
        <p:sp>
          <p:nvSpPr>
            <p:cNvPr id="36" name="object 36"/>
            <p:cNvSpPr/>
            <p:nvPr/>
          </p:nvSpPr>
          <p:spPr>
            <a:xfrm>
              <a:off x="5647931" y="1952485"/>
              <a:ext cx="965835" cy="2728595"/>
            </a:xfrm>
            <a:custGeom>
              <a:avLst/>
              <a:gdLst/>
              <a:ahLst/>
              <a:cxnLst/>
              <a:rect l="l" t="t" r="r" b="b"/>
              <a:pathLst>
                <a:path w="965834" h="2728595">
                  <a:moveTo>
                    <a:pt x="965784" y="0"/>
                  </a:moveTo>
                  <a:lnTo>
                    <a:pt x="529894" y="0"/>
                  </a:lnTo>
                  <a:lnTo>
                    <a:pt x="504990" y="0"/>
                  </a:lnTo>
                  <a:lnTo>
                    <a:pt x="504990" y="24904"/>
                  </a:lnTo>
                  <a:lnTo>
                    <a:pt x="504990" y="1037805"/>
                  </a:lnTo>
                  <a:lnTo>
                    <a:pt x="0" y="1037805"/>
                  </a:lnTo>
                  <a:lnTo>
                    <a:pt x="0" y="1062697"/>
                  </a:lnTo>
                  <a:lnTo>
                    <a:pt x="504990" y="1062697"/>
                  </a:lnTo>
                  <a:lnTo>
                    <a:pt x="504990" y="2728201"/>
                  </a:lnTo>
                  <a:lnTo>
                    <a:pt x="529894" y="2728201"/>
                  </a:lnTo>
                  <a:lnTo>
                    <a:pt x="529894" y="24904"/>
                  </a:lnTo>
                  <a:lnTo>
                    <a:pt x="965784" y="24904"/>
                  </a:lnTo>
                  <a:lnTo>
                    <a:pt x="965784" y="0"/>
                  </a:lnTo>
                  <a:close/>
                </a:path>
              </a:pathLst>
            </a:custGeom>
            <a:solidFill>
              <a:srgbClr val="246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176637" y="2995824"/>
              <a:ext cx="505459" cy="6985"/>
            </a:xfrm>
            <a:custGeom>
              <a:avLst/>
              <a:gdLst/>
              <a:ahLst/>
              <a:cxnLst/>
              <a:rect l="l" t="t" r="r" b="b"/>
              <a:pathLst>
                <a:path w="505460" h="6985">
                  <a:moveTo>
                    <a:pt x="0" y="6899"/>
                  </a:moveTo>
                  <a:lnTo>
                    <a:pt x="504899" y="0"/>
                  </a:lnTo>
                </a:path>
              </a:pathLst>
            </a:custGeom>
            <a:ln w="28574">
              <a:solidFill>
                <a:srgbClr val="3D8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336998" y="1326239"/>
              <a:ext cx="1656080" cy="497205"/>
            </a:xfrm>
            <a:custGeom>
              <a:avLst/>
              <a:gdLst/>
              <a:ahLst/>
              <a:cxnLst/>
              <a:rect l="l" t="t" r="r" b="b"/>
              <a:pathLst>
                <a:path w="1656079" h="497205">
                  <a:moveTo>
                    <a:pt x="1572898" y="496799"/>
                  </a:moveTo>
                  <a:lnTo>
                    <a:pt x="82801" y="496799"/>
                  </a:lnTo>
                  <a:lnTo>
                    <a:pt x="50571" y="490292"/>
                  </a:lnTo>
                  <a:lnTo>
                    <a:pt x="24252" y="472547"/>
                  </a:lnTo>
                  <a:lnTo>
                    <a:pt x="6506" y="446228"/>
                  </a:lnTo>
                  <a:lnTo>
                    <a:pt x="0" y="413998"/>
                  </a:lnTo>
                  <a:lnTo>
                    <a:pt x="0" y="82801"/>
                  </a:lnTo>
                  <a:lnTo>
                    <a:pt x="6506" y="50571"/>
                  </a:lnTo>
                  <a:lnTo>
                    <a:pt x="24252" y="24252"/>
                  </a:lnTo>
                  <a:lnTo>
                    <a:pt x="50571" y="6506"/>
                  </a:lnTo>
                  <a:lnTo>
                    <a:pt x="82801" y="0"/>
                  </a:lnTo>
                  <a:lnTo>
                    <a:pt x="1572898" y="0"/>
                  </a:lnTo>
                  <a:lnTo>
                    <a:pt x="1618836" y="13911"/>
                  </a:lnTo>
                  <a:lnTo>
                    <a:pt x="1649397" y="51114"/>
                  </a:lnTo>
                  <a:lnTo>
                    <a:pt x="1655699" y="82801"/>
                  </a:lnTo>
                  <a:lnTo>
                    <a:pt x="1655699" y="413998"/>
                  </a:lnTo>
                  <a:lnTo>
                    <a:pt x="1649193" y="446228"/>
                  </a:lnTo>
                  <a:lnTo>
                    <a:pt x="1631447" y="472547"/>
                  </a:lnTo>
                  <a:lnTo>
                    <a:pt x="1605128" y="490292"/>
                  </a:lnTo>
                  <a:lnTo>
                    <a:pt x="1572898" y="496799"/>
                  </a:lnTo>
                  <a:close/>
                </a:path>
              </a:pathLst>
            </a:custGeom>
            <a:solidFill>
              <a:srgbClr val="EBF1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336998" y="1326239"/>
              <a:ext cx="1656080" cy="497205"/>
            </a:xfrm>
            <a:custGeom>
              <a:avLst/>
              <a:gdLst/>
              <a:ahLst/>
              <a:cxnLst/>
              <a:rect l="l" t="t" r="r" b="b"/>
              <a:pathLst>
                <a:path w="1656079" h="497205">
                  <a:moveTo>
                    <a:pt x="0" y="82801"/>
                  </a:moveTo>
                  <a:lnTo>
                    <a:pt x="6506" y="50571"/>
                  </a:lnTo>
                  <a:lnTo>
                    <a:pt x="24252" y="24252"/>
                  </a:lnTo>
                  <a:lnTo>
                    <a:pt x="50571" y="6506"/>
                  </a:lnTo>
                  <a:lnTo>
                    <a:pt x="82801" y="0"/>
                  </a:lnTo>
                  <a:lnTo>
                    <a:pt x="1572898" y="0"/>
                  </a:lnTo>
                  <a:lnTo>
                    <a:pt x="1618836" y="13911"/>
                  </a:lnTo>
                  <a:lnTo>
                    <a:pt x="1649397" y="51114"/>
                  </a:lnTo>
                  <a:lnTo>
                    <a:pt x="1655699" y="82801"/>
                  </a:lnTo>
                  <a:lnTo>
                    <a:pt x="1655699" y="413998"/>
                  </a:lnTo>
                  <a:lnTo>
                    <a:pt x="1649193" y="446228"/>
                  </a:lnTo>
                  <a:lnTo>
                    <a:pt x="1631447" y="472547"/>
                  </a:lnTo>
                  <a:lnTo>
                    <a:pt x="1605128" y="490292"/>
                  </a:lnTo>
                  <a:lnTo>
                    <a:pt x="1572898" y="496799"/>
                  </a:lnTo>
                  <a:lnTo>
                    <a:pt x="82801" y="496799"/>
                  </a:lnTo>
                  <a:lnTo>
                    <a:pt x="50571" y="490292"/>
                  </a:lnTo>
                  <a:lnTo>
                    <a:pt x="24252" y="472547"/>
                  </a:lnTo>
                  <a:lnTo>
                    <a:pt x="6506" y="446228"/>
                  </a:lnTo>
                  <a:lnTo>
                    <a:pt x="0" y="413998"/>
                  </a:lnTo>
                  <a:lnTo>
                    <a:pt x="0" y="82801"/>
                  </a:lnTo>
                  <a:close/>
                </a:path>
              </a:pathLst>
            </a:custGeom>
            <a:ln w="26274">
              <a:solidFill>
                <a:srgbClr val="246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3823689" y="1365130"/>
            <a:ext cx="683260" cy="4057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42545">
              <a:lnSpc>
                <a:spcPct val="100000"/>
              </a:lnSpc>
              <a:spcBef>
                <a:spcPts val="90"/>
              </a:spcBef>
            </a:pPr>
            <a:r>
              <a:rPr sz="1250" b="1" spc="-4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Internal </a:t>
            </a:r>
            <a:r>
              <a:rPr sz="1250" b="1" spc="-10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AI</a:t>
            </a:r>
            <a:r>
              <a:rPr sz="1250" b="1" spc="-8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50" b="1" spc="-5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model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51689" y="1941940"/>
            <a:ext cx="4084320" cy="4756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93700" marR="30480">
              <a:lnSpc>
                <a:spcPct val="100000"/>
              </a:lnSpc>
              <a:spcBef>
                <a:spcPts val="1935"/>
              </a:spcBef>
            </a:pPr>
            <a:r>
              <a:rPr sz="1500" b="1" spc="-5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Major</a:t>
            </a:r>
            <a:r>
              <a:rPr sz="1500" b="1" spc="-11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4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changes</a:t>
            </a:r>
            <a:r>
              <a:rPr sz="1500" b="1" spc="-7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5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landed</a:t>
            </a:r>
            <a:r>
              <a:rPr sz="1500" b="1" spc="-7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6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up</a:t>
            </a:r>
            <a:r>
              <a:rPr sz="1500" b="1" spc="-7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6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until</a:t>
            </a:r>
            <a:r>
              <a:rPr sz="1500" b="1" spc="-4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4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500" b="1" spc="-7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5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day</a:t>
            </a:r>
            <a:r>
              <a:rPr sz="1500" b="1" spc="-10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2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of </a:t>
            </a:r>
            <a:r>
              <a:rPr sz="1500" b="1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RTL</a:t>
            </a:r>
            <a:r>
              <a:rPr sz="1500" b="1" spc="-3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1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freeze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120966" y="3080758"/>
            <a:ext cx="3815079" cy="9474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1000"/>
              </a:lnSpc>
              <a:spcBef>
                <a:spcPts val="95"/>
              </a:spcBef>
            </a:pPr>
            <a:r>
              <a:rPr sz="1800" b="1" spc="-5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IMPACT</a:t>
            </a:r>
            <a:r>
              <a:rPr sz="1800" b="1" spc="-13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b="1" spc="-11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1800" b="1" spc="-75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b="1" spc="-175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·</a:t>
            </a:r>
            <a:r>
              <a:rPr sz="1800" b="1" spc="-7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b="1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MEASURED</a:t>
            </a:r>
            <a:r>
              <a:rPr sz="1800" b="1" spc="-75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b="1" spc="-3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PPA</a:t>
            </a:r>
            <a:r>
              <a:rPr sz="1800" b="1" spc="-155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b="1" spc="-2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WINS </a:t>
            </a:r>
            <a:r>
              <a:rPr sz="1800" b="1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VS</a:t>
            </a:r>
            <a:r>
              <a:rPr sz="1800" b="1" spc="-8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b="1" spc="-65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OPTIMIZED</a:t>
            </a:r>
            <a:r>
              <a:rPr sz="1800" b="1" spc="-8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b="1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HUMAN</a:t>
            </a:r>
            <a:r>
              <a:rPr sz="1800" b="1" spc="-8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800" b="1" spc="-1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BASELINE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ct val="100000"/>
              </a:lnSpc>
              <a:spcBef>
                <a:spcPts val="1110"/>
              </a:spcBef>
            </a:pPr>
            <a:r>
              <a:rPr sz="1500" b="1" spc="-9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Improved</a:t>
            </a:r>
            <a:r>
              <a:rPr sz="1500" b="1" spc="-5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7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building</a:t>
            </a:r>
            <a:r>
              <a:rPr sz="1500" b="1" spc="-5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1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blocks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385601" y="4121853"/>
            <a:ext cx="1544955" cy="523875"/>
            <a:chOff x="3385601" y="4121853"/>
            <a:chExt cx="1544955" cy="523875"/>
          </a:xfrm>
        </p:grpSpPr>
        <p:sp>
          <p:nvSpPr>
            <p:cNvPr id="42" name="object 42"/>
            <p:cNvSpPr/>
            <p:nvPr/>
          </p:nvSpPr>
          <p:spPr>
            <a:xfrm>
              <a:off x="3398936" y="4135188"/>
              <a:ext cx="1518285" cy="497205"/>
            </a:xfrm>
            <a:custGeom>
              <a:avLst/>
              <a:gdLst/>
              <a:ahLst/>
              <a:cxnLst/>
              <a:rect l="l" t="t" r="r" b="b"/>
              <a:pathLst>
                <a:path w="1518285" h="497204">
                  <a:moveTo>
                    <a:pt x="1435198" y="496799"/>
                  </a:moveTo>
                  <a:lnTo>
                    <a:pt x="82801" y="496799"/>
                  </a:lnTo>
                  <a:lnTo>
                    <a:pt x="50571" y="490293"/>
                  </a:lnTo>
                  <a:lnTo>
                    <a:pt x="24251" y="472547"/>
                  </a:lnTo>
                  <a:lnTo>
                    <a:pt x="6506" y="446228"/>
                  </a:lnTo>
                  <a:lnTo>
                    <a:pt x="0" y="413998"/>
                  </a:lnTo>
                  <a:lnTo>
                    <a:pt x="0" y="82801"/>
                  </a:lnTo>
                  <a:lnTo>
                    <a:pt x="6506" y="50571"/>
                  </a:lnTo>
                  <a:lnTo>
                    <a:pt x="24251" y="24251"/>
                  </a:lnTo>
                  <a:lnTo>
                    <a:pt x="50571" y="6506"/>
                  </a:lnTo>
                  <a:lnTo>
                    <a:pt x="82801" y="0"/>
                  </a:lnTo>
                  <a:lnTo>
                    <a:pt x="1435198" y="0"/>
                  </a:lnTo>
                  <a:lnTo>
                    <a:pt x="1481136" y="13911"/>
                  </a:lnTo>
                  <a:lnTo>
                    <a:pt x="1511696" y="51114"/>
                  </a:lnTo>
                  <a:lnTo>
                    <a:pt x="1517999" y="82801"/>
                  </a:lnTo>
                  <a:lnTo>
                    <a:pt x="1517999" y="413998"/>
                  </a:lnTo>
                  <a:lnTo>
                    <a:pt x="1511493" y="446228"/>
                  </a:lnTo>
                  <a:lnTo>
                    <a:pt x="1493747" y="472547"/>
                  </a:lnTo>
                  <a:lnTo>
                    <a:pt x="1467428" y="490293"/>
                  </a:lnTo>
                  <a:lnTo>
                    <a:pt x="1435198" y="496799"/>
                  </a:lnTo>
                  <a:close/>
                </a:path>
              </a:pathLst>
            </a:custGeom>
            <a:solidFill>
              <a:srgbClr val="EBF1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398936" y="4135188"/>
              <a:ext cx="1518285" cy="497205"/>
            </a:xfrm>
            <a:custGeom>
              <a:avLst/>
              <a:gdLst/>
              <a:ahLst/>
              <a:cxnLst/>
              <a:rect l="l" t="t" r="r" b="b"/>
              <a:pathLst>
                <a:path w="1518285" h="497204">
                  <a:moveTo>
                    <a:pt x="0" y="82801"/>
                  </a:moveTo>
                  <a:lnTo>
                    <a:pt x="6506" y="50571"/>
                  </a:lnTo>
                  <a:lnTo>
                    <a:pt x="24251" y="24251"/>
                  </a:lnTo>
                  <a:lnTo>
                    <a:pt x="50571" y="6506"/>
                  </a:lnTo>
                  <a:lnTo>
                    <a:pt x="82801" y="0"/>
                  </a:lnTo>
                  <a:lnTo>
                    <a:pt x="1435198" y="0"/>
                  </a:lnTo>
                  <a:lnTo>
                    <a:pt x="1481136" y="13911"/>
                  </a:lnTo>
                  <a:lnTo>
                    <a:pt x="1511696" y="51114"/>
                  </a:lnTo>
                  <a:lnTo>
                    <a:pt x="1517999" y="82801"/>
                  </a:lnTo>
                  <a:lnTo>
                    <a:pt x="1517999" y="413998"/>
                  </a:lnTo>
                  <a:lnTo>
                    <a:pt x="1511493" y="446228"/>
                  </a:lnTo>
                  <a:lnTo>
                    <a:pt x="1493747" y="472547"/>
                  </a:lnTo>
                  <a:lnTo>
                    <a:pt x="1467428" y="490293"/>
                  </a:lnTo>
                  <a:lnTo>
                    <a:pt x="1435198" y="496799"/>
                  </a:lnTo>
                  <a:lnTo>
                    <a:pt x="82801" y="496799"/>
                  </a:lnTo>
                  <a:lnTo>
                    <a:pt x="50571" y="490293"/>
                  </a:lnTo>
                  <a:lnTo>
                    <a:pt x="24251" y="472547"/>
                  </a:lnTo>
                  <a:lnTo>
                    <a:pt x="6506" y="446228"/>
                  </a:lnTo>
                  <a:lnTo>
                    <a:pt x="0" y="413998"/>
                  </a:lnTo>
                  <a:lnTo>
                    <a:pt x="0" y="82801"/>
                  </a:lnTo>
                  <a:close/>
                </a:path>
              </a:pathLst>
            </a:custGeom>
            <a:ln w="26274">
              <a:solidFill>
                <a:srgbClr val="246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3704638" y="4269330"/>
            <a:ext cx="908050" cy="215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b="1" spc="-3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Fast</a:t>
            </a:r>
            <a:r>
              <a:rPr sz="1250" b="1" spc="-6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50" b="1" spc="-4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tooling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066473" y="4159377"/>
          <a:ext cx="2770505" cy="9150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4405"/>
                <a:gridCol w="1241425"/>
                <a:gridCol w="574675"/>
              </a:tblGrid>
              <a:tr h="170815">
                <a:tc>
                  <a:txBody>
                    <a:bodyPr/>
                    <a:lstStyle/>
                    <a:p>
                      <a:pPr marR="116205" algn="r">
                        <a:lnSpc>
                          <a:spcPts val="1245"/>
                        </a:lnSpc>
                      </a:pPr>
                      <a:r>
                        <a:rPr sz="1400" b="1" spc="-95" dirty="0">
                          <a:solidFill>
                            <a:srgbClr val="172137"/>
                          </a:solidFill>
                          <a:latin typeface="Tahoma" panose="020B0604030504040204"/>
                          <a:cs typeface="Tahoma" panose="020B0604030504040204"/>
                        </a:rPr>
                        <a:t>BF16</a:t>
                      </a:r>
                      <a:r>
                        <a:rPr sz="1400" b="1" spc="-70" dirty="0">
                          <a:solidFill>
                            <a:srgbClr val="172137"/>
                          </a:solidFill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172137"/>
                          </a:solidFill>
                          <a:latin typeface="Tahoma" panose="020B0604030504040204"/>
                          <a:cs typeface="Tahoma" panose="020B0604030504040204"/>
                        </a:rPr>
                        <a:t>mul</a:t>
                      </a:r>
                      <a:endParaRPr sz="1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solidFill>
                      <a:srgbClr val="246BFF"/>
                    </a:solidFill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ts val="1245"/>
                        </a:lnSpc>
                      </a:pPr>
                      <a:r>
                        <a:rPr sz="1400" b="1" spc="-55" dirty="0">
                          <a:solidFill>
                            <a:srgbClr val="172137"/>
                          </a:solidFill>
                          <a:latin typeface="Tahoma" panose="020B0604030504040204"/>
                          <a:cs typeface="Tahoma" panose="020B0604030504040204"/>
                        </a:rPr>
                        <a:t>56%</a:t>
                      </a:r>
                      <a:endParaRPr sz="1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/>
                </a:tc>
              </a:tr>
              <a:tr h="1657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</a:tr>
              <a:tr h="218440">
                <a:tc>
                  <a:txBody>
                    <a:bodyPr/>
                    <a:lstStyle/>
                    <a:p>
                      <a:pPr marR="142875" algn="r">
                        <a:lnSpc>
                          <a:spcPts val="1625"/>
                        </a:lnSpc>
                      </a:pPr>
                      <a:r>
                        <a:rPr sz="1400" b="1" dirty="0">
                          <a:solidFill>
                            <a:srgbClr val="172137"/>
                          </a:solidFill>
                          <a:latin typeface="Tahoma" panose="020B0604030504040204"/>
                          <a:cs typeface="Tahoma" panose="020B0604030504040204"/>
                        </a:rPr>
                        <a:t>FP4</a:t>
                      </a:r>
                      <a:r>
                        <a:rPr sz="1400" b="1" spc="-45" dirty="0">
                          <a:solidFill>
                            <a:srgbClr val="172137"/>
                          </a:solidFill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172137"/>
                          </a:solidFill>
                          <a:latin typeface="Tahoma" panose="020B0604030504040204"/>
                          <a:cs typeface="Tahoma" panose="020B0604030504040204"/>
                        </a:rPr>
                        <a:t>dot</a:t>
                      </a:r>
                      <a:endParaRPr sz="1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98170">
                        <a:lnSpc>
                          <a:spcPts val="1625"/>
                        </a:lnSpc>
                      </a:pPr>
                      <a:r>
                        <a:rPr sz="1400" b="1" spc="-280" dirty="0">
                          <a:solidFill>
                            <a:srgbClr val="172137"/>
                          </a:solidFill>
                          <a:latin typeface="Tahoma" panose="020B0604030504040204"/>
                          <a:cs typeface="Tahoma" panose="020B0604030504040204"/>
                        </a:rPr>
                        <a:t>21%</a:t>
                      </a:r>
                      <a:endParaRPr sz="1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</a:tr>
              <a:tr h="360045">
                <a:tc>
                  <a:txBody>
                    <a:bodyPr/>
                    <a:lstStyle/>
                    <a:p>
                      <a:pPr marR="142875" algn="r">
                        <a:lnSpc>
                          <a:spcPts val="1645"/>
                        </a:lnSpc>
                        <a:spcBef>
                          <a:spcPts val="1095"/>
                        </a:spcBef>
                      </a:pPr>
                      <a:r>
                        <a:rPr sz="1400" b="1" spc="-30" dirty="0">
                          <a:solidFill>
                            <a:srgbClr val="172137"/>
                          </a:solidFill>
                          <a:latin typeface="Tahoma" panose="020B0604030504040204"/>
                          <a:cs typeface="Tahoma" panose="020B0604030504040204"/>
                        </a:rPr>
                        <a:t>FP32</a:t>
                      </a:r>
                      <a:r>
                        <a:rPr sz="1400" b="1" spc="-85" dirty="0">
                          <a:solidFill>
                            <a:srgbClr val="172137"/>
                          </a:solidFill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172137"/>
                          </a:solidFill>
                          <a:latin typeface="Tahoma" panose="020B0604030504040204"/>
                          <a:cs typeface="Tahoma" panose="020B0604030504040204"/>
                        </a:rPr>
                        <a:t>acc</a:t>
                      </a:r>
                      <a:endParaRPr sz="1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139065" marB="0"/>
                </a:tc>
                <a:tc>
                  <a:txBody>
                    <a:bodyPr/>
                    <a:lstStyle/>
                    <a:p>
                      <a:pPr marL="358140">
                        <a:lnSpc>
                          <a:spcPts val="1650"/>
                        </a:lnSpc>
                        <a:spcBef>
                          <a:spcPts val="1085"/>
                        </a:spcBef>
                      </a:pPr>
                      <a:r>
                        <a:rPr sz="1400" b="1" spc="-25" dirty="0">
                          <a:solidFill>
                            <a:srgbClr val="172137"/>
                          </a:solidFill>
                          <a:latin typeface="Tahoma" panose="020B0604030504040204"/>
                          <a:cs typeface="Tahoma" panose="020B0604030504040204"/>
                        </a:rPr>
                        <a:t>10%</a:t>
                      </a:r>
                      <a:endParaRPr sz="1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1377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8020900" y="4519882"/>
            <a:ext cx="469265" cy="171450"/>
          </a:xfrm>
          <a:custGeom>
            <a:avLst/>
            <a:gdLst/>
            <a:ahLst/>
            <a:cxnLst/>
            <a:rect l="l" t="t" r="r" b="b"/>
            <a:pathLst>
              <a:path w="469265" h="171450">
                <a:moveTo>
                  <a:pt x="468899" y="170999"/>
                </a:moveTo>
                <a:lnTo>
                  <a:pt x="0" y="170999"/>
                </a:lnTo>
                <a:lnTo>
                  <a:pt x="0" y="0"/>
                </a:lnTo>
                <a:lnTo>
                  <a:pt x="468899" y="0"/>
                </a:lnTo>
                <a:lnTo>
                  <a:pt x="468899" y="170999"/>
                </a:lnTo>
                <a:close/>
              </a:path>
            </a:pathLst>
          </a:custGeom>
          <a:solidFill>
            <a:srgbClr val="24AD7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5" name="object 45"/>
          <p:cNvGrpSpPr/>
          <p:nvPr/>
        </p:nvGrpSpPr>
        <p:grpSpPr>
          <a:xfrm>
            <a:off x="2937599" y="4792345"/>
            <a:ext cx="2440940" cy="657860"/>
            <a:chOff x="2937599" y="4792345"/>
            <a:chExt cx="2440940" cy="657860"/>
          </a:xfrm>
        </p:grpSpPr>
        <p:sp>
          <p:nvSpPr>
            <p:cNvPr id="46" name="object 46"/>
            <p:cNvSpPr/>
            <p:nvPr/>
          </p:nvSpPr>
          <p:spPr>
            <a:xfrm>
              <a:off x="2950737" y="4805482"/>
              <a:ext cx="2414905" cy="631825"/>
            </a:xfrm>
            <a:custGeom>
              <a:avLst/>
              <a:gdLst/>
              <a:ahLst/>
              <a:cxnLst/>
              <a:rect l="l" t="t" r="r" b="b"/>
              <a:pathLst>
                <a:path w="2414904" h="631825">
                  <a:moveTo>
                    <a:pt x="2309147" y="631499"/>
                  </a:moveTo>
                  <a:lnTo>
                    <a:pt x="105252" y="631499"/>
                  </a:lnTo>
                  <a:lnTo>
                    <a:pt x="64283" y="623228"/>
                  </a:lnTo>
                  <a:lnTo>
                    <a:pt x="30827" y="600672"/>
                  </a:lnTo>
                  <a:lnTo>
                    <a:pt x="8271" y="567216"/>
                  </a:lnTo>
                  <a:lnTo>
                    <a:pt x="0" y="526247"/>
                  </a:lnTo>
                  <a:lnTo>
                    <a:pt x="0" y="105251"/>
                  </a:lnTo>
                  <a:lnTo>
                    <a:pt x="8271" y="64283"/>
                  </a:lnTo>
                  <a:lnTo>
                    <a:pt x="30827" y="30827"/>
                  </a:lnTo>
                  <a:lnTo>
                    <a:pt x="64283" y="8271"/>
                  </a:lnTo>
                  <a:lnTo>
                    <a:pt x="105252" y="0"/>
                  </a:lnTo>
                  <a:lnTo>
                    <a:pt x="2309147" y="0"/>
                  </a:lnTo>
                  <a:lnTo>
                    <a:pt x="2349426" y="8011"/>
                  </a:lnTo>
                  <a:lnTo>
                    <a:pt x="2383572" y="30827"/>
                  </a:lnTo>
                  <a:lnTo>
                    <a:pt x="2406388" y="64973"/>
                  </a:lnTo>
                  <a:lnTo>
                    <a:pt x="2414399" y="105251"/>
                  </a:lnTo>
                  <a:lnTo>
                    <a:pt x="2414399" y="526247"/>
                  </a:lnTo>
                  <a:lnTo>
                    <a:pt x="2406128" y="567216"/>
                  </a:lnTo>
                  <a:lnTo>
                    <a:pt x="2383572" y="600672"/>
                  </a:lnTo>
                  <a:lnTo>
                    <a:pt x="2350116" y="623228"/>
                  </a:lnTo>
                  <a:lnTo>
                    <a:pt x="2309147" y="631499"/>
                  </a:lnTo>
                  <a:close/>
                </a:path>
              </a:pathLst>
            </a:custGeom>
            <a:solidFill>
              <a:srgbClr val="EBF1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950737" y="4805482"/>
              <a:ext cx="2414905" cy="631825"/>
            </a:xfrm>
            <a:custGeom>
              <a:avLst/>
              <a:gdLst/>
              <a:ahLst/>
              <a:cxnLst/>
              <a:rect l="l" t="t" r="r" b="b"/>
              <a:pathLst>
                <a:path w="2414904" h="631825">
                  <a:moveTo>
                    <a:pt x="0" y="105251"/>
                  </a:moveTo>
                  <a:lnTo>
                    <a:pt x="8271" y="64283"/>
                  </a:lnTo>
                  <a:lnTo>
                    <a:pt x="30827" y="30827"/>
                  </a:lnTo>
                  <a:lnTo>
                    <a:pt x="64283" y="8271"/>
                  </a:lnTo>
                  <a:lnTo>
                    <a:pt x="105252" y="0"/>
                  </a:lnTo>
                  <a:lnTo>
                    <a:pt x="2309147" y="0"/>
                  </a:lnTo>
                  <a:lnTo>
                    <a:pt x="2349426" y="8011"/>
                  </a:lnTo>
                  <a:lnTo>
                    <a:pt x="2383572" y="30827"/>
                  </a:lnTo>
                  <a:lnTo>
                    <a:pt x="2406388" y="64973"/>
                  </a:lnTo>
                  <a:lnTo>
                    <a:pt x="2414399" y="105251"/>
                  </a:lnTo>
                  <a:lnTo>
                    <a:pt x="2414399" y="526247"/>
                  </a:lnTo>
                  <a:lnTo>
                    <a:pt x="2406128" y="567216"/>
                  </a:lnTo>
                  <a:lnTo>
                    <a:pt x="2383572" y="600672"/>
                  </a:lnTo>
                  <a:lnTo>
                    <a:pt x="2350116" y="623228"/>
                  </a:lnTo>
                  <a:lnTo>
                    <a:pt x="2309147" y="631499"/>
                  </a:lnTo>
                  <a:lnTo>
                    <a:pt x="105252" y="631499"/>
                  </a:lnTo>
                  <a:lnTo>
                    <a:pt x="64283" y="623228"/>
                  </a:lnTo>
                  <a:lnTo>
                    <a:pt x="30827" y="600672"/>
                  </a:lnTo>
                  <a:lnTo>
                    <a:pt x="8271" y="567216"/>
                  </a:lnTo>
                  <a:lnTo>
                    <a:pt x="0" y="526247"/>
                  </a:lnTo>
                  <a:lnTo>
                    <a:pt x="0" y="105251"/>
                  </a:lnTo>
                  <a:close/>
                </a:path>
              </a:pathLst>
            </a:custGeom>
            <a:ln w="26274">
              <a:solidFill>
                <a:srgbClr val="246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3293120" y="4816474"/>
            <a:ext cx="1731010" cy="596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0"/>
              </a:spcBef>
            </a:pPr>
            <a:r>
              <a:rPr sz="1250" b="1" spc="-6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AI-</a:t>
            </a:r>
            <a:r>
              <a:rPr sz="1250" b="1" spc="-6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guided</a:t>
            </a:r>
            <a:r>
              <a:rPr sz="1250" b="1" spc="-2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50" b="1" spc="-5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optimization </a:t>
            </a:r>
            <a:r>
              <a:rPr sz="1250" b="1" spc="-6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Generate</a:t>
            </a:r>
            <a:r>
              <a:rPr sz="1250" b="1" spc="-5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50" b="1" spc="-22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→</a:t>
            </a:r>
            <a:r>
              <a:rPr sz="1250" b="1" spc="-8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50" b="1" spc="-4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Verify</a:t>
            </a:r>
            <a:r>
              <a:rPr sz="1250" b="1" spc="-8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50" b="1" spc="-5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→ </a:t>
            </a:r>
            <a:r>
              <a:rPr sz="1250" b="1" spc="-5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Measure</a:t>
            </a:r>
            <a:r>
              <a:rPr sz="1250" b="1" spc="-40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50" b="1" spc="-25" dirty="0">
                <a:solidFill>
                  <a:srgbClr val="172137"/>
                </a:solidFill>
                <a:latin typeface="Tahoma" panose="020B0604030504040204"/>
                <a:cs typeface="Tahoma" panose="020B0604030504040204"/>
              </a:rPr>
              <a:t>PPA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020900" y="4880387"/>
            <a:ext cx="234950" cy="171450"/>
          </a:xfrm>
          <a:custGeom>
            <a:avLst/>
            <a:gdLst/>
            <a:ahLst/>
            <a:cxnLst/>
            <a:rect l="l" t="t" r="r" b="b"/>
            <a:pathLst>
              <a:path w="234950" h="171450">
                <a:moveTo>
                  <a:pt x="234599" y="170999"/>
                </a:moveTo>
                <a:lnTo>
                  <a:pt x="0" y="170999"/>
                </a:lnTo>
                <a:lnTo>
                  <a:pt x="0" y="0"/>
                </a:lnTo>
                <a:lnTo>
                  <a:pt x="234599" y="0"/>
                </a:lnTo>
                <a:lnTo>
                  <a:pt x="234599" y="170999"/>
                </a:lnTo>
                <a:close/>
              </a:path>
            </a:pathLst>
          </a:custGeom>
          <a:solidFill>
            <a:srgbClr val="24AD7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7765185" y="5255135"/>
            <a:ext cx="2762885" cy="100076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500" b="1" spc="-5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Block-level</a:t>
            </a:r>
            <a:r>
              <a:rPr sz="1500" b="1" spc="-6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3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PPA</a:t>
            </a:r>
            <a:r>
              <a:rPr sz="1500" b="1" spc="-95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50" dirty="0">
                <a:solidFill>
                  <a:srgbClr val="666666"/>
                </a:solidFill>
                <a:latin typeface="Tahoma" panose="020B0604030504040204"/>
                <a:cs typeface="Tahoma" panose="020B0604030504040204"/>
              </a:rPr>
              <a:t>improvements</a:t>
            </a:r>
            <a:endParaRPr sz="1500">
              <a:latin typeface="Tahoma" panose="020B0604030504040204"/>
              <a:cs typeface="Tahoma" panose="020B0604030504040204"/>
            </a:endParaRPr>
          </a:p>
          <a:p>
            <a:pPr marL="196215" marR="314325" indent="-109855">
              <a:lnSpc>
                <a:spcPct val="102000"/>
              </a:lnSpc>
              <a:spcBef>
                <a:spcPts val="670"/>
              </a:spcBef>
            </a:pPr>
            <a:r>
              <a:rPr sz="1900" b="1" spc="-315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10%</a:t>
            </a:r>
            <a:r>
              <a:rPr sz="1900" b="1" spc="-11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7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Matrix</a:t>
            </a:r>
            <a:r>
              <a:rPr sz="1900" b="1" spc="-125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7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Unit</a:t>
            </a:r>
            <a:r>
              <a:rPr sz="1900" b="1" spc="-11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75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area </a:t>
            </a:r>
            <a:r>
              <a:rPr sz="1900" b="1" spc="-28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8%</a:t>
            </a:r>
            <a:r>
              <a:rPr sz="1900" b="1" spc="-12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8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SIMD</a:t>
            </a:r>
            <a:r>
              <a:rPr sz="1900" b="1" spc="-12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7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Unit</a:t>
            </a:r>
            <a:r>
              <a:rPr sz="1900" b="1" spc="-12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2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</a:rPr>
              <a:t>area</a:t>
            </a:r>
            <a:endParaRPr sz="19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28806" y="6560458"/>
            <a:ext cx="348615" cy="93980"/>
          </a:xfrm>
          <a:custGeom>
            <a:avLst/>
            <a:gdLst/>
            <a:ahLst/>
            <a:cxnLst/>
            <a:rect l="l" t="t" r="r" b="b"/>
            <a:pathLst>
              <a:path w="348615" h="93979">
                <a:moveTo>
                  <a:pt x="37072" y="74118"/>
                </a:moveTo>
                <a:lnTo>
                  <a:pt x="22677" y="71195"/>
                </a:lnTo>
                <a:lnTo>
                  <a:pt x="10889" y="63233"/>
                </a:lnTo>
                <a:lnTo>
                  <a:pt x="2925" y="51450"/>
                </a:lnTo>
                <a:lnTo>
                  <a:pt x="0" y="37059"/>
                </a:lnTo>
                <a:lnTo>
                  <a:pt x="1902" y="27697"/>
                </a:lnTo>
                <a:lnTo>
                  <a:pt x="37072" y="0"/>
                </a:lnTo>
                <a:lnTo>
                  <a:pt x="51506" y="2909"/>
                </a:lnTo>
                <a:lnTo>
                  <a:pt x="63283" y="10845"/>
                </a:lnTo>
                <a:lnTo>
                  <a:pt x="64927" y="13285"/>
                </a:lnTo>
                <a:lnTo>
                  <a:pt x="37072" y="13285"/>
                </a:lnTo>
                <a:lnTo>
                  <a:pt x="28148" y="15118"/>
                </a:lnTo>
                <a:lnTo>
                  <a:pt x="20879" y="20153"/>
                </a:lnTo>
                <a:lnTo>
                  <a:pt x="15987" y="27697"/>
                </a:lnTo>
                <a:lnTo>
                  <a:pt x="14196" y="37059"/>
                </a:lnTo>
                <a:lnTo>
                  <a:pt x="15987" y="46421"/>
                </a:lnTo>
                <a:lnTo>
                  <a:pt x="20879" y="53966"/>
                </a:lnTo>
                <a:lnTo>
                  <a:pt x="28148" y="59001"/>
                </a:lnTo>
                <a:lnTo>
                  <a:pt x="37072" y="60833"/>
                </a:lnTo>
                <a:lnTo>
                  <a:pt x="64890" y="60833"/>
                </a:lnTo>
                <a:lnTo>
                  <a:pt x="63267" y="63233"/>
                </a:lnTo>
                <a:lnTo>
                  <a:pt x="51480" y="71195"/>
                </a:lnTo>
                <a:lnTo>
                  <a:pt x="37072" y="74118"/>
                </a:lnTo>
                <a:close/>
              </a:path>
              <a:path w="348615" h="93979">
                <a:moveTo>
                  <a:pt x="64890" y="60833"/>
                </a:moveTo>
                <a:lnTo>
                  <a:pt x="37072" y="60833"/>
                </a:lnTo>
                <a:lnTo>
                  <a:pt x="45986" y="59001"/>
                </a:lnTo>
                <a:lnTo>
                  <a:pt x="53251" y="53966"/>
                </a:lnTo>
                <a:lnTo>
                  <a:pt x="58141" y="46421"/>
                </a:lnTo>
                <a:lnTo>
                  <a:pt x="59932" y="37059"/>
                </a:lnTo>
                <a:lnTo>
                  <a:pt x="58141" y="27697"/>
                </a:lnTo>
                <a:lnTo>
                  <a:pt x="53251" y="20153"/>
                </a:lnTo>
                <a:lnTo>
                  <a:pt x="45986" y="15118"/>
                </a:lnTo>
                <a:lnTo>
                  <a:pt x="37072" y="13285"/>
                </a:lnTo>
                <a:lnTo>
                  <a:pt x="64927" y="13285"/>
                </a:lnTo>
                <a:lnTo>
                  <a:pt x="71219" y="22624"/>
                </a:lnTo>
                <a:lnTo>
                  <a:pt x="74128" y="37059"/>
                </a:lnTo>
                <a:lnTo>
                  <a:pt x="71212" y="51450"/>
                </a:lnTo>
                <a:lnTo>
                  <a:pt x="64890" y="60833"/>
                </a:lnTo>
                <a:close/>
              </a:path>
              <a:path w="348615" h="93979">
                <a:moveTo>
                  <a:pt x="269380" y="73095"/>
                </a:moveTo>
                <a:lnTo>
                  <a:pt x="255054" y="73095"/>
                </a:lnTo>
                <a:lnTo>
                  <a:pt x="284206" y="1023"/>
                </a:lnTo>
                <a:lnTo>
                  <a:pt x="300500" y="1023"/>
                </a:lnTo>
                <a:lnTo>
                  <a:pt x="306211" y="15254"/>
                </a:lnTo>
                <a:lnTo>
                  <a:pt x="292159" y="15254"/>
                </a:lnTo>
                <a:lnTo>
                  <a:pt x="280205" y="45426"/>
                </a:lnTo>
                <a:lnTo>
                  <a:pt x="318320" y="45426"/>
                </a:lnTo>
                <a:lnTo>
                  <a:pt x="323106" y="57349"/>
                </a:lnTo>
                <a:lnTo>
                  <a:pt x="275575" y="57349"/>
                </a:lnTo>
                <a:lnTo>
                  <a:pt x="269380" y="73095"/>
                </a:lnTo>
                <a:close/>
              </a:path>
              <a:path w="348615" h="93979">
                <a:moveTo>
                  <a:pt x="318320" y="45426"/>
                </a:moveTo>
                <a:lnTo>
                  <a:pt x="303984" y="45426"/>
                </a:lnTo>
                <a:lnTo>
                  <a:pt x="292159" y="15254"/>
                </a:lnTo>
                <a:lnTo>
                  <a:pt x="306211" y="15254"/>
                </a:lnTo>
                <a:lnTo>
                  <a:pt x="318320" y="45426"/>
                </a:lnTo>
                <a:close/>
              </a:path>
              <a:path w="348615" h="93979">
                <a:moveTo>
                  <a:pt x="329425" y="73095"/>
                </a:moveTo>
                <a:lnTo>
                  <a:pt x="314922" y="73095"/>
                </a:lnTo>
                <a:lnTo>
                  <a:pt x="308711" y="57349"/>
                </a:lnTo>
                <a:lnTo>
                  <a:pt x="323106" y="57349"/>
                </a:lnTo>
                <a:lnTo>
                  <a:pt x="329425" y="73095"/>
                </a:lnTo>
                <a:close/>
              </a:path>
              <a:path w="348615" h="93979">
                <a:moveTo>
                  <a:pt x="348461" y="73095"/>
                </a:moveTo>
                <a:lnTo>
                  <a:pt x="334862" y="73095"/>
                </a:lnTo>
                <a:lnTo>
                  <a:pt x="334862" y="1023"/>
                </a:lnTo>
                <a:lnTo>
                  <a:pt x="348461" y="1023"/>
                </a:lnTo>
                <a:lnTo>
                  <a:pt x="348461" y="73095"/>
                </a:lnTo>
                <a:close/>
              </a:path>
              <a:path w="348615" h="93979">
                <a:moveTo>
                  <a:pt x="129346" y="27785"/>
                </a:moveTo>
                <a:lnTo>
                  <a:pt x="95068" y="27785"/>
                </a:lnTo>
                <a:lnTo>
                  <a:pt x="98456" y="23253"/>
                </a:lnTo>
                <a:lnTo>
                  <a:pt x="104958" y="20594"/>
                </a:lnTo>
                <a:lnTo>
                  <a:pt x="111653" y="20594"/>
                </a:lnTo>
                <a:lnTo>
                  <a:pt x="121753" y="22604"/>
                </a:lnTo>
                <a:lnTo>
                  <a:pt x="129346" y="27785"/>
                </a:lnTo>
                <a:close/>
              </a:path>
              <a:path w="348615" h="93979">
                <a:moveTo>
                  <a:pt x="95068" y="93689"/>
                </a:moveTo>
                <a:lnTo>
                  <a:pt x="81662" y="93689"/>
                </a:lnTo>
                <a:lnTo>
                  <a:pt x="81662" y="21613"/>
                </a:lnTo>
                <a:lnTo>
                  <a:pt x="95068" y="21613"/>
                </a:lnTo>
                <a:lnTo>
                  <a:pt x="95068" y="27785"/>
                </a:lnTo>
                <a:lnTo>
                  <a:pt x="129346" y="27785"/>
                </a:lnTo>
                <a:lnTo>
                  <a:pt x="129929" y="28183"/>
                </a:lnTo>
                <a:lnTo>
                  <a:pt x="132532" y="32213"/>
                </a:lnTo>
                <a:lnTo>
                  <a:pt x="101763" y="32213"/>
                </a:lnTo>
                <a:lnTo>
                  <a:pt x="94955" y="38191"/>
                </a:lnTo>
                <a:lnTo>
                  <a:pt x="94955" y="56521"/>
                </a:lnTo>
                <a:lnTo>
                  <a:pt x="101763" y="62498"/>
                </a:lnTo>
                <a:lnTo>
                  <a:pt x="132532" y="62498"/>
                </a:lnTo>
                <a:lnTo>
                  <a:pt x="129929" y="66529"/>
                </a:lnTo>
                <a:lnTo>
                  <a:pt x="128291" y="67647"/>
                </a:lnTo>
                <a:lnTo>
                  <a:pt x="95068" y="67647"/>
                </a:lnTo>
                <a:lnTo>
                  <a:pt x="95068" y="93689"/>
                </a:lnTo>
                <a:close/>
              </a:path>
              <a:path w="348615" h="93979">
                <a:moveTo>
                  <a:pt x="132532" y="62498"/>
                </a:moveTo>
                <a:lnTo>
                  <a:pt x="116992" y="62498"/>
                </a:lnTo>
                <a:lnTo>
                  <a:pt x="123768" y="56521"/>
                </a:lnTo>
                <a:lnTo>
                  <a:pt x="123768" y="38191"/>
                </a:lnTo>
                <a:lnTo>
                  <a:pt x="116992" y="32213"/>
                </a:lnTo>
                <a:lnTo>
                  <a:pt x="132532" y="32213"/>
                </a:lnTo>
                <a:lnTo>
                  <a:pt x="135403" y="36658"/>
                </a:lnTo>
                <a:lnTo>
                  <a:pt x="137400" y="47356"/>
                </a:lnTo>
                <a:lnTo>
                  <a:pt x="135403" y="58054"/>
                </a:lnTo>
                <a:lnTo>
                  <a:pt x="132532" y="62498"/>
                </a:lnTo>
                <a:close/>
              </a:path>
              <a:path w="348615" h="93979">
                <a:moveTo>
                  <a:pt x="111653" y="74118"/>
                </a:moveTo>
                <a:lnTo>
                  <a:pt x="104748" y="74118"/>
                </a:lnTo>
                <a:lnTo>
                  <a:pt x="98456" y="71867"/>
                </a:lnTo>
                <a:lnTo>
                  <a:pt x="95068" y="67647"/>
                </a:lnTo>
                <a:lnTo>
                  <a:pt x="128291" y="67647"/>
                </a:lnTo>
                <a:lnTo>
                  <a:pt x="121753" y="72109"/>
                </a:lnTo>
                <a:lnTo>
                  <a:pt x="111653" y="74118"/>
                </a:lnTo>
                <a:close/>
              </a:path>
              <a:path w="348615" h="93979">
                <a:moveTo>
                  <a:pt x="169310" y="74118"/>
                </a:moveTo>
                <a:lnTo>
                  <a:pt x="158207" y="72094"/>
                </a:lnTo>
                <a:lnTo>
                  <a:pt x="149840" y="66490"/>
                </a:lnTo>
                <a:lnTo>
                  <a:pt x="144562" y="58010"/>
                </a:lnTo>
                <a:lnTo>
                  <a:pt x="142724" y="47356"/>
                </a:lnTo>
                <a:lnTo>
                  <a:pt x="144757" y="36702"/>
                </a:lnTo>
                <a:lnTo>
                  <a:pt x="150340" y="28213"/>
                </a:lnTo>
                <a:lnTo>
                  <a:pt x="158636" y="22618"/>
                </a:lnTo>
                <a:lnTo>
                  <a:pt x="168891" y="20594"/>
                </a:lnTo>
                <a:lnTo>
                  <a:pt x="179560" y="22618"/>
                </a:lnTo>
                <a:lnTo>
                  <a:pt x="187846" y="28213"/>
                </a:lnTo>
                <a:lnTo>
                  <a:pt x="189852" y="31420"/>
                </a:lnTo>
                <a:lnTo>
                  <a:pt x="162712" y="31420"/>
                </a:lnTo>
                <a:lnTo>
                  <a:pt x="157356" y="35606"/>
                </a:lnTo>
                <a:lnTo>
                  <a:pt x="155904" y="42095"/>
                </a:lnTo>
                <a:lnTo>
                  <a:pt x="193991" y="42095"/>
                </a:lnTo>
                <a:lnTo>
                  <a:pt x="194751" y="46332"/>
                </a:lnTo>
                <a:lnTo>
                  <a:pt x="194751" y="51594"/>
                </a:lnTo>
                <a:lnTo>
                  <a:pt x="155791" y="51594"/>
                </a:lnTo>
                <a:lnTo>
                  <a:pt x="156946" y="58010"/>
                </a:lnTo>
                <a:lnTo>
                  <a:pt x="157033" y="58495"/>
                </a:lnTo>
                <a:lnTo>
                  <a:pt x="162292" y="63331"/>
                </a:lnTo>
                <a:lnTo>
                  <a:pt x="191052" y="63331"/>
                </a:lnTo>
                <a:lnTo>
                  <a:pt x="185761" y="68905"/>
                </a:lnTo>
                <a:lnTo>
                  <a:pt x="178498" y="72704"/>
                </a:lnTo>
                <a:lnTo>
                  <a:pt x="169310" y="74118"/>
                </a:lnTo>
                <a:close/>
              </a:path>
              <a:path w="348615" h="93979">
                <a:moveTo>
                  <a:pt x="193991" y="42095"/>
                </a:moveTo>
                <a:lnTo>
                  <a:pt x="181958" y="42095"/>
                </a:lnTo>
                <a:lnTo>
                  <a:pt x="181409" y="36702"/>
                </a:lnTo>
                <a:lnTo>
                  <a:pt x="181329" y="35913"/>
                </a:lnTo>
                <a:lnTo>
                  <a:pt x="176102" y="31420"/>
                </a:lnTo>
                <a:lnTo>
                  <a:pt x="189852" y="31420"/>
                </a:lnTo>
                <a:lnTo>
                  <a:pt x="192970" y="36404"/>
                </a:lnTo>
                <a:lnTo>
                  <a:pt x="193991" y="42095"/>
                </a:lnTo>
                <a:close/>
              </a:path>
              <a:path w="348615" h="93979">
                <a:moveTo>
                  <a:pt x="191025" y="63331"/>
                </a:moveTo>
                <a:lnTo>
                  <a:pt x="174763" y="63331"/>
                </a:lnTo>
                <a:lnTo>
                  <a:pt x="179393" y="60629"/>
                </a:lnTo>
                <a:lnTo>
                  <a:pt x="181038" y="56821"/>
                </a:lnTo>
                <a:lnTo>
                  <a:pt x="194106" y="56821"/>
                </a:lnTo>
                <a:lnTo>
                  <a:pt x="191025" y="63331"/>
                </a:lnTo>
                <a:close/>
              </a:path>
              <a:path w="348615" h="93979">
                <a:moveTo>
                  <a:pt x="245344" y="27707"/>
                </a:moveTo>
                <a:lnTo>
                  <a:pt x="215239" y="27707"/>
                </a:lnTo>
                <a:lnTo>
                  <a:pt x="218111" y="23283"/>
                </a:lnTo>
                <a:lnTo>
                  <a:pt x="224403" y="20594"/>
                </a:lnTo>
                <a:lnTo>
                  <a:pt x="230372" y="20594"/>
                </a:lnTo>
                <a:lnTo>
                  <a:pt x="238386" y="22110"/>
                </a:lnTo>
                <a:lnTo>
                  <a:pt x="244568" y="26404"/>
                </a:lnTo>
                <a:lnTo>
                  <a:pt x="245344" y="27707"/>
                </a:lnTo>
                <a:close/>
              </a:path>
              <a:path w="348615" h="93979">
                <a:moveTo>
                  <a:pt x="215239" y="73095"/>
                </a:moveTo>
                <a:lnTo>
                  <a:pt x="201833" y="73095"/>
                </a:lnTo>
                <a:lnTo>
                  <a:pt x="201833" y="21613"/>
                </a:lnTo>
                <a:lnTo>
                  <a:pt x="215239" y="21613"/>
                </a:lnTo>
                <a:lnTo>
                  <a:pt x="215239" y="27707"/>
                </a:lnTo>
                <a:lnTo>
                  <a:pt x="245344" y="27707"/>
                </a:lnTo>
                <a:lnTo>
                  <a:pt x="247979" y="32136"/>
                </a:lnTo>
                <a:lnTo>
                  <a:pt x="219547" y="32136"/>
                </a:lnTo>
                <a:lnTo>
                  <a:pt x="215239" y="37354"/>
                </a:lnTo>
                <a:lnTo>
                  <a:pt x="215239" y="73095"/>
                </a:lnTo>
                <a:close/>
              </a:path>
              <a:path w="348615" h="93979">
                <a:moveTo>
                  <a:pt x="249956" y="73095"/>
                </a:moveTo>
                <a:lnTo>
                  <a:pt x="236550" y="73095"/>
                </a:lnTo>
                <a:lnTo>
                  <a:pt x="236550" y="37050"/>
                </a:lnTo>
                <a:lnTo>
                  <a:pt x="233033" y="32136"/>
                </a:lnTo>
                <a:lnTo>
                  <a:pt x="247979" y="32136"/>
                </a:lnTo>
                <a:lnTo>
                  <a:pt x="248548" y="33092"/>
                </a:lnTo>
                <a:lnTo>
                  <a:pt x="249956" y="41791"/>
                </a:lnTo>
                <a:lnTo>
                  <a:pt x="249956" y="73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文字框 52"/>
          <p:cNvSpPr txBox="1"/>
          <p:nvPr/>
        </p:nvSpPr>
        <p:spPr>
          <a:xfrm>
            <a:off x="6775450" y="1447800"/>
            <a:ext cx="4491990" cy="3708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marR="5080" algn="ctr">
              <a:lnSpc>
                <a:spcPct val="101000"/>
              </a:lnSpc>
              <a:spcBef>
                <a:spcPts val="95"/>
              </a:spcBef>
            </a:pPr>
            <a:r>
              <a:rPr sz="1800" b="1" spc="-5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  <a:sym typeface="+mn-ea"/>
              </a:rPr>
              <a:t>IMPACT</a:t>
            </a:r>
            <a:r>
              <a:rPr sz="1800" b="1" spc="-13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  <a:sym typeface="+mn-ea"/>
              </a:rPr>
              <a:t> </a:t>
            </a:r>
            <a:r>
              <a:rPr lang="en-US" altLang="en-US" sz="1800" b="1" spc="-11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  <a:sym typeface="+mn-ea"/>
              </a:rPr>
              <a:t>1</a:t>
            </a:r>
            <a:r>
              <a:rPr sz="1800" b="1" spc="-75" dirty="0">
                <a:solidFill>
                  <a:srgbClr val="24AD79"/>
                </a:solidFill>
                <a:latin typeface="Tahoma" panose="020B0604030504040204"/>
                <a:cs typeface="Tahoma" panose="020B0604030504040204"/>
                <a:sym typeface="+mn-ea"/>
              </a:rPr>
              <a:t> </a:t>
            </a:r>
            <a:r>
              <a:rPr sz="1800" b="1" spc="-175" dirty="0">
                <a:solidFill>
                  <a:srgbClr val="24AD79"/>
                </a:solidFill>
                <a:latin typeface="Tahoma" panose="020B0604030504040204"/>
                <a:cs typeface="Tahoma" panose="020B0604030504040204"/>
                <a:sym typeface="+mn-ea"/>
              </a:rPr>
              <a:t>·</a:t>
            </a:r>
            <a:r>
              <a:rPr sz="1800" b="1" spc="-70" dirty="0">
                <a:solidFill>
                  <a:srgbClr val="24AD79"/>
                </a:solidFill>
                <a:latin typeface="Tahoma" panose="020B0604030504040204"/>
                <a:cs typeface="Tahoma" panose="020B0604030504040204"/>
                <a:sym typeface="+mn-ea"/>
              </a:rPr>
              <a:t> </a:t>
            </a:r>
            <a:r>
              <a:rPr lang="en-US" altLang="en-US" sz="1800" b="1" dirty="0">
                <a:solidFill>
                  <a:srgbClr val="24AD79"/>
                </a:solidFill>
                <a:latin typeface="Tahoma" panose="020B0604030504040204"/>
                <a:cs typeface="Tahoma" panose="020B0604030504040204"/>
                <a:sym typeface="+mn-ea"/>
              </a:rPr>
              <a:t>LATE-STAGE VEOLOCITY</a:t>
            </a:r>
            <a:endParaRPr lang="en-US" altLang="en-US" sz="1800" b="1" spc="-10" dirty="0">
              <a:solidFill>
                <a:srgbClr val="24AD79"/>
              </a:solidFill>
              <a:latin typeface="Tahoma" panose="020B0604030504040204"/>
              <a:cs typeface="Tahoma" panose="020B0604030504040204"/>
              <a:sym typeface="+mn-ea"/>
            </a:endParaRPr>
          </a:p>
        </p:txBody>
      </p:sp>
      <p:sp>
        <p:nvSpPr>
          <p:cNvPr id="54" name="文字框 53"/>
          <p:cNvSpPr txBox="1"/>
          <p:nvPr/>
        </p:nvSpPr>
        <p:spPr>
          <a:xfrm>
            <a:off x="2847340" y="5610860"/>
            <a:ext cx="2896235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/>
            <a:r>
              <a:rPr lang="en-US" altLang="zh-CN" sz="1200" b="0" i="0">
                <a:solidFill>
                  <a:srgbClr val="1F2328"/>
                </a:solidFill>
                <a:latin typeface="Tahoma" panose="020B0604030504040204" charset="0"/>
                <a:ea typeface="Mona Sans VF"/>
                <a:cs typeface="Tahoma" panose="020B0604030504040204" charset="0"/>
              </a:rPr>
              <a:t>XLS: a High Level Synthesis toolchain </a:t>
            </a:r>
            <a:endParaRPr lang="en-US" altLang="zh-CN" sz="1200" b="0" i="0">
              <a:solidFill>
                <a:srgbClr val="1F2328"/>
              </a:solidFill>
              <a:latin typeface="Tahoma" panose="020B0604030504040204" charset="0"/>
              <a:ea typeface="Mona Sans VF"/>
              <a:cs typeface="Tahoma" panose="020B060403050404020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316475" y="210318"/>
            <a:ext cx="584454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220" dirty="0">
                <a:latin typeface="Tahoma" panose="020B0604030504040204"/>
                <a:cs typeface="Tahoma" panose="020B0604030504040204"/>
              </a:rPr>
              <a:t>You</a:t>
            </a:r>
            <a:r>
              <a:rPr b="1" spc="-170" dirty="0">
                <a:latin typeface="Tahoma" panose="020B0604030504040204"/>
                <a:cs typeface="Tahoma" panose="020B0604030504040204"/>
              </a:rPr>
              <a:t> </a:t>
            </a:r>
            <a:r>
              <a:rPr b="1" spc="-65" dirty="0">
                <a:latin typeface="Tahoma" panose="020B0604030504040204"/>
                <a:cs typeface="Tahoma" panose="020B0604030504040204"/>
              </a:rPr>
              <a:t>Can</a:t>
            </a:r>
            <a:r>
              <a:rPr b="1" spc="-245" dirty="0">
                <a:latin typeface="Tahoma" panose="020B0604030504040204"/>
                <a:cs typeface="Tahoma" panose="020B0604030504040204"/>
              </a:rPr>
              <a:t> </a:t>
            </a:r>
            <a:r>
              <a:rPr b="1" spc="-145" dirty="0">
                <a:latin typeface="Tahoma" panose="020B0604030504040204"/>
                <a:cs typeface="Tahoma" panose="020B0604030504040204"/>
              </a:rPr>
              <a:t>Just</a:t>
            </a:r>
            <a:r>
              <a:rPr b="1" spc="-170" dirty="0">
                <a:latin typeface="Tahoma" panose="020B0604030504040204"/>
                <a:cs typeface="Tahoma" panose="020B0604030504040204"/>
              </a:rPr>
              <a:t> </a:t>
            </a:r>
            <a:r>
              <a:rPr b="1" spc="-110" dirty="0">
                <a:latin typeface="Tahoma" panose="020B0604030504040204"/>
                <a:cs typeface="Tahoma" panose="020B0604030504040204"/>
              </a:rPr>
              <a:t>Build</a:t>
            </a:r>
            <a:r>
              <a:rPr b="1" spc="-180" dirty="0">
                <a:latin typeface="Tahoma" panose="020B0604030504040204"/>
                <a:cs typeface="Tahoma" panose="020B0604030504040204"/>
              </a:rPr>
              <a:t> </a:t>
            </a:r>
            <a:r>
              <a:rPr b="1" spc="-90" dirty="0">
                <a:latin typeface="Tahoma" panose="020B0604030504040204"/>
                <a:cs typeface="Tahoma" panose="020B0604030504040204"/>
              </a:rPr>
              <a:t>Things</a:t>
            </a:r>
            <a:r>
              <a:rPr b="1" spc="-245" dirty="0">
                <a:latin typeface="Tahoma" panose="020B0604030504040204"/>
                <a:cs typeface="Tahoma" panose="020B0604030504040204"/>
              </a:rPr>
              <a:t> </a:t>
            </a:r>
            <a:r>
              <a:rPr b="1" spc="-670" dirty="0">
                <a:latin typeface="Tahoma" panose="020B0604030504040204"/>
                <a:cs typeface="Tahoma" panose="020B0604030504040204"/>
              </a:rPr>
              <a:t>…</a:t>
            </a:r>
            <a:r>
              <a:rPr b="1" spc="-240" dirty="0">
                <a:latin typeface="Tahoma" panose="020B0604030504040204"/>
                <a:cs typeface="Tahoma" panose="020B0604030504040204"/>
              </a:rPr>
              <a:t> </a:t>
            </a:r>
            <a:r>
              <a:rPr b="1" spc="-10" dirty="0">
                <a:latin typeface="Tahoma" panose="020B0604030504040204"/>
                <a:cs typeface="Tahoma" panose="020B0604030504040204"/>
              </a:rPr>
              <a:t>Chips</a:t>
            </a:r>
            <a:endParaRPr b="1" spc="-1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46498" y="464254"/>
            <a:ext cx="1177925" cy="33655"/>
          </a:xfrm>
          <a:custGeom>
            <a:avLst/>
            <a:gdLst/>
            <a:ahLst/>
            <a:cxnLst/>
            <a:rect l="l" t="t" r="r" b="b"/>
            <a:pathLst>
              <a:path w="1177925" h="33654">
                <a:moveTo>
                  <a:pt x="1177505" y="33146"/>
                </a:moveTo>
                <a:lnTo>
                  <a:pt x="0" y="33146"/>
                </a:lnTo>
                <a:lnTo>
                  <a:pt x="0" y="0"/>
                </a:lnTo>
                <a:lnTo>
                  <a:pt x="1177505" y="0"/>
                </a:lnTo>
                <a:lnTo>
                  <a:pt x="1177505" y="33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94228" y="873054"/>
            <a:ext cx="25990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WHAT</a:t>
            </a:r>
            <a:r>
              <a:rPr sz="1500" b="1" spc="-17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JALAPEÑO</a:t>
            </a:r>
            <a:r>
              <a:rPr sz="1500" b="1" spc="-9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500" b="1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UNLOCKS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93750" y="454311"/>
            <a:ext cx="4241165" cy="67056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1750" b="1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1750" b="1" spc="1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50" b="1" spc="-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MULTI-</a:t>
            </a:r>
            <a:r>
              <a:rPr sz="1750" b="1" spc="-9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GENERATION</a:t>
            </a:r>
            <a:r>
              <a:rPr sz="1750" b="1" spc="2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750" b="1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ROADMAP</a:t>
            </a:r>
            <a:endParaRPr sz="175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750" spc="-80" dirty="0">
                <a:solidFill>
                  <a:srgbClr val="101828"/>
                </a:solidFill>
                <a:latin typeface="Verdana" panose="020B0604030504040204"/>
                <a:cs typeface="Verdana" panose="020B0604030504040204"/>
              </a:rPr>
              <a:t>Each</a:t>
            </a:r>
            <a:r>
              <a:rPr sz="1750" spc="-95" dirty="0">
                <a:solidFill>
                  <a:srgbClr val="101828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750" spc="-125" dirty="0">
                <a:solidFill>
                  <a:srgbClr val="101828"/>
                </a:solidFill>
                <a:latin typeface="Verdana" panose="020B0604030504040204"/>
                <a:cs typeface="Verdana" panose="020B0604030504040204"/>
              </a:rPr>
              <a:t>generation</a:t>
            </a:r>
            <a:r>
              <a:rPr sz="1750" spc="-90" dirty="0">
                <a:solidFill>
                  <a:srgbClr val="101828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750" spc="-85" dirty="0">
                <a:solidFill>
                  <a:srgbClr val="101828"/>
                </a:solidFill>
                <a:latin typeface="Verdana" panose="020B0604030504040204"/>
                <a:cs typeface="Verdana" panose="020B0604030504040204"/>
              </a:rPr>
              <a:t>compounds</a:t>
            </a:r>
            <a:r>
              <a:rPr sz="1750" spc="-90" dirty="0">
                <a:solidFill>
                  <a:srgbClr val="101828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750" spc="-135" dirty="0">
                <a:solidFill>
                  <a:srgbClr val="101828"/>
                </a:solidFill>
                <a:latin typeface="Verdana" panose="020B0604030504040204"/>
                <a:cs typeface="Verdana" panose="020B0604030504040204"/>
              </a:rPr>
              <a:t>our</a:t>
            </a:r>
            <a:r>
              <a:rPr sz="1750" spc="-95" dirty="0">
                <a:solidFill>
                  <a:srgbClr val="101828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1750" spc="-85" dirty="0">
                <a:solidFill>
                  <a:srgbClr val="101828"/>
                </a:solidFill>
                <a:latin typeface="Verdana" panose="020B0604030504040204"/>
                <a:cs typeface="Verdana" panose="020B0604030504040204"/>
              </a:rPr>
              <a:t>learnings</a:t>
            </a:r>
            <a:endParaRPr sz="1750"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2903" y="1548805"/>
            <a:ext cx="2254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4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01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94450" y="1150024"/>
            <a:ext cx="10160" cy="3105785"/>
          </a:xfrm>
          <a:custGeom>
            <a:avLst/>
            <a:gdLst/>
            <a:ahLst/>
            <a:cxnLst/>
            <a:rect l="l" t="t" r="r" b="b"/>
            <a:pathLst>
              <a:path w="10160" h="3105785">
                <a:moveTo>
                  <a:pt x="0" y="0"/>
                </a:moveTo>
                <a:lnTo>
                  <a:pt x="9599" y="3105299"/>
                </a:lnTo>
              </a:path>
            </a:pathLst>
          </a:custGeom>
          <a:ln w="12699">
            <a:solidFill>
              <a:srgbClr val="D8DEE7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6545185" y="1613724"/>
            <a:ext cx="3656965" cy="1962150"/>
            <a:chOff x="6545185" y="1613724"/>
            <a:chExt cx="3656965" cy="1962150"/>
          </a:xfrm>
        </p:grpSpPr>
        <p:sp>
          <p:nvSpPr>
            <p:cNvPr id="9" name="object 9"/>
            <p:cNvSpPr/>
            <p:nvPr/>
          </p:nvSpPr>
          <p:spPr>
            <a:xfrm>
              <a:off x="7170505" y="1645474"/>
              <a:ext cx="2999740" cy="1600200"/>
            </a:xfrm>
            <a:custGeom>
              <a:avLst/>
              <a:gdLst/>
              <a:ahLst/>
              <a:cxnLst/>
              <a:rect l="l" t="t" r="r" b="b"/>
              <a:pathLst>
                <a:path w="2999740" h="1600200">
                  <a:moveTo>
                    <a:pt x="0" y="1600049"/>
                  </a:moveTo>
                  <a:lnTo>
                    <a:pt x="1380899" y="857249"/>
                  </a:lnTo>
                </a:path>
                <a:path w="2999740" h="1600200">
                  <a:moveTo>
                    <a:pt x="1618845" y="742799"/>
                  </a:moveTo>
                  <a:lnTo>
                    <a:pt x="2999745" y="0"/>
                  </a:lnTo>
                </a:path>
              </a:pathLst>
            </a:custGeom>
            <a:ln w="63499">
              <a:solidFill>
                <a:srgbClr val="D8DE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551535" y="2959774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650" y="609599"/>
                  </a:moveTo>
                  <a:lnTo>
                    <a:pt x="255234" y="605610"/>
                  </a:lnTo>
                  <a:lnTo>
                    <a:pt x="208357" y="594061"/>
                  </a:lnTo>
                  <a:lnTo>
                    <a:pt x="164645" y="575578"/>
                  </a:lnTo>
                  <a:lnTo>
                    <a:pt x="124727" y="550791"/>
                  </a:lnTo>
                  <a:lnTo>
                    <a:pt x="89229" y="520326"/>
                  </a:lnTo>
                  <a:lnTo>
                    <a:pt x="58779" y="484810"/>
                  </a:lnTo>
                  <a:lnTo>
                    <a:pt x="34004" y="444873"/>
                  </a:lnTo>
                  <a:lnTo>
                    <a:pt x="15531" y="401140"/>
                  </a:lnTo>
                  <a:lnTo>
                    <a:pt x="3987" y="354240"/>
                  </a:lnTo>
                  <a:lnTo>
                    <a:pt x="0" y="304799"/>
                  </a:lnTo>
                  <a:lnTo>
                    <a:pt x="3987" y="255359"/>
                  </a:lnTo>
                  <a:lnTo>
                    <a:pt x="15531" y="208459"/>
                  </a:lnTo>
                  <a:lnTo>
                    <a:pt x="34004" y="164726"/>
                  </a:lnTo>
                  <a:lnTo>
                    <a:pt x="58779" y="124789"/>
                  </a:lnTo>
                  <a:lnTo>
                    <a:pt x="89229" y="89273"/>
                  </a:lnTo>
                  <a:lnTo>
                    <a:pt x="124727" y="58808"/>
                  </a:lnTo>
                  <a:lnTo>
                    <a:pt x="164645" y="34021"/>
                  </a:lnTo>
                  <a:lnTo>
                    <a:pt x="208357" y="15538"/>
                  </a:lnTo>
                  <a:lnTo>
                    <a:pt x="255234" y="3989"/>
                  </a:lnTo>
                  <a:lnTo>
                    <a:pt x="304650" y="0"/>
                  </a:lnTo>
                  <a:lnTo>
                    <a:pt x="352595" y="3797"/>
                  </a:lnTo>
                  <a:lnTo>
                    <a:pt x="398928" y="14961"/>
                  </a:lnTo>
                  <a:lnTo>
                    <a:pt x="442830" y="33155"/>
                  </a:lnTo>
                  <a:lnTo>
                    <a:pt x="483483" y="58039"/>
                  </a:lnTo>
                  <a:lnTo>
                    <a:pt x="520069" y="89273"/>
                  </a:lnTo>
                  <a:lnTo>
                    <a:pt x="551288" y="125877"/>
                  </a:lnTo>
                  <a:lnTo>
                    <a:pt x="576160" y="166551"/>
                  </a:lnTo>
                  <a:lnTo>
                    <a:pt x="594345" y="210475"/>
                  </a:lnTo>
                  <a:lnTo>
                    <a:pt x="605505" y="256830"/>
                  </a:lnTo>
                  <a:lnTo>
                    <a:pt x="609300" y="304799"/>
                  </a:lnTo>
                  <a:lnTo>
                    <a:pt x="605313" y="354240"/>
                  </a:lnTo>
                  <a:lnTo>
                    <a:pt x="593769" y="401140"/>
                  </a:lnTo>
                  <a:lnTo>
                    <a:pt x="575295" y="444873"/>
                  </a:lnTo>
                  <a:lnTo>
                    <a:pt x="550520" y="484810"/>
                  </a:lnTo>
                  <a:lnTo>
                    <a:pt x="520070" y="520326"/>
                  </a:lnTo>
                  <a:lnTo>
                    <a:pt x="484572" y="550791"/>
                  </a:lnTo>
                  <a:lnTo>
                    <a:pt x="444654" y="575578"/>
                  </a:lnTo>
                  <a:lnTo>
                    <a:pt x="400943" y="594061"/>
                  </a:lnTo>
                  <a:lnTo>
                    <a:pt x="354066" y="605610"/>
                  </a:lnTo>
                  <a:lnTo>
                    <a:pt x="304650" y="609599"/>
                  </a:lnTo>
                  <a:close/>
                </a:path>
              </a:pathLst>
            </a:custGeom>
            <a:solidFill>
              <a:srgbClr val="1768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551535" y="2959774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799"/>
                  </a:moveTo>
                  <a:lnTo>
                    <a:pt x="3987" y="255359"/>
                  </a:lnTo>
                  <a:lnTo>
                    <a:pt x="15531" y="208459"/>
                  </a:lnTo>
                  <a:lnTo>
                    <a:pt x="34004" y="164726"/>
                  </a:lnTo>
                  <a:lnTo>
                    <a:pt x="58779" y="124789"/>
                  </a:lnTo>
                  <a:lnTo>
                    <a:pt x="89229" y="89273"/>
                  </a:lnTo>
                  <a:lnTo>
                    <a:pt x="124727" y="58808"/>
                  </a:lnTo>
                  <a:lnTo>
                    <a:pt x="164645" y="34021"/>
                  </a:lnTo>
                  <a:lnTo>
                    <a:pt x="208357" y="15538"/>
                  </a:lnTo>
                  <a:lnTo>
                    <a:pt x="255234" y="3989"/>
                  </a:lnTo>
                  <a:lnTo>
                    <a:pt x="304650" y="0"/>
                  </a:lnTo>
                  <a:lnTo>
                    <a:pt x="352595" y="3797"/>
                  </a:lnTo>
                  <a:lnTo>
                    <a:pt x="398928" y="14961"/>
                  </a:lnTo>
                  <a:lnTo>
                    <a:pt x="442830" y="33155"/>
                  </a:lnTo>
                  <a:lnTo>
                    <a:pt x="483483" y="58039"/>
                  </a:lnTo>
                  <a:lnTo>
                    <a:pt x="520069" y="89273"/>
                  </a:lnTo>
                  <a:lnTo>
                    <a:pt x="551288" y="125877"/>
                  </a:lnTo>
                  <a:lnTo>
                    <a:pt x="576160" y="166551"/>
                  </a:lnTo>
                  <a:lnTo>
                    <a:pt x="594345" y="210475"/>
                  </a:lnTo>
                  <a:lnTo>
                    <a:pt x="605505" y="256830"/>
                  </a:lnTo>
                  <a:lnTo>
                    <a:pt x="609300" y="304799"/>
                  </a:lnTo>
                  <a:lnTo>
                    <a:pt x="605313" y="354240"/>
                  </a:lnTo>
                  <a:lnTo>
                    <a:pt x="593769" y="401140"/>
                  </a:lnTo>
                  <a:lnTo>
                    <a:pt x="575295" y="444873"/>
                  </a:lnTo>
                  <a:lnTo>
                    <a:pt x="550520" y="484810"/>
                  </a:lnTo>
                  <a:lnTo>
                    <a:pt x="520070" y="520326"/>
                  </a:lnTo>
                  <a:lnTo>
                    <a:pt x="484572" y="550791"/>
                  </a:lnTo>
                  <a:lnTo>
                    <a:pt x="444654" y="575578"/>
                  </a:lnTo>
                  <a:lnTo>
                    <a:pt x="400943" y="594061"/>
                  </a:lnTo>
                  <a:lnTo>
                    <a:pt x="354066" y="605610"/>
                  </a:lnTo>
                  <a:lnTo>
                    <a:pt x="304650" y="609599"/>
                  </a:lnTo>
                  <a:lnTo>
                    <a:pt x="255234" y="605610"/>
                  </a:lnTo>
                  <a:lnTo>
                    <a:pt x="208357" y="594061"/>
                  </a:lnTo>
                  <a:lnTo>
                    <a:pt x="164645" y="575578"/>
                  </a:lnTo>
                  <a:lnTo>
                    <a:pt x="124727" y="550791"/>
                  </a:lnTo>
                  <a:lnTo>
                    <a:pt x="89229" y="520326"/>
                  </a:lnTo>
                  <a:lnTo>
                    <a:pt x="58779" y="484810"/>
                  </a:lnTo>
                  <a:lnTo>
                    <a:pt x="34004" y="444873"/>
                  </a:lnTo>
                  <a:lnTo>
                    <a:pt x="15531" y="401140"/>
                  </a:lnTo>
                  <a:lnTo>
                    <a:pt x="3987" y="354240"/>
                  </a:lnTo>
                  <a:lnTo>
                    <a:pt x="0" y="304799"/>
                  </a:lnTo>
                  <a:close/>
                </a:path>
              </a:pathLst>
            </a:custGeom>
            <a:ln w="12699">
              <a:solidFill>
                <a:srgbClr val="1768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/>
          <p:cNvGrpSpPr/>
          <p:nvPr/>
        </p:nvGrpSpPr>
        <p:grpSpPr>
          <a:xfrm>
            <a:off x="9782875" y="1238924"/>
            <a:ext cx="622300" cy="622300"/>
            <a:chOff x="9782875" y="1238924"/>
            <a:chExt cx="622300" cy="622300"/>
          </a:xfrm>
        </p:grpSpPr>
        <p:sp>
          <p:nvSpPr>
            <p:cNvPr id="36" name="object 36"/>
            <p:cNvSpPr/>
            <p:nvPr/>
          </p:nvSpPr>
          <p:spPr>
            <a:xfrm>
              <a:off x="9789225" y="1245274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649" y="609599"/>
                  </a:moveTo>
                  <a:lnTo>
                    <a:pt x="255234" y="605610"/>
                  </a:lnTo>
                  <a:lnTo>
                    <a:pt x="208356" y="594061"/>
                  </a:lnTo>
                  <a:lnTo>
                    <a:pt x="164645" y="575578"/>
                  </a:lnTo>
                  <a:lnTo>
                    <a:pt x="124727" y="550791"/>
                  </a:lnTo>
                  <a:lnTo>
                    <a:pt x="89229" y="520326"/>
                  </a:lnTo>
                  <a:lnTo>
                    <a:pt x="58779" y="484810"/>
                  </a:lnTo>
                  <a:lnTo>
                    <a:pt x="34004" y="444873"/>
                  </a:lnTo>
                  <a:lnTo>
                    <a:pt x="15531" y="401140"/>
                  </a:lnTo>
                  <a:lnTo>
                    <a:pt x="3987" y="354240"/>
                  </a:lnTo>
                  <a:lnTo>
                    <a:pt x="0" y="304799"/>
                  </a:lnTo>
                  <a:lnTo>
                    <a:pt x="3987" y="255359"/>
                  </a:lnTo>
                  <a:lnTo>
                    <a:pt x="15531" y="208459"/>
                  </a:lnTo>
                  <a:lnTo>
                    <a:pt x="34004" y="164726"/>
                  </a:lnTo>
                  <a:lnTo>
                    <a:pt x="58779" y="124789"/>
                  </a:lnTo>
                  <a:lnTo>
                    <a:pt x="89229" y="89273"/>
                  </a:lnTo>
                  <a:lnTo>
                    <a:pt x="124727" y="58808"/>
                  </a:lnTo>
                  <a:lnTo>
                    <a:pt x="164645" y="34021"/>
                  </a:lnTo>
                  <a:lnTo>
                    <a:pt x="208356" y="15538"/>
                  </a:lnTo>
                  <a:lnTo>
                    <a:pt x="255234" y="3989"/>
                  </a:lnTo>
                  <a:lnTo>
                    <a:pt x="304649" y="0"/>
                  </a:lnTo>
                  <a:lnTo>
                    <a:pt x="352595" y="3797"/>
                  </a:lnTo>
                  <a:lnTo>
                    <a:pt x="398928" y="14961"/>
                  </a:lnTo>
                  <a:lnTo>
                    <a:pt x="442830" y="33155"/>
                  </a:lnTo>
                  <a:lnTo>
                    <a:pt x="483483" y="58039"/>
                  </a:lnTo>
                  <a:lnTo>
                    <a:pt x="520069" y="89273"/>
                  </a:lnTo>
                  <a:lnTo>
                    <a:pt x="551288" y="125877"/>
                  </a:lnTo>
                  <a:lnTo>
                    <a:pt x="576159" y="166551"/>
                  </a:lnTo>
                  <a:lnTo>
                    <a:pt x="594345" y="210475"/>
                  </a:lnTo>
                  <a:lnTo>
                    <a:pt x="605504" y="256830"/>
                  </a:lnTo>
                  <a:lnTo>
                    <a:pt x="609299" y="304799"/>
                  </a:lnTo>
                  <a:lnTo>
                    <a:pt x="605312" y="354240"/>
                  </a:lnTo>
                  <a:lnTo>
                    <a:pt x="593768" y="401140"/>
                  </a:lnTo>
                  <a:lnTo>
                    <a:pt x="575295" y="444873"/>
                  </a:lnTo>
                  <a:lnTo>
                    <a:pt x="550520" y="484810"/>
                  </a:lnTo>
                  <a:lnTo>
                    <a:pt x="520069" y="520326"/>
                  </a:lnTo>
                  <a:lnTo>
                    <a:pt x="484572" y="550791"/>
                  </a:lnTo>
                  <a:lnTo>
                    <a:pt x="444654" y="575578"/>
                  </a:lnTo>
                  <a:lnTo>
                    <a:pt x="400942" y="594061"/>
                  </a:lnTo>
                  <a:lnTo>
                    <a:pt x="354065" y="605610"/>
                  </a:lnTo>
                  <a:lnTo>
                    <a:pt x="304649" y="609599"/>
                  </a:lnTo>
                  <a:close/>
                </a:path>
              </a:pathLst>
            </a:custGeom>
            <a:solidFill>
              <a:srgbClr val="2BAE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9789225" y="1245274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799"/>
                  </a:moveTo>
                  <a:lnTo>
                    <a:pt x="3987" y="255359"/>
                  </a:lnTo>
                  <a:lnTo>
                    <a:pt x="15531" y="208459"/>
                  </a:lnTo>
                  <a:lnTo>
                    <a:pt x="34004" y="164726"/>
                  </a:lnTo>
                  <a:lnTo>
                    <a:pt x="58779" y="124789"/>
                  </a:lnTo>
                  <a:lnTo>
                    <a:pt x="89229" y="89273"/>
                  </a:lnTo>
                  <a:lnTo>
                    <a:pt x="124727" y="58808"/>
                  </a:lnTo>
                  <a:lnTo>
                    <a:pt x="164645" y="34021"/>
                  </a:lnTo>
                  <a:lnTo>
                    <a:pt x="208356" y="15538"/>
                  </a:lnTo>
                  <a:lnTo>
                    <a:pt x="255234" y="3989"/>
                  </a:lnTo>
                  <a:lnTo>
                    <a:pt x="304649" y="0"/>
                  </a:lnTo>
                  <a:lnTo>
                    <a:pt x="352595" y="3797"/>
                  </a:lnTo>
                  <a:lnTo>
                    <a:pt x="398928" y="14961"/>
                  </a:lnTo>
                  <a:lnTo>
                    <a:pt x="442830" y="33155"/>
                  </a:lnTo>
                  <a:lnTo>
                    <a:pt x="483483" y="58039"/>
                  </a:lnTo>
                  <a:lnTo>
                    <a:pt x="520069" y="89273"/>
                  </a:lnTo>
                  <a:lnTo>
                    <a:pt x="551288" y="125877"/>
                  </a:lnTo>
                  <a:lnTo>
                    <a:pt x="576159" y="166551"/>
                  </a:lnTo>
                  <a:lnTo>
                    <a:pt x="594345" y="210475"/>
                  </a:lnTo>
                  <a:lnTo>
                    <a:pt x="605504" y="256830"/>
                  </a:lnTo>
                  <a:lnTo>
                    <a:pt x="609299" y="304799"/>
                  </a:lnTo>
                  <a:lnTo>
                    <a:pt x="605312" y="354240"/>
                  </a:lnTo>
                  <a:lnTo>
                    <a:pt x="593768" y="401140"/>
                  </a:lnTo>
                  <a:lnTo>
                    <a:pt x="575295" y="444873"/>
                  </a:lnTo>
                  <a:lnTo>
                    <a:pt x="550520" y="484810"/>
                  </a:lnTo>
                  <a:lnTo>
                    <a:pt x="520069" y="520326"/>
                  </a:lnTo>
                  <a:lnTo>
                    <a:pt x="484572" y="550791"/>
                  </a:lnTo>
                  <a:lnTo>
                    <a:pt x="444654" y="575578"/>
                  </a:lnTo>
                  <a:lnTo>
                    <a:pt x="400942" y="594061"/>
                  </a:lnTo>
                  <a:lnTo>
                    <a:pt x="354065" y="605610"/>
                  </a:lnTo>
                  <a:lnTo>
                    <a:pt x="304649" y="609599"/>
                  </a:lnTo>
                  <a:lnTo>
                    <a:pt x="255234" y="605610"/>
                  </a:lnTo>
                  <a:lnTo>
                    <a:pt x="208356" y="594061"/>
                  </a:lnTo>
                  <a:lnTo>
                    <a:pt x="164645" y="575578"/>
                  </a:lnTo>
                  <a:lnTo>
                    <a:pt x="124727" y="550791"/>
                  </a:lnTo>
                  <a:lnTo>
                    <a:pt x="89229" y="520326"/>
                  </a:lnTo>
                  <a:lnTo>
                    <a:pt x="58779" y="484810"/>
                  </a:lnTo>
                  <a:lnTo>
                    <a:pt x="34004" y="444873"/>
                  </a:lnTo>
                  <a:lnTo>
                    <a:pt x="15531" y="401140"/>
                  </a:lnTo>
                  <a:lnTo>
                    <a:pt x="3987" y="354240"/>
                  </a:lnTo>
                  <a:lnTo>
                    <a:pt x="0" y="304799"/>
                  </a:lnTo>
                  <a:close/>
                </a:path>
              </a:pathLst>
            </a:custGeom>
            <a:ln w="12699">
              <a:solidFill>
                <a:srgbClr val="2BAE7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9873098" y="1446062"/>
            <a:ext cx="4419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GEN</a:t>
            </a:r>
            <a:r>
              <a:rPr sz="1100" b="1" spc="-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b="1" spc="-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3</a:t>
            </a:r>
            <a:endParaRPr sz="11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7124" y="1549313"/>
            <a:ext cx="4213225" cy="53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ECONOMICAL</a:t>
            </a:r>
            <a:r>
              <a:rPr sz="1400" b="1" spc="-9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3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LOW-</a:t>
            </a:r>
            <a:r>
              <a:rPr sz="1400" b="1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LATENCY</a:t>
            </a:r>
            <a:r>
              <a:rPr sz="1400" b="1" spc="-10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SERVING</a:t>
            </a:r>
            <a:endParaRPr sz="14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12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Frontier models</a:t>
            </a:r>
            <a:r>
              <a:rPr sz="1200" spc="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become</a:t>
            </a:r>
            <a:r>
              <a:rPr sz="1200" spc="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practical</a:t>
            </a:r>
            <a:r>
              <a:rPr sz="1200" spc="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at</a:t>
            </a:r>
            <a:r>
              <a:rPr sz="1200" spc="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interactive</a:t>
            </a:r>
            <a:r>
              <a:rPr sz="1200" spc="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9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SLA</a:t>
            </a:r>
            <a:r>
              <a:rPr sz="12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latency.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99824" y="2369224"/>
            <a:ext cx="4476115" cy="635"/>
          </a:xfrm>
          <a:custGeom>
            <a:avLst/>
            <a:gdLst/>
            <a:ahLst/>
            <a:cxnLst/>
            <a:rect l="l" t="t" r="r" b="b"/>
            <a:pathLst>
              <a:path w="4476115" h="635">
                <a:moveTo>
                  <a:pt x="0" y="0"/>
                </a:moveTo>
                <a:lnTo>
                  <a:pt x="4475699" y="299"/>
                </a:lnTo>
              </a:path>
            </a:pathLst>
          </a:custGeom>
          <a:ln w="12699">
            <a:solidFill>
              <a:srgbClr val="D8DE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72903" y="2501305"/>
            <a:ext cx="26352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2BAE76"/>
                </a:solidFill>
                <a:latin typeface="Tahoma" panose="020B0604030504040204"/>
                <a:cs typeface="Tahoma" panose="020B0604030504040204"/>
              </a:rPr>
              <a:t>02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164030" y="2096174"/>
            <a:ext cx="622300" cy="622300"/>
            <a:chOff x="8164030" y="2096174"/>
            <a:chExt cx="622300" cy="622300"/>
          </a:xfrm>
        </p:grpSpPr>
        <p:sp>
          <p:nvSpPr>
            <p:cNvPr id="28" name="object 28"/>
            <p:cNvSpPr/>
            <p:nvPr/>
          </p:nvSpPr>
          <p:spPr>
            <a:xfrm>
              <a:off x="8170380" y="2102524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649" y="609599"/>
                  </a:moveTo>
                  <a:lnTo>
                    <a:pt x="255234" y="605610"/>
                  </a:lnTo>
                  <a:lnTo>
                    <a:pt x="208357" y="594061"/>
                  </a:lnTo>
                  <a:lnTo>
                    <a:pt x="164646" y="575578"/>
                  </a:lnTo>
                  <a:lnTo>
                    <a:pt x="124727" y="550791"/>
                  </a:lnTo>
                  <a:lnTo>
                    <a:pt x="89230" y="520326"/>
                  </a:lnTo>
                  <a:lnTo>
                    <a:pt x="58779" y="484810"/>
                  </a:lnTo>
                  <a:lnTo>
                    <a:pt x="34004" y="444873"/>
                  </a:lnTo>
                  <a:lnTo>
                    <a:pt x="15531" y="401140"/>
                  </a:lnTo>
                  <a:lnTo>
                    <a:pt x="3987" y="354240"/>
                  </a:lnTo>
                  <a:lnTo>
                    <a:pt x="0" y="304799"/>
                  </a:lnTo>
                  <a:lnTo>
                    <a:pt x="3987" y="255359"/>
                  </a:lnTo>
                  <a:lnTo>
                    <a:pt x="15531" y="208459"/>
                  </a:lnTo>
                  <a:lnTo>
                    <a:pt x="34004" y="164726"/>
                  </a:lnTo>
                  <a:lnTo>
                    <a:pt x="58779" y="124789"/>
                  </a:lnTo>
                  <a:lnTo>
                    <a:pt x="89230" y="89273"/>
                  </a:lnTo>
                  <a:lnTo>
                    <a:pt x="124727" y="58808"/>
                  </a:lnTo>
                  <a:lnTo>
                    <a:pt x="164646" y="34021"/>
                  </a:lnTo>
                  <a:lnTo>
                    <a:pt x="208357" y="15538"/>
                  </a:lnTo>
                  <a:lnTo>
                    <a:pt x="255234" y="3989"/>
                  </a:lnTo>
                  <a:lnTo>
                    <a:pt x="304649" y="0"/>
                  </a:lnTo>
                  <a:lnTo>
                    <a:pt x="352595" y="3797"/>
                  </a:lnTo>
                  <a:lnTo>
                    <a:pt x="398928" y="14961"/>
                  </a:lnTo>
                  <a:lnTo>
                    <a:pt x="442830" y="33155"/>
                  </a:lnTo>
                  <a:lnTo>
                    <a:pt x="483484" y="58039"/>
                  </a:lnTo>
                  <a:lnTo>
                    <a:pt x="520070" y="89273"/>
                  </a:lnTo>
                  <a:lnTo>
                    <a:pt x="551289" y="125877"/>
                  </a:lnTo>
                  <a:lnTo>
                    <a:pt x="576160" y="166551"/>
                  </a:lnTo>
                  <a:lnTo>
                    <a:pt x="594345" y="210475"/>
                  </a:lnTo>
                  <a:lnTo>
                    <a:pt x="605504" y="256830"/>
                  </a:lnTo>
                  <a:lnTo>
                    <a:pt x="609299" y="304799"/>
                  </a:lnTo>
                  <a:lnTo>
                    <a:pt x="605312" y="354240"/>
                  </a:lnTo>
                  <a:lnTo>
                    <a:pt x="593768" y="401140"/>
                  </a:lnTo>
                  <a:lnTo>
                    <a:pt x="575295" y="444873"/>
                  </a:lnTo>
                  <a:lnTo>
                    <a:pt x="550520" y="484810"/>
                  </a:lnTo>
                  <a:lnTo>
                    <a:pt x="520070" y="520326"/>
                  </a:lnTo>
                  <a:lnTo>
                    <a:pt x="484572" y="550791"/>
                  </a:lnTo>
                  <a:lnTo>
                    <a:pt x="444654" y="575578"/>
                  </a:lnTo>
                  <a:lnTo>
                    <a:pt x="400943" y="594061"/>
                  </a:lnTo>
                  <a:lnTo>
                    <a:pt x="354065" y="605610"/>
                  </a:lnTo>
                  <a:lnTo>
                    <a:pt x="304649" y="609599"/>
                  </a:lnTo>
                  <a:close/>
                </a:path>
              </a:pathLst>
            </a:custGeom>
            <a:solidFill>
              <a:srgbClr val="9B6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170380" y="2102524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799"/>
                  </a:moveTo>
                  <a:lnTo>
                    <a:pt x="3987" y="255359"/>
                  </a:lnTo>
                  <a:lnTo>
                    <a:pt x="15531" y="208459"/>
                  </a:lnTo>
                  <a:lnTo>
                    <a:pt x="34004" y="164726"/>
                  </a:lnTo>
                  <a:lnTo>
                    <a:pt x="58779" y="124789"/>
                  </a:lnTo>
                  <a:lnTo>
                    <a:pt x="89230" y="89273"/>
                  </a:lnTo>
                  <a:lnTo>
                    <a:pt x="124727" y="58808"/>
                  </a:lnTo>
                  <a:lnTo>
                    <a:pt x="164646" y="34021"/>
                  </a:lnTo>
                  <a:lnTo>
                    <a:pt x="208357" y="15538"/>
                  </a:lnTo>
                  <a:lnTo>
                    <a:pt x="255234" y="3989"/>
                  </a:lnTo>
                  <a:lnTo>
                    <a:pt x="304649" y="0"/>
                  </a:lnTo>
                  <a:lnTo>
                    <a:pt x="352595" y="3797"/>
                  </a:lnTo>
                  <a:lnTo>
                    <a:pt x="398928" y="14961"/>
                  </a:lnTo>
                  <a:lnTo>
                    <a:pt x="442830" y="33155"/>
                  </a:lnTo>
                  <a:lnTo>
                    <a:pt x="483484" y="58039"/>
                  </a:lnTo>
                  <a:lnTo>
                    <a:pt x="520070" y="89273"/>
                  </a:lnTo>
                  <a:lnTo>
                    <a:pt x="551289" y="125877"/>
                  </a:lnTo>
                  <a:lnTo>
                    <a:pt x="576160" y="166551"/>
                  </a:lnTo>
                  <a:lnTo>
                    <a:pt x="594345" y="210475"/>
                  </a:lnTo>
                  <a:lnTo>
                    <a:pt x="605504" y="256830"/>
                  </a:lnTo>
                  <a:lnTo>
                    <a:pt x="609299" y="304799"/>
                  </a:lnTo>
                  <a:lnTo>
                    <a:pt x="605312" y="354240"/>
                  </a:lnTo>
                  <a:lnTo>
                    <a:pt x="593768" y="401140"/>
                  </a:lnTo>
                  <a:lnTo>
                    <a:pt x="575295" y="444873"/>
                  </a:lnTo>
                  <a:lnTo>
                    <a:pt x="550520" y="484810"/>
                  </a:lnTo>
                  <a:lnTo>
                    <a:pt x="520070" y="520326"/>
                  </a:lnTo>
                  <a:lnTo>
                    <a:pt x="484572" y="550791"/>
                  </a:lnTo>
                  <a:lnTo>
                    <a:pt x="444654" y="575578"/>
                  </a:lnTo>
                  <a:lnTo>
                    <a:pt x="400943" y="594061"/>
                  </a:lnTo>
                  <a:lnTo>
                    <a:pt x="354065" y="605610"/>
                  </a:lnTo>
                  <a:lnTo>
                    <a:pt x="304649" y="609599"/>
                  </a:lnTo>
                  <a:lnTo>
                    <a:pt x="255234" y="605610"/>
                  </a:lnTo>
                  <a:lnTo>
                    <a:pt x="208357" y="594061"/>
                  </a:lnTo>
                  <a:lnTo>
                    <a:pt x="164646" y="575578"/>
                  </a:lnTo>
                  <a:lnTo>
                    <a:pt x="124727" y="550791"/>
                  </a:lnTo>
                  <a:lnTo>
                    <a:pt x="89230" y="520326"/>
                  </a:lnTo>
                  <a:lnTo>
                    <a:pt x="58779" y="484810"/>
                  </a:lnTo>
                  <a:lnTo>
                    <a:pt x="34004" y="444873"/>
                  </a:lnTo>
                  <a:lnTo>
                    <a:pt x="15531" y="401140"/>
                  </a:lnTo>
                  <a:lnTo>
                    <a:pt x="3987" y="354240"/>
                  </a:lnTo>
                  <a:lnTo>
                    <a:pt x="0" y="304799"/>
                  </a:lnTo>
                  <a:close/>
                </a:path>
              </a:pathLst>
            </a:custGeom>
            <a:ln w="12699">
              <a:solidFill>
                <a:srgbClr val="9B6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8254254" y="2303312"/>
            <a:ext cx="4419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GEN</a:t>
            </a:r>
            <a:r>
              <a:rPr sz="1100" b="1" spc="-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b="1" spc="-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2</a:t>
            </a:r>
            <a:endParaRPr sz="11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9741622" y="1950137"/>
            <a:ext cx="1504950" cy="648335"/>
            <a:chOff x="9741622" y="1950137"/>
            <a:chExt cx="1504950" cy="648335"/>
          </a:xfrm>
        </p:grpSpPr>
        <p:sp>
          <p:nvSpPr>
            <p:cNvPr id="40" name="object 40"/>
            <p:cNvSpPr/>
            <p:nvPr/>
          </p:nvSpPr>
          <p:spPr>
            <a:xfrm>
              <a:off x="9751134" y="1959650"/>
              <a:ext cx="1485900" cy="629285"/>
            </a:xfrm>
            <a:custGeom>
              <a:avLst/>
              <a:gdLst/>
              <a:ahLst/>
              <a:cxnLst/>
              <a:rect l="l" t="t" r="r" b="b"/>
              <a:pathLst>
                <a:path w="1485900" h="629285">
                  <a:moveTo>
                    <a:pt x="1409382" y="628799"/>
                  </a:moveTo>
                  <a:lnTo>
                    <a:pt x="76216" y="628799"/>
                  </a:lnTo>
                  <a:lnTo>
                    <a:pt x="46549" y="622810"/>
                  </a:lnTo>
                  <a:lnTo>
                    <a:pt x="22323" y="606476"/>
                  </a:lnTo>
                  <a:lnTo>
                    <a:pt x="5989" y="582250"/>
                  </a:lnTo>
                  <a:lnTo>
                    <a:pt x="0" y="552583"/>
                  </a:lnTo>
                  <a:lnTo>
                    <a:pt x="0" y="76216"/>
                  </a:lnTo>
                  <a:lnTo>
                    <a:pt x="5989" y="46549"/>
                  </a:lnTo>
                  <a:lnTo>
                    <a:pt x="22323" y="22323"/>
                  </a:lnTo>
                  <a:lnTo>
                    <a:pt x="46549" y="5989"/>
                  </a:lnTo>
                  <a:lnTo>
                    <a:pt x="76216" y="0"/>
                  </a:lnTo>
                  <a:lnTo>
                    <a:pt x="1409382" y="0"/>
                  </a:lnTo>
                  <a:lnTo>
                    <a:pt x="1451668" y="12805"/>
                  </a:lnTo>
                  <a:lnTo>
                    <a:pt x="1479798" y="47049"/>
                  </a:lnTo>
                  <a:lnTo>
                    <a:pt x="1485599" y="76216"/>
                  </a:lnTo>
                  <a:lnTo>
                    <a:pt x="1485599" y="552583"/>
                  </a:lnTo>
                  <a:lnTo>
                    <a:pt x="1479610" y="582250"/>
                  </a:lnTo>
                  <a:lnTo>
                    <a:pt x="1463276" y="606476"/>
                  </a:lnTo>
                  <a:lnTo>
                    <a:pt x="1439050" y="622810"/>
                  </a:lnTo>
                  <a:lnTo>
                    <a:pt x="1409382" y="628799"/>
                  </a:lnTo>
                  <a:close/>
                </a:path>
              </a:pathLst>
            </a:custGeom>
            <a:solidFill>
              <a:srgbClr val="E4F6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9751134" y="1959650"/>
              <a:ext cx="1485900" cy="629285"/>
            </a:xfrm>
            <a:custGeom>
              <a:avLst/>
              <a:gdLst/>
              <a:ahLst/>
              <a:cxnLst/>
              <a:rect l="l" t="t" r="r" b="b"/>
              <a:pathLst>
                <a:path w="1485900" h="629285">
                  <a:moveTo>
                    <a:pt x="0" y="76216"/>
                  </a:moveTo>
                  <a:lnTo>
                    <a:pt x="5989" y="46549"/>
                  </a:lnTo>
                  <a:lnTo>
                    <a:pt x="22323" y="22323"/>
                  </a:lnTo>
                  <a:lnTo>
                    <a:pt x="46549" y="5989"/>
                  </a:lnTo>
                  <a:lnTo>
                    <a:pt x="76216" y="0"/>
                  </a:lnTo>
                  <a:lnTo>
                    <a:pt x="1409382" y="0"/>
                  </a:lnTo>
                  <a:lnTo>
                    <a:pt x="1451668" y="12805"/>
                  </a:lnTo>
                  <a:lnTo>
                    <a:pt x="1479798" y="47049"/>
                  </a:lnTo>
                  <a:lnTo>
                    <a:pt x="1485599" y="76216"/>
                  </a:lnTo>
                  <a:lnTo>
                    <a:pt x="1485599" y="552583"/>
                  </a:lnTo>
                  <a:lnTo>
                    <a:pt x="1479610" y="582250"/>
                  </a:lnTo>
                  <a:lnTo>
                    <a:pt x="1463276" y="606476"/>
                  </a:lnTo>
                  <a:lnTo>
                    <a:pt x="1439050" y="622810"/>
                  </a:lnTo>
                  <a:lnTo>
                    <a:pt x="1409382" y="628799"/>
                  </a:lnTo>
                  <a:lnTo>
                    <a:pt x="76216" y="628799"/>
                  </a:lnTo>
                  <a:lnTo>
                    <a:pt x="46549" y="622810"/>
                  </a:lnTo>
                  <a:lnTo>
                    <a:pt x="22323" y="606476"/>
                  </a:lnTo>
                  <a:lnTo>
                    <a:pt x="5989" y="582250"/>
                  </a:lnTo>
                  <a:lnTo>
                    <a:pt x="0" y="552583"/>
                  </a:lnTo>
                  <a:lnTo>
                    <a:pt x="0" y="76216"/>
                  </a:lnTo>
                  <a:close/>
                </a:path>
              </a:pathLst>
            </a:custGeom>
            <a:ln w="19024">
              <a:solidFill>
                <a:srgbClr val="2BAE7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10112696" y="2053630"/>
            <a:ext cx="7620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45" dirty="0">
                <a:solidFill>
                  <a:srgbClr val="2BAE76"/>
                </a:solidFill>
                <a:latin typeface="Tahoma" panose="020B0604030504040204"/>
                <a:cs typeface="Tahoma" panose="020B0604030504040204"/>
              </a:rPr>
              <a:t>Planned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87124" y="2501812"/>
            <a:ext cx="4153535" cy="53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BETTER</a:t>
            </a:r>
            <a:r>
              <a:rPr sz="1400" b="1" spc="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PERFORMANCE</a:t>
            </a:r>
            <a:r>
              <a:rPr sz="1400" b="1" spc="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PER</a:t>
            </a:r>
            <a:r>
              <a:rPr sz="1400" b="1" spc="-2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WATT</a:t>
            </a:r>
            <a:endParaRPr sz="14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12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200" spc="8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advantage</a:t>
            </a:r>
            <a:r>
              <a:rPr sz="1200" spc="8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extends</a:t>
            </a:r>
            <a:r>
              <a:rPr sz="1200" spc="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200" spc="8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non-interactive</a:t>
            </a:r>
            <a:r>
              <a:rPr sz="1200" spc="8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inference</a:t>
            </a:r>
            <a:r>
              <a:rPr sz="1200" spc="8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as</a:t>
            </a:r>
            <a:r>
              <a:rPr sz="1200" spc="5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well.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99824" y="3321725"/>
            <a:ext cx="4476115" cy="635"/>
          </a:xfrm>
          <a:custGeom>
            <a:avLst/>
            <a:gdLst/>
            <a:ahLst/>
            <a:cxnLst/>
            <a:rect l="l" t="t" r="r" b="b"/>
            <a:pathLst>
              <a:path w="4476115" h="635">
                <a:moveTo>
                  <a:pt x="0" y="0"/>
                </a:moveTo>
                <a:lnTo>
                  <a:pt x="4475699" y="299"/>
                </a:lnTo>
              </a:path>
            </a:pathLst>
          </a:custGeom>
          <a:ln w="12699">
            <a:solidFill>
              <a:srgbClr val="D8DE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6635408" y="3160562"/>
            <a:ext cx="44195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GEN</a:t>
            </a:r>
            <a:r>
              <a:rPr sz="1100" b="1" spc="-3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100" b="1" spc="-50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1</a:t>
            </a:r>
            <a:endParaRPr sz="11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122764" y="2807374"/>
            <a:ext cx="1504950" cy="648335"/>
            <a:chOff x="8122764" y="2807374"/>
            <a:chExt cx="1504950" cy="648335"/>
          </a:xfrm>
        </p:grpSpPr>
        <p:sp>
          <p:nvSpPr>
            <p:cNvPr id="32" name="object 32"/>
            <p:cNvSpPr/>
            <p:nvPr/>
          </p:nvSpPr>
          <p:spPr>
            <a:xfrm>
              <a:off x="8132289" y="2816899"/>
              <a:ext cx="1485900" cy="629285"/>
            </a:xfrm>
            <a:custGeom>
              <a:avLst/>
              <a:gdLst/>
              <a:ahLst/>
              <a:cxnLst/>
              <a:rect l="l" t="t" r="r" b="b"/>
              <a:pathLst>
                <a:path w="1485900" h="629285">
                  <a:moveTo>
                    <a:pt x="1409383" y="628799"/>
                  </a:moveTo>
                  <a:lnTo>
                    <a:pt x="76216" y="628799"/>
                  </a:lnTo>
                  <a:lnTo>
                    <a:pt x="46549" y="622810"/>
                  </a:lnTo>
                  <a:lnTo>
                    <a:pt x="22323" y="606476"/>
                  </a:lnTo>
                  <a:lnTo>
                    <a:pt x="5989" y="582250"/>
                  </a:lnTo>
                  <a:lnTo>
                    <a:pt x="0" y="552583"/>
                  </a:lnTo>
                  <a:lnTo>
                    <a:pt x="0" y="76216"/>
                  </a:lnTo>
                  <a:lnTo>
                    <a:pt x="5989" y="46549"/>
                  </a:lnTo>
                  <a:lnTo>
                    <a:pt x="22323" y="22323"/>
                  </a:lnTo>
                  <a:lnTo>
                    <a:pt x="46549" y="5989"/>
                  </a:lnTo>
                  <a:lnTo>
                    <a:pt x="76216" y="0"/>
                  </a:lnTo>
                  <a:lnTo>
                    <a:pt x="1409383" y="0"/>
                  </a:lnTo>
                  <a:lnTo>
                    <a:pt x="1451668" y="12805"/>
                  </a:lnTo>
                  <a:lnTo>
                    <a:pt x="1479798" y="47049"/>
                  </a:lnTo>
                  <a:lnTo>
                    <a:pt x="1485599" y="76216"/>
                  </a:lnTo>
                  <a:lnTo>
                    <a:pt x="1485599" y="552583"/>
                  </a:lnTo>
                  <a:lnTo>
                    <a:pt x="1479610" y="582250"/>
                  </a:lnTo>
                  <a:lnTo>
                    <a:pt x="1463276" y="606476"/>
                  </a:lnTo>
                  <a:lnTo>
                    <a:pt x="1439050" y="622810"/>
                  </a:lnTo>
                  <a:lnTo>
                    <a:pt x="1409383" y="628799"/>
                  </a:lnTo>
                  <a:close/>
                </a:path>
              </a:pathLst>
            </a:custGeom>
            <a:solidFill>
              <a:srgbClr val="F1E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132289" y="2816899"/>
              <a:ext cx="1485900" cy="629285"/>
            </a:xfrm>
            <a:custGeom>
              <a:avLst/>
              <a:gdLst/>
              <a:ahLst/>
              <a:cxnLst/>
              <a:rect l="l" t="t" r="r" b="b"/>
              <a:pathLst>
                <a:path w="1485900" h="629285">
                  <a:moveTo>
                    <a:pt x="0" y="76216"/>
                  </a:moveTo>
                  <a:lnTo>
                    <a:pt x="5989" y="46549"/>
                  </a:lnTo>
                  <a:lnTo>
                    <a:pt x="22323" y="22323"/>
                  </a:lnTo>
                  <a:lnTo>
                    <a:pt x="46549" y="5989"/>
                  </a:lnTo>
                  <a:lnTo>
                    <a:pt x="76216" y="0"/>
                  </a:lnTo>
                  <a:lnTo>
                    <a:pt x="1409383" y="0"/>
                  </a:lnTo>
                  <a:lnTo>
                    <a:pt x="1451668" y="12805"/>
                  </a:lnTo>
                  <a:lnTo>
                    <a:pt x="1479798" y="47049"/>
                  </a:lnTo>
                  <a:lnTo>
                    <a:pt x="1485599" y="76216"/>
                  </a:lnTo>
                  <a:lnTo>
                    <a:pt x="1485599" y="552583"/>
                  </a:lnTo>
                  <a:lnTo>
                    <a:pt x="1479610" y="582250"/>
                  </a:lnTo>
                  <a:lnTo>
                    <a:pt x="1463276" y="606476"/>
                  </a:lnTo>
                  <a:lnTo>
                    <a:pt x="1439050" y="622810"/>
                  </a:lnTo>
                  <a:lnTo>
                    <a:pt x="1409383" y="628799"/>
                  </a:lnTo>
                  <a:lnTo>
                    <a:pt x="76216" y="628799"/>
                  </a:lnTo>
                  <a:lnTo>
                    <a:pt x="46549" y="622810"/>
                  </a:lnTo>
                  <a:lnTo>
                    <a:pt x="22323" y="606476"/>
                  </a:lnTo>
                  <a:lnTo>
                    <a:pt x="5989" y="582250"/>
                  </a:lnTo>
                  <a:lnTo>
                    <a:pt x="0" y="552583"/>
                  </a:lnTo>
                  <a:lnTo>
                    <a:pt x="0" y="76216"/>
                  </a:lnTo>
                  <a:close/>
                </a:path>
              </a:pathLst>
            </a:custGeom>
            <a:ln w="19024">
              <a:solidFill>
                <a:srgbClr val="9B6B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8281260" y="2910880"/>
            <a:ext cx="11868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4475" marR="5080" indent="-232410">
              <a:lnSpc>
                <a:spcPct val="100000"/>
              </a:lnSpc>
              <a:spcBef>
                <a:spcPts val="100"/>
              </a:spcBef>
            </a:pPr>
            <a:r>
              <a:rPr sz="1500" b="1" spc="-45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Approaching </a:t>
            </a:r>
            <a:r>
              <a:rPr sz="1500" b="1" spc="-10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tapeout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2903" y="3453805"/>
            <a:ext cx="2654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9B6BFF"/>
                </a:solidFill>
                <a:latin typeface="Tahoma" panose="020B0604030504040204"/>
                <a:cs typeface="Tahoma" panose="020B0604030504040204"/>
              </a:rPr>
              <a:t>03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87124" y="3454313"/>
            <a:ext cx="3404235" cy="716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ARCHITECTURE</a:t>
            </a:r>
            <a:r>
              <a:rPr sz="1400" b="1" spc="-9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10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UNLOCKS</a:t>
            </a:r>
            <a:r>
              <a:rPr sz="1400" b="1" spc="-8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400" b="1" spc="-25" dirty="0">
                <a:solidFill>
                  <a:srgbClr val="101828"/>
                </a:solidFill>
                <a:latin typeface="Tahoma" panose="020B0604030504040204"/>
                <a:cs typeface="Tahoma" panose="020B0604030504040204"/>
              </a:rPr>
              <a:t>HBM</a:t>
            </a:r>
            <a:endParaRPr sz="14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  <a:spcBef>
                <a:spcPts val="875"/>
              </a:spcBef>
            </a:pPr>
            <a:r>
              <a:rPr sz="12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200" spc="3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main</a:t>
            </a:r>
            <a:r>
              <a:rPr sz="1200" spc="3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bottleneck</a:t>
            </a:r>
            <a:r>
              <a:rPr sz="1200" spc="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is</a:t>
            </a:r>
            <a:r>
              <a:rPr sz="1200" spc="3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exposing</a:t>
            </a:r>
            <a:r>
              <a:rPr sz="1200" spc="3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aggregate</a:t>
            </a:r>
            <a:r>
              <a:rPr sz="1200" spc="3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8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HBM </a:t>
            </a:r>
            <a:r>
              <a:rPr sz="12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bandwidth—not</a:t>
            </a:r>
            <a:r>
              <a:rPr sz="1200" spc="9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adding</a:t>
            </a:r>
            <a:r>
              <a:rPr sz="1200" spc="9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more</a:t>
            </a:r>
            <a:r>
              <a:rPr sz="1200" spc="9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raw</a:t>
            </a:r>
            <a:r>
              <a:rPr sz="1200" spc="65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200" spc="-10" dirty="0">
                <a:solidFill>
                  <a:srgbClr val="657386"/>
                </a:solidFill>
                <a:latin typeface="Tahoma" panose="020B0604030504040204"/>
                <a:cs typeface="Tahoma" panose="020B0604030504040204"/>
              </a:rPr>
              <a:t>bandwidth.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503932" y="3664637"/>
            <a:ext cx="1504950" cy="648335"/>
            <a:chOff x="6503932" y="3664637"/>
            <a:chExt cx="1504950" cy="648335"/>
          </a:xfrm>
        </p:grpSpPr>
        <p:sp>
          <p:nvSpPr>
            <p:cNvPr id="24" name="object 24"/>
            <p:cNvSpPr/>
            <p:nvPr/>
          </p:nvSpPr>
          <p:spPr>
            <a:xfrm>
              <a:off x="6513444" y="3674150"/>
              <a:ext cx="1485900" cy="629285"/>
            </a:xfrm>
            <a:custGeom>
              <a:avLst/>
              <a:gdLst/>
              <a:ahLst/>
              <a:cxnLst/>
              <a:rect l="l" t="t" r="r" b="b"/>
              <a:pathLst>
                <a:path w="1485900" h="629285">
                  <a:moveTo>
                    <a:pt x="1409382" y="628799"/>
                  </a:moveTo>
                  <a:lnTo>
                    <a:pt x="76216" y="628799"/>
                  </a:lnTo>
                  <a:lnTo>
                    <a:pt x="46549" y="622810"/>
                  </a:lnTo>
                  <a:lnTo>
                    <a:pt x="22323" y="606476"/>
                  </a:lnTo>
                  <a:lnTo>
                    <a:pt x="5989" y="582250"/>
                  </a:lnTo>
                  <a:lnTo>
                    <a:pt x="0" y="552583"/>
                  </a:lnTo>
                  <a:lnTo>
                    <a:pt x="0" y="76216"/>
                  </a:lnTo>
                  <a:lnTo>
                    <a:pt x="5989" y="46549"/>
                  </a:lnTo>
                  <a:lnTo>
                    <a:pt x="22323" y="22323"/>
                  </a:lnTo>
                  <a:lnTo>
                    <a:pt x="46549" y="5989"/>
                  </a:lnTo>
                  <a:lnTo>
                    <a:pt x="76216" y="0"/>
                  </a:lnTo>
                  <a:lnTo>
                    <a:pt x="1409382" y="0"/>
                  </a:lnTo>
                  <a:lnTo>
                    <a:pt x="1451668" y="12805"/>
                  </a:lnTo>
                  <a:lnTo>
                    <a:pt x="1479798" y="47049"/>
                  </a:lnTo>
                  <a:lnTo>
                    <a:pt x="1485599" y="76216"/>
                  </a:lnTo>
                  <a:lnTo>
                    <a:pt x="1485599" y="552583"/>
                  </a:lnTo>
                  <a:lnTo>
                    <a:pt x="1479610" y="582250"/>
                  </a:lnTo>
                  <a:lnTo>
                    <a:pt x="1463276" y="606476"/>
                  </a:lnTo>
                  <a:lnTo>
                    <a:pt x="1439050" y="622810"/>
                  </a:lnTo>
                  <a:lnTo>
                    <a:pt x="1409382" y="628799"/>
                  </a:lnTo>
                  <a:close/>
                </a:path>
              </a:pathLst>
            </a:custGeom>
            <a:solidFill>
              <a:srgbClr val="E7F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513444" y="3674150"/>
              <a:ext cx="1485900" cy="629285"/>
            </a:xfrm>
            <a:custGeom>
              <a:avLst/>
              <a:gdLst/>
              <a:ahLst/>
              <a:cxnLst/>
              <a:rect l="l" t="t" r="r" b="b"/>
              <a:pathLst>
                <a:path w="1485900" h="629285">
                  <a:moveTo>
                    <a:pt x="0" y="76216"/>
                  </a:moveTo>
                  <a:lnTo>
                    <a:pt x="5989" y="46549"/>
                  </a:lnTo>
                  <a:lnTo>
                    <a:pt x="22323" y="22323"/>
                  </a:lnTo>
                  <a:lnTo>
                    <a:pt x="46549" y="5989"/>
                  </a:lnTo>
                  <a:lnTo>
                    <a:pt x="76216" y="0"/>
                  </a:lnTo>
                  <a:lnTo>
                    <a:pt x="1409382" y="0"/>
                  </a:lnTo>
                  <a:lnTo>
                    <a:pt x="1451668" y="12805"/>
                  </a:lnTo>
                  <a:lnTo>
                    <a:pt x="1479798" y="47049"/>
                  </a:lnTo>
                  <a:lnTo>
                    <a:pt x="1485599" y="76216"/>
                  </a:lnTo>
                  <a:lnTo>
                    <a:pt x="1485599" y="552583"/>
                  </a:lnTo>
                  <a:lnTo>
                    <a:pt x="1479610" y="582250"/>
                  </a:lnTo>
                  <a:lnTo>
                    <a:pt x="1463276" y="606476"/>
                  </a:lnTo>
                  <a:lnTo>
                    <a:pt x="1439050" y="622810"/>
                  </a:lnTo>
                  <a:lnTo>
                    <a:pt x="1409382" y="628799"/>
                  </a:lnTo>
                  <a:lnTo>
                    <a:pt x="76216" y="628799"/>
                  </a:lnTo>
                  <a:lnTo>
                    <a:pt x="46549" y="622810"/>
                  </a:lnTo>
                  <a:lnTo>
                    <a:pt x="22323" y="606476"/>
                  </a:lnTo>
                  <a:lnTo>
                    <a:pt x="5989" y="582250"/>
                  </a:lnTo>
                  <a:lnTo>
                    <a:pt x="0" y="552583"/>
                  </a:lnTo>
                  <a:lnTo>
                    <a:pt x="0" y="76216"/>
                  </a:lnTo>
                  <a:close/>
                </a:path>
              </a:pathLst>
            </a:custGeom>
            <a:ln w="19024">
              <a:solidFill>
                <a:srgbClr val="1768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6829149" y="3768130"/>
            <a:ext cx="8534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1768FF"/>
                </a:solidFill>
                <a:latin typeface="Tahoma" panose="020B0604030504040204"/>
                <a:cs typeface="Tahoma" panose="020B0604030504040204"/>
              </a:rPr>
              <a:t>Jalapeño</a:t>
            </a:r>
            <a:endParaRPr sz="15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2524" y="4754377"/>
            <a:ext cx="10660380" cy="147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9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Jalapeño</a:t>
            </a:r>
            <a:r>
              <a:rPr sz="2000" spc="-14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8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is</a:t>
            </a:r>
            <a:r>
              <a:rPr sz="2000" spc="-13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4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our</a:t>
            </a:r>
            <a:r>
              <a:rPr sz="2000" spc="-13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first</a:t>
            </a:r>
            <a:r>
              <a:rPr sz="2000" spc="-14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5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take.</a:t>
            </a:r>
            <a:r>
              <a:rPr sz="2000" spc="-14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1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Gen</a:t>
            </a:r>
            <a:r>
              <a:rPr sz="2000" spc="-13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7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2</a:t>
            </a:r>
            <a:r>
              <a:rPr sz="2000" spc="-13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4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already</a:t>
            </a:r>
            <a:r>
              <a:rPr sz="2000" spc="-14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improves</a:t>
            </a:r>
            <a:r>
              <a:rPr sz="2000" spc="-13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2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on</a:t>
            </a:r>
            <a:r>
              <a:rPr sz="2000" spc="-13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5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it,</a:t>
            </a:r>
            <a:r>
              <a:rPr sz="2000" spc="-14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3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and</a:t>
            </a:r>
            <a:r>
              <a:rPr sz="2000" spc="-14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5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the</a:t>
            </a:r>
            <a:r>
              <a:rPr sz="2000" spc="-13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4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path</a:t>
            </a:r>
            <a:r>
              <a:rPr sz="2000" spc="-13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4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to</a:t>
            </a:r>
            <a:r>
              <a:rPr sz="2000" spc="-13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1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Gen</a:t>
            </a:r>
            <a:r>
              <a:rPr sz="2000" spc="-14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7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3</a:t>
            </a:r>
            <a:r>
              <a:rPr sz="2000" spc="-13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8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is</a:t>
            </a:r>
            <a:r>
              <a:rPr sz="2000" spc="-13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4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taking</a:t>
            </a:r>
            <a:r>
              <a:rPr sz="2000" spc="-135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 </a:t>
            </a:r>
            <a:r>
              <a:rPr sz="2000" spc="-10" dirty="0">
                <a:solidFill>
                  <a:srgbClr val="172033"/>
                </a:solidFill>
                <a:latin typeface="Verdana" panose="020B0604030504040204"/>
                <a:cs typeface="Verdana" panose="020B0604030504040204"/>
              </a:rPr>
              <a:t>shape.</a:t>
            </a:r>
            <a:endParaRPr sz="2000">
              <a:latin typeface="Verdana" panose="020B0604030504040204"/>
              <a:cs typeface="Verdana" panose="020B0604030504040204"/>
            </a:endParaRPr>
          </a:p>
          <a:p>
            <a:pPr>
              <a:lnSpc>
                <a:spcPct val="100000"/>
              </a:lnSpc>
              <a:spcBef>
                <a:spcPts val="2055"/>
              </a:spcBef>
            </a:pPr>
            <a:endParaRPr sz="2000">
              <a:latin typeface="Verdana" panose="020B0604030504040204"/>
              <a:cs typeface="Verdana" panose="020B0604030504040204"/>
            </a:endParaRPr>
          </a:p>
          <a:p>
            <a:pPr marL="4218940" marR="1238250" indent="-2687320">
              <a:lnSpc>
                <a:spcPct val="100000"/>
              </a:lnSpc>
            </a:pPr>
            <a:r>
              <a:rPr sz="1900" b="1" spc="-7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Thanks</a:t>
            </a:r>
            <a:r>
              <a:rPr sz="1900" b="1" spc="-5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60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to</a:t>
            </a:r>
            <a:r>
              <a:rPr sz="1900" b="1" spc="-5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6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the</a:t>
            </a:r>
            <a:r>
              <a:rPr sz="1900" b="1" spc="-9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8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entire</a:t>
            </a:r>
            <a:r>
              <a:rPr sz="1900" b="1" spc="-9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 OpenAI</a:t>
            </a:r>
            <a:r>
              <a:rPr sz="1900" b="1" spc="-5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8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team</a:t>
            </a:r>
            <a:r>
              <a:rPr sz="1900" b="1" spc="-9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450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+</a:t>
            </a:r>
            <a:r>
              <a:rPr sz="1900" b="1" spc="-100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10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our</a:t>
            </a:r>
            <a:r>
              <a:rPr sz="1900" b="1" spc="-13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6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incredible</a:t>
            </a:r>
            <a:r>
              <a:rPr sz="1900" b="1" spc="-100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80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partners,</a:t>
            </a:r>
            <a:r>
              <a:rPr sz="1900" b="1" spc="-150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3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especially </a:t>
            </a:r>
            <a:r>
              <a:rPr sz="1900" b="1" spc="-6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Broadcom</a:t>
            </a:r>
            <a:r>
              <a:rPr sz="1900" b="1" spc="-100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185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&amp;</a:t>
            </a:r>
            <a:r>
              <a:rPr sz="1900" b="1" spc="-60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1900" b="1" spc="-10" dirty="0">
                <a:solidFill>
                  <a:srgbClr val="00264F"/>
                </a:solidFill>
                <a:latin typeface="Tahoma" panose="020B0604030504040204"/>
                <a:cs typeface="Tahoma" panose="020B0604030504040204"/>
              </a:rPr>
              <a:t>Celestica</a:t>
            </a:r>
            <a:endParaRPr sz="19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328806" y="6484258"/>
            <a:ext cx="348615" cy="93980"/>
          </a:xfrm>
          <a:custGeom>
            <a:avLst/>
            <a:gdLst/>
            <a:ahLst/>
            <a:cxnLst/>
            <a:rect l="l" t="t" r="r" b="b"/>
            <a:pathLst>
              <a:path w="348615" h="93979">
                <a:moveTo>
                  <a:pt x="37072" y="74119"/>
                </a:moveTo>
                <a:lnTo>
                  <a:pt x="22677" y="71195"/>
                </a:lnTo>
                <a:lnTo>
                  <a:pt x="10889" y="63234"/>
                </a:lnTo>
                <a:lnTo>
                  <a:pt x="2925" y="51450"/>
                </a:lnTo>
                <a:lnTo>
                  <a:pt x="0" y="37059"/>
                </a:lnTo>
                <a:lnTo>
                  <a:pt x="1902" y="27698"/>
                </a:lnTo>
                <a:lnTo>
                  <a:pt x="37072" y="0"/>
                </a:lnTo>
                <a:lnTo>
                  <a:pt x="51506" y="2909"/>
                </a:lnTo>
                <a:lnTo>
                  <a:pt x="63283" y="10846"/>
                </a:lnTo>
                <a:lnTo>
                  <a:pt x="64927" y="13285"/>
                </a:lnTo>
                <a:lnTo>
                  <a:pt x="37072" y="13285"/>
                </a:lnTo>
                <a:lnTo>
                  <a:pt x="28148" y="15118"/>
                </a:lnTo>
                <a:lnTo>
                  <a:pt x="20879" y="20153"/>
                </a:lnTo>
                <a:lnTo>
                  <a:pt x="15987" y="27698"/>
                </a:lnTo>
                <a:lnTo>
                  <a:pt x="14196" y="37059"/>
                </a:lnTo>
                <a:lnTo>
                  <a:pt x="15987" y="46421"/>
                </a:lnTo>
                <a:lnTo>
                  <a:pt x="20879" y="53966"/>
                </a:lnTo>
                <a:lnTo>
                  <a:pt x="28148" y="59001"/>
                </a:lnTo>
                <a:lnTo>
                  <a:pt x="37072" y="60833"/>
                </a:lnTo>
                <a:lnTo>
                  <a:pt x="64890" y="60833"/>
                </a:lnTo>
                <a:lnTo>
                  <a:pt x="63267" y="63234"/>
                </a:lnTo>
                <a:lnTo>
                  <a:pt x="51480" y="71195"/>
                </a:lnTo>
                <a:lnTo>
                  <a:pt x="37072" y="74119"/>
                </a:lnTo>
                <a:close/>
              </a:path>
              <a:path w="348615" h="93979">
                <a:moveTo>
                  <a:pt x="64890" y="60833"/>
                </a:moveTo>
                <a:lnTo>
                  <a:pt x="37072" y="60833"/>
                </a:lnTo>
                <a:lnTo>
                  <a:pt x="45986" y="59001"/>
                </a:lnTo>
                <a:lnTo>
                  <a:pt x="53251" y="53966"/>
                </a:lnTo>
                <a:lnTo>
                  <a:pt x="58141" y="46421"/>
                </a:lnTo>
                <a:lnTo>
                  <a:pt x="59932" y="37059"/>
                </a:lnTo>
                <a:lnTo>
                  <a:pt x="58141" y="27698"/>
                </a:lnTo>
                <a:lnTo>
                  <a:pt x="53251" y="20153"/>
                </a:lnTo>
                <a:lnTo>
                  <a:pt x="45986" y="15118"/>
                </a:lnTo>
                <a:lnTo>
                  <a:pt x="37072" y="13285"/>
                </a:lnTo>
                <a:lnTo>
                  <a:pt x="64927" y="13285"/>
                </a:lnTo>
                <a:lnTo>
                  <a:pt x="71219" y="22624"/>
                </a:lnTo>
                <a:lnTo>
                  <a:pt x="74128" y="37059"/>
                </a:lnTo>
                <a:lnTo>
                  <a:pt x="71212" y="51450"/>
                </a:lnTo>
                <a:lnTo>
                  <a:pt x="64890" y="60833"/>
                </a:lnTo>
                <a:close/>
              </a:path>
              <a:path w="348615" h="93979">
                <a:moveTo>
                  <a:pt x="269380" y="73095"/>
                </a:moveTo>
                <a:lnTo>
                  <a:pt x="255054" y="73095"/>
                </a:lnTo>
                <a:lnTo>
                  <a:pt x="284206" y="1023"/>
                </a:lnTo>
                <a:lnTo>
                  <a:pt x="300500" y="1023"/>
                </a:lnTo>
                <a:lnTo>
                  <a:pt x="306211" y="15254"/>
                </a:lnTo>
                <a:lnTo>
                  <a:pt x="292159" y="15254"/>
                </a:lnTo>
                <a:lnTo>
                  <a:pt x="280205" y="45426"/>
                </a:lnTo>
                <a:lnTo>
                  <a:pt x="318320" y="45426"/>
                </a:lnTo>
                <a:lnTo>
                  <a:pt x="323106" y="57350"/>
                </a:lnTo>
                <a:lnTo>
                  <a:pt x="275575" y="57350"/>
                </a:lnTo>
                <a:lnTo>
                  <a:pt x="269380" y="73095"/>
                </a:lnTo>
                <a:close/>
              </a:path>
              <a:path w="348615" h="93979">
                <a:moveTo>
                  <a:pt x="318320" y="45426"/>
                </a:moveTo>
                <a:lnTo>
                  <a:pt x="303984" y="45426"/>
                </a:lnTo>
                <a:lnTo>
                  <a:pt x="292159" y="15254"/>
                </a:lnTo>
                <a:lnTo>
                  <a:pt x="306211" y="15254"/>
                </a:lnTo>
                <a:lnTo>
                  <a:pt x="318320" y="45426"/>
                </a:lnTo>
                <a:close/>
              </a:path>
              <a:path w="348615" h="93979">
                <a:moveTo>
                  <a:pt x="329425" y="73095"/>
                </a:moveTo>
                <a:lnTo>
                  <a:pt x="314922" y="73095"/>
                </a:lnTo>
                <a:lnTo>
                  <a:pt x="308711" y="57350"/>
                </a:lnTo>
                <a:lnTo>
                  <a:pt x="323106" y="57350"/>
                </a:lnTo>
                <a:lnTo>
                  <a:pt x="329425" y="73095"/>
                </a:lnTo>
                <a:close/>
              </a:path>
              <a:path w="348615" h="93979">
                <a:moveTo>
                  <a:pt x="348461" y="73095"/>
                </a:moveTo>
                <a:lnTo>
                  <a:pt x="334862" y="73095"/>
                </a:lnTo>
                <a:lnTo>
                  <a:pt x="334862" y="1023"/>
                </a:lnTo>
                <a:lnTo>
                  <a:pt x="348461" y="1023"/>
                </a:lnTo>
                <a:lnTo>
                  <a:pt x="348461" y="73095"/>
                </a:lnTo>
                <a:close/>
              </a:path>
              <a:path w="348615" h="93979">
                <a:moveTo>
                  <a:pt x="129346" y="27786"/>
                </a:moveTo>
                <a:lnTo>
                  <a:pt x="95068" y="27786"/>
                </a:lnTo>
                <a:lnTo>
                  <a:pt x="98456" y="23253"/>
                </a:lnTo>
                <a:lnTo>
                  <a:pt x="104958" y="20594"/>
                </a:lnTo>
                <a:lnTo>
                  <a:pt x="111653" y="20594"/>
                </a:lnTo>
                <a:lnTo>
                  <a:pt x="121753" y="22604"/>
                </a:lnTo>
                <a:lnTo>
                  <a:pt x="129346" y="27786"/>
                </a:lnTo>
                <a:close/>
              </a:path>
              <a:path w="348615" h="93979">
                <a:moveTo>
                  <a:pt x="95068" y="93690"/>
                </a:moveTo>
                <a:lnTo>
                  <a:pt x="81662" y="93690"/>
                </a:lnTo>
                <a:lnTo>
                  <a:pt x="81662" y="21613"/>
                </a:lnTo>
                <a:lnTo>
                  <a:pt x="95068" y="21613"/>
                </a:lnTo>
                <a:lnTo>
                  <a:pt x="95068" y="27786"/>
                </a:lnTo>
                <a:lnTo>
                  <a:pt x="129346" y="27786"/>
                </a:lnTo>
                <a:lnTo>
                  <a:pt x="129929" y="28183"/>
                </a:lnTo>
                <a:lnTo>
                  <a:pt x="132532" y="32214"/>
                </a:lnTo>
                <a:lnTo>
                  <a:pt x="101763" y="32214"/>
                </a:lnTo>
                <a:lnTo>
                  <a:pt x="94955" y="38191"/>
                </a:lnTo>
                <a:lnTo>
                  <a:pt x="94955" y="56522"/>
                </a:lnTo>
                <a:lnTo>
                  <a:pt x="101763" y="62499"/>
                </a:lnTo>
                <a:lnTo>
                  <a:pt x="132532" y="62499"/>
                </a:lnTo>
                <a:lnTo>
                  <a:pt x="129929" y="66530"/>
                </a:lnTo>
                <a:lnTo>
                  <a:pt x="128292" y="67647"/>
                </a:lnTo>
                <a:lnTo>
                  <a:pt x="95068" y="67647"/>
                </a:lnTo>
                <a:lnTo>
                  <a:pt x="95068" y="93690"/>
                </a:lnTo>
                <a:close/>
              </a:path>
              <a:path w="348615" h="93979">
                <a:moveTo>
                  <a:pt x="132532" y="62499"/>
                </a:moveTo>
                <a:lnTo>
                  <a:pt x="116992" y="62499"/>
                </a:lnTo>
                <a:lnTo>
                  <a:pt x="123768" y="56522"/>
                </a:lnTo>
                <a:lnTo>
                  <a:pt x="123768" y="38191"/>
                </a:lnTo>
                <a:lnTo>
                  <a:pt x="116992" y="32214"/>
                </a:lnTo>
                <a:lnTo>
                  <a:pt x="132532" y="32214"/>
                </a:lnTo>
                <a:lnTo>
                  <a:pt x="135403" y="36659"/>
                </a:lnTo>
                <a:lnTo>
                  <a:pt x="137400" y="47356"/>
                </a:lnTo>
                <a:lnTo>
                  <a:pt x="135403" y="58054"/>
                </a:lnTo>
                <a:lnTo>
                  <a:pt x="132532" y="62499"/>
                </a:lnTo>
                <a:close/>
              </a:path>
              <a:path w="348615" h="93979">
                <a:moveTo>
                  <a:pt x="111653" y="74119"/>
                </a:moveTo>
                <a:lnTo>
                  <a:pt x="104748" y="74119"/>
                </a:lnTo>
                <a:lnTo>
                  <a:pt x="98456" y="71868"/>
                </a:lnTo>
                <a:lnTo>
                  <a:pt x="95068" y="67647"/>
                </a:lnTo>
                <a:lnTo>
                  <a:pt x="128292" y="67647"/>
                </a:lnTo>
                <a:lnTo>
                  <a:pt x="121753" y="72109"/>
                </a:lnTo>
                <a:lnTo>
                  <a:pt x="111653" y="74119"/>
                </a:lnTo>
                <a:close/>
              </a:path>
              <a:path w="348615" h="93979">
                <a:moveTo>
                  <a:pt x="169310" y="74119"/>
                </a:moveTo>
                <a:lnTo>
                  <a:pt x="158207" y="72095"/>
                </a:lnTo>
                <a:lnTo>
                  <a:pt x="149840" y="66491"/>
                </a:lnTo>
                <a:lnTo>
                  <a:pt x="144562" y="58010"/>
                </a:lnTo>
                <a:lnTo>
                  <a:pt x="142724" y="47356"/>
                </a:lnTo>
                <a:lnTo>
                  <a:pt x="144757" y="36703"/>
                </a:lnTo>
                <a:lnTo>
                  <a:pt x="150340" y="28213"/>
                </a:lnTo>
                <a:lnTo>
                  <a:pt x="158636" y="22618"/>
                </a:lnTo>
                <a:lnTo>
                  <a:pt x="168891" y="20594"/>
                </a:lnTo>
                <a:lnTo>
                  <a:pt x="179560" y="22618"/>
                </a:lnTo>
                <a:lnTo>
                  <a:pt x="187846" y="28213"/>
                </a:lnTo>
                <a:lnTo>
                  <a:pt x="189853" y="31420"/>
                </a:lnTo>
                <a:lnTo>
                  <a:pt x="162712" y="31420"/>
                </a:lnTo>
                <a:lnTo>
                  <a:pt x="157356" y="35606"/>
                </a:lnTo>
                <a:lnTo>
                  <a:pt x="155904" y="42095"/>
                </a:lnTo>
                <a:lnTo>
                  <a:pt x="193991" y="42095"/>
                </a:lnTo>
                <a:lnTo>
                  <a:pt x="194751" y="46333"/>
                </a:lnTo>
                <a:lnTo>
                  <a:pt x="194751" y="51594"/>
                </a:lnTo>
                <a:lnTo>
                  <a:pt x="155791" y="51594"/>
                </a:lnTo>
                <a:lnTo>
                  <a:pt x="156946" y="58010"/>
                </a:lnTo>
                <a:lnTo>
                  <a:pt x="157033" y="58495"/>
                </a:lnTo>
                <a:lnTo>
                  <a:pt x="162292" y="63331"/>
                </a:lnTo>
                <a:lnTo>
                  <a:pt x="191052" y="63331"/>
                </a:lnTo>
                <a:lnTo>
                  <a:pt x="185761" y="68905"/>
                </a:lnTo>
                <a:lnTo>
                  <a:pt x="178498" y="72704"/>
                </a:lnTo>
                <a:lnTo>
                  <a:pt x="169310" y="74119"/>
                </a:lnTo>
                <a:close/>
              </a:path>
              <a:path w="348615" h="93979">
                <a:moveTo>
                  <a:pt x="193991" y="42095"/>
                </a:moveTo>
                <a:lnTo>
                  <a:pt x="181958" y="42095"/>
                </a:lnTo>
                <a:lnTo>
                  <a:pt x="181409" y="36703"/>
                </a:lnTo>
                <a:lnTo>
                  <a:pt x="181329" y="35914"/>
                </a:lnTo>
                <a:lnTo>
                  <a:pt x="176102" y="31420"/>
                </a:lnTo>
                <a:lnTo>
                  <a:pt x="189853" y="31420"/>
                </a:lnTo>
                <a:lnTo>
                  <a:pt x="192970" y="36404"/>
                </a:lnTo>
                <a:lnTo>
                  <a:pt x="193991" y="42095"/>
                </a:lnTo>
                <a:close/>
              </a:path>
              <a:path w="348615" h="93979">
                <a:moveTo>
                  <a:pt x="191025" y="63331"/>
                </a:moveTo>
                <a:lnTo>
                  <a:pt x="174763" y="63331"/>
                </a:lnTo>
                <a:lnTo>
                  <a:pt x="179393" y="60629"/>
                </a:lnTo>
                <a:lnTo>
                  <a:pt x="181038" y="56821"/>
                </a:lnTo>
                <a:lnTo>
                  <a:pt x="194106" y="56821"/>
                </a:lnTo>
                <a:lnTo>
                  <a:pt x="191025" y="63331"/>
                </a:lnTo>
                <a:close/>
              </a:path>
              <a:path w="348615" h="93979">
                <a:moveTo>
                  <a:pt x="245344" y="27708"/>
                </a:moveTo>
                <a:lnTo>
                  <a:pt x="215239" y="27708"/>
                </a:lnTo>
                <a:lnTo>
                  <a:pt x="218111" y="23283"/>
                </a:lnTo>
                <a:lnTo>
                  <a:pt x="224403" y="20594"/>
                </a:lnTo>
                <a:lnTo>
                  <a:pt x="230372" y="20594"/>
                </a:lnTo>
                <a:lnTo>
                  <a:pt x="238386" y="22110"/>
                </a:lnTo>
                <a:lnTo>
                  <a:pt x="244568" y="26404"/>
                </a:lnTo>
                <a:lnTo>
                  <a:pt x="245344" y="27708"/>
                </a:lnTo>
                <a:close/>
              </a:path>
              <a:path w="348615" h="93979">
                <a:moveTo>
                  <a:pt x="215239" y="73095"/>
                </a:moveTo>
                <a:lnTo>
                  <a:pt x="201833" y="73095"/>
                </a:lnTo>
                <a:lnTo>
                  <a:pt x="201833" y="21613"/>
                </a:lnTo>
                <a:lnTo>
                  <a:pt x="215239" y="21613"/>
                </a:lnTo>
                <a:lnTo>
                  <a:pt x="215239" y="27708"/>
                </a:lnTo>
                <a:lnTo>
                  <a:pt x="245344" y="27708"/>
                </a:lnTo>
                <a:lnTo>
                  <a:pt x="247979" y="32136"/>
                </a:lnTo>
                <a:lnTo>
                  <a:pt x="219547" y="32136"/>
                </a:lnTo>
                <a:lnTo>
                  <a:pt x="215239" y="37354"/>
                </a:lnTo>
                <a:lnTo>
                  <a:pt x="215239" y="73095"/>
                </a:lnTo>
                <a:close/>
              </a:path>
              <a:path w="348615" h="93979">
                <a:moveTo>
                  <a:pt x="249956" y="73095"/>
                </a:moveTo>
                <a:lnTo>
                  <a:pt x="236550" y="73095"/>
                </a:lnTo>
                <a:lnTo>
                  <a:pt x="236550" y="37051"/>
                </a:lnTo>
                <a:lnTo>
                  <a:pt x="233033" y="32136"/>
                </a:lnTo>
                <a:lnTo>
                  <a:pt x="247979" y="32136"/>
                </a:lnTo>
                <a:lnTo>
                  <a:pt x="248548" y="33092"/>
                </a:lnTo>
                <a:lnTo>
                  <a:pt x="249956" y="41792"/>
                </a:lnTo>
                <a:lnTo>
                  <a:pt x="249956" y="73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726550" y="6444240"/>
            <a:ext cx="1460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5" dirty="0">
                <a:latin typeface="Tahoma" panose="020B0604030504040204"/>
                <a:cs typeface="Tahoma" panose="020B0604030504040204"/>
              </a:rPr>
              <a:t>34</a:t>
            </a:r>
            <a:endParaRPr sz="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976" y="261925"/>
            <a:ext cx="10696575" cy="52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kumimoji="0" lang="en-US" altLang="en-US" sz="3300" b="1" i="0" u="none" strike="noStrike" kern="0" cap="none" spc="-35" normalizeH="0" baseline="0" noProof="1">
                <a:latin typeface="Tahoma" panose="020B0604030504040204"/>
                <a:ea typeface="Arial" panose="020B0604020202020204" pitchFamily="34" charset="0"/>
                <a:cs typeface="Tahoma" panose="020B0604030504040204"/>
                <a:sym typeface="+mn-ea"/>
              </a:rPr>
              <a:t>Conclusion</a:t>
            </a:r>
            <a:endParaRPr kumimoji="0" lang="en-US" altLang="en-US" sz="3300" b="1" i="0" u="none" strike="noStrike" kern="0" cap="none" spc="-35" normalizeH="0" baseline="0" noProof="1">
              <a:latin typeface="Tahoma" panose="020B0604030504040204"/>
              <a:ea typeface="Arial" panose="020B0604020202020204" pitchFamily="34" charset="0"/>
              <a:cs typeface="Tahoma" panose="020B0604030504040204"/>
              <a:sym typeface="+mn-ea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79850" y="1219200"/>
            <a:ext cx="447040" cy="34493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8450" y="1104900"/>
            <a:ext cx="447040" cy="3449320"/>
          </a:xfrm>
          <a:prstGeom prst="rect">
            <a:avLst/>
          </a:prstGeom>
        </p:spPr>
      </p:pic>
      <p:sp>
        <p:nvSpPr>
          <p:cNvPr id="3" name="文字框 2"/>
          <p:cNvSpPr txBox="1"/>
          <p:nvPr/>
        </p:nvSpPr>
        <p:spPr>
          <a:xfrm>
            <a:off x="527050" y="1066800"/>
            <a:ext cx="11282680" cy="4030980"/>
          </a:xfrm>
          <a:prstGeom prst="rect">
            <a:avLst/>
          </a:prstGeom>
        </p:spPr>
        <p:txBody>
          <a:bodyPr wrap="square">
            <a:spAutoFit/>
          </a:bodyPr>
          <a:p>
            <a:pPr/>
            <a:r>
              <a:rPr lang="en-US" altLang="zh-CN" sz="1600"/>
              <a:t> </a:t>
            </a:r>
            <a:r>
              <a:rPr lang="en-US" altLang="zh-CN" sz="1600" b="1"/>
              <a:t>Designed for end-to-end inference</a:t>
            </a:r>
            <a:r>
              <a:rPr lang="en-US" altLang="zh-CN" sz="1600"/>
              <a:t>: Jalapeño keeps model state local and adjusts the active compute, memory, and network resources across prefill, draft, and verify.</a:t>
            </a:r>
            <a:endParaRPr lang="en-US" altLang="zh-CN" sz="1600"/>
          </a:p>
          <a:p>
            <a:pPr/>
            <a:endParaRPr lang="en-US" altLang="zh-CN" sz="1600"/>
          </a:p>
          <a:p>
            <a:pPr/>
            <a:r>
              <a:rPr lang="en-US" altLang="zh-CN" sz="1600"/>
              <a:t> </a:t>
            </a:r>
            <a:r>
              <a:rPr lang="en-US" altLang="zh-CN" sz="1600" b="1"/>
              <a:t>Strong performance across models</a:t>
            </a:r>
            <a:r>
              <a:rPr lang="en-US" altLang="zh-CN" sz="1600"/>
              <a:t>: It reached 1,459 tokens/s/user on GPT‑OSS 120B and 1.9× higher peak mixed throughput per kW than the compared GB200 system. Results on DeepSeek R1 and Kimi K2.5 show it is not limited to OpenAI models. </a:t>
            </a:r>
            <a:endParaRPr lang="en-US" altLang="zh-CN" sz="1600"/>
          </a:p>
          <a:p>
            <a:pPr/>
            <a:endParaRPr lang="en-US" altLang="zh-CN" sz="1600"/>
          </a:p>
          <a:p>
            <a:pPr/>
            <a:r>
              <a:rPr kumimoji="0" lang="en-US" altLang="zh-CN" sz="1600" b="1" i="0" u="none" strike="noStrike" kern="0" cap="none" spc="0" normalizeH="0" baseline="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 Compute–memory architecture codesign: </a:t>
            </a:r>
            <a:r>
              <a:rPr kumimoji="0" lang="en-US" altLang="zh-CN" sz="1600" b="0" i="0" u="none" strike="noStrike" kern="0" cap="none" spc="0" normalizeH="0" baseline="0" noProof="1">
                <a:latin typeface="Arial" panose="020B0604020202020204" pitchFamily="34" charset="0"/>
                <a:ea typeface="Arial" panose="020B0604020202020204" pitchFamily="34" charset="0"/>
                <a:cs typeface="+mn-ea"/>
              </a:rPr>
              <a:t>Each compute core is paired with a local HBM slice. Software can place weights and KV state near the cores that use them.</a:t>
            </a:r>
            <a:endParaRPr kumimoji="0" lang="en-US" altLang="zh-CN" sz="1600" b="0" i="0" u="none" strike="noStrike" kern="0" cap="none" spc="0" normalizeH="0" baseline="0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/>
            <a:endParaRPr kumimoji="0" lang="en-US" altLang="zh-CN" sz="1600" b="1" i="0" u="none" strike="noStrike" kern="0" cap="none" spc="0" normalizeH="0" baseline="0" noProof="1">
              <a:latin typeface="Arial" panose="020B0604020202020204" pitchFamily="34" charset="0"/>
              <a:ea typeface="Arial" panose="020B0604020202020204" pitchFamily="34" charset="0"/>
              <a:cs typeface="+mn-ea"/>
            </a:endParaRPr>
          </a:p>
          <a:p>
            <a:pPr/>
            <a:r>
              <a:rPr lang="en-US" altLang="zh-CN" sz="1600" b="1"/>
              <a:t> Nine months from initial RTL to tapeout</a:t>
            </a:r>
            <a:r>
              <a:rPr lang="en-US" altLang="zh-CN" sz="1600"/>
              <a:t>: With AI helped in circuit implementation, the team moved from initial RTL in February 2025 to tapeout in November 2025, while making major changes up to the July RTL freeze.</a:t>
            </a:r>
            <a:endParaRPr lang="en-US" altLang="zh-CN" sz="1600"/>
          </a:p>
          <a:p>
            <a:endParaRPr lang="en-US" altLang="zh-CN" sz="1600"/>
          </a:p>
          <a:p>
            <a:pPr/>
            <a:r>
              <a:rPr lang="en-US" altLang="zh-CN" sz="1600"/>
              <a:t> </a:t>
            </a:r>
            <a:r>
              <a:rPr lang="en-US" altLang="zh-CN" sz="1600" b="1"/>
              <a:t>Next challenge</a:t>
            </a:r>
            <a:r>
              <a:rPr lang="en-US" altLang="zh-CN" sz="1600"/>
              <a:t>: Peak FP8 compute trails GB300 (3.4 vs 5 PFLOPS), and measured token rates remain below the deck’s bandwidth-only estimate. Better use of aggregate HBM bandwidth, less synchronization, and more mature serving software are the clearest areas to improve. </a:t>
            </a:r>
            <a:endParaRPr lang="en-US" altLang="zh-CN" sz="1600">
              <a:hlinkClick r:id="rId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9736</Words>
  <Application>WPS 演示</Application>
  <PresentationFormat>自定义</PresentationFormat>
  <Paragraphs>527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4" baseType="lpstr">
      <vt:lpstr>Arial</vt:lpstr>
      <vt:lpstr>PMingLiU</vt:lpstr>
      <vt:lpstr>Wingdings</vt:lpstr>
      <vt:lpstr>Trebuchet MS</vt:lpstr>
      <vt:lpstr>Tahoma</vt:lpstr>
      <vt:lpstr>Trebuchet MS</vt:lpstr>
      <vt:lpstr>Microsoft YaHei</vt:lpstr>
      <vt:lpstr>SimSun</vt:lpstr>
      <vt:lpstr>Arial Unicode MS</vt:lpstr>
      <vt:lpstr>DengXian</vt:lpstr>
      <vt:lpstr>Verdana</vt:lpstr>
      <vt:lpstr>Times New Roman</vt:lpstr>
      <vt:lpstr>Tahoma</vt:lpstr>
      <vt:lpstr>Mona Sans VF</vt:lpstr>
      <vt:lpstr>Courier Prime</vt:lpstr>
      <vt:lpstr>Calibri</vt:lpstr>
      <vt:lpstr>Office Theme</vt:lpstr>
      <vt:lpstr>OpenAI's Jalapeño chip</vt:lpstr>
      <vt:lpstr>What is the Jalapeno Chip?</vt:lpstr>
      <vt:lpstr>PowerPoint 演示文稿</vt:lpstr>
      <vt:lpstr>Why Did OpenAI Build a Custom Chip？</vt:lpstr>
      <vt:lpstr>Project timeline</vt:lpstr>
      <vt:lpstr>Performance</vt:lpstr>
      <vt:lpstr>Jalapeño is pareto frontier at GPT-OSS 120B</vt:lpstr>
      <vt:lpstr>Jalapeño leads across GPT-OSS operating points</vt:lpstr>
      <vt:lpstr>Optimization</vt:lpstr>
      <vt:lpstr>A request spans three distinct hardware regimes</vt:lpstr>
      <vt:lpstr>System choice: KV moves or the active silicon mix varies</vt:lpstr>
      <vt:lpstr>PowerPoint 演示文稿</vt:lpstr>
      <vt:lpstr>Changing ratios → inefficiency in heterogeneous fleets</vt:lpstr>
      <vt:lpstr>Jalapeño chip design</vt:lpstr>
      <vt:lpstr>PowerPoint 演示文稿</vt:lpstr>
      <vt:lpstr>PowerPoint 演示文稿</vt:lpstr>
      <vt:lpstr>PowerPoint 演示文稿</vt:lpstr>
      <vt:lpstr>128-chip aggregate HBM4 bandwidth</vt:lpstr>
      <vt:lpstr>Co-design the architecture to address the bottleneck</vt:lpstr>
      <vt:lpstr>PowerPoint 演示文稿</vt:lpstr>
      <vt:lpstr>PowerPoint 演示文稿</vt:lpstr>
      <vt:lpstr>PowerPoint 演示文稿</vt:lpstr>
      <vt:lpstr>PowerPoint 演示文稿</vt:lpstr>
      <vt:lpstr>Execution: continuous convergence—not a complete spec</vt:lpstr>
      <vt:lpstr>AI helped us build Jalapeño faster and made it better</vt:lpstr>
      <vt:lpstr>You Can Just Build Things … Chips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OpenAI Jalapeno - Final - HotChips '26</dc:title>
  <dc:creator/>
  <cp:lastModifiedBy>Yichen Xu</cp:lastModifiedBy>
  <cp:revision>23</cp:revision>
  <dcterms:created xsi:type="dcterms:W3CDTF">2026-09-27T17:59:00Z</dcterms:created>
  <dcterms:modified xsi:type="dcterms:W3CDTF">2026-10-02T01:09:36Z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2026-09-26T16:00:00Z</vt:filetime>
  </property>
  <property fmtid="{D5CDD505-2E9C-101B-9397-08002B2CF9AE}" pid="4" name="Creator">
    <vt:lpwstr>Google</vt:lpwstr>
  </property>
  <property fmtid="{D5CDD505-2E9C-101B-9397-08002B2CF9AE}" pid="5" name="LastSaved">
    <vt:filetime>2026-09-26T16:00:00Z</vt:filetime>
  </property>
  <property fmtid="{D5CDD505-2E9C-101B-9397-08002B2CF9AE}" pid="6" name="KSOProductBuildVer">
    <vt:lpwstr>3076-12.1.0.28485</vt:lpwstr>
  </property>
  <property fmtid="{D5CDD505-2E9C-101B-9397-08002B2CF9AE}" pid="7" name="ICV">
    <vt:lpwstr>6A21E650F6DD47EA8544D4915A3133D2_13</vt:lpwstr>
  </property>
</Properties>
</file>