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comments+xml" PartName="/ppt/comments/comment4.xml"/>
  <Override ContentType="application/vnd.openxmlformats-officedocument.presentationml.comments+xml" PartName="/ppt/comments/comment3.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6858000" cx="12192000"/>
  <p:notesSz cx="6858000" cy="12192000"/>
  <p:embeddedFontLst>
    <p:embeddedFont>
      <p:font typeface="Roboto Mono"/>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6" nam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8437E85-AEF3-474A-A1E3-ACF502ACBDA6}">
  <a:tblStyle styleId="{18437E85-AEF3-474A-A1E3-ACF502ACBDA6}"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RobotoMono-bold.fntdata"/><Relationship Id="rId27" Type="http://schemas.openxmlformats.org/officeDocument/2006/relationships/font" Target="fonts/RobotoMono-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Mono-italic.fntdata"/><Relationship Id="rId7" Type="http://schemas.openxmlformats.org/officeDocument/2006/relationships/slide" Target="slides/slide1.xml"/><Relationship Id="rId8" Type="http://schemas.openxmlformats.org/officeDocument/2006/relationships/slide" Target="slides/slide2.xml"/><Relationship Id="rId30" Type="http://schemas.openxmlformats.org/officeDocument/2006/relationships/font" Target="fonts/RobotoMono-bold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9-24T04:18:11.060">
    <p:pos x="6000" y="0"/>
    <p:text>要求是讲一下用到的baseline，没要讲缺少的baseline
-Pingchuan Dong</p:text>
  </p:cm>
  <p:cm authorId="0" idx="2" dt="2026-09-24T04:18:11.061">
    <p:pos x="6000" y="100"/>
    <p:text>assumption也不用非得往坏的讲
-Pingchuan Dong</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6-09-24T04:18:11.059">
    <p:pos x="6000" y="0"/>
    <p:text>给左边那列头顶加上标题Workload
右边加上speedup
-Pingchuan Dong</p:text>
  </p:cm>
  <p:cm authorId="0" idx="4" dt="2026-09-24T04:18:11.059">
    <p:pos x="6000" y="100"/>
    <p:text>图没截全
-Pingchuan Dong</p:tex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6-09-24T04:18:11.060">
    <p:pos x="6000" y="0"/>
    <p:text>把所有的throughput without 都加进表格里
-Pingchuan Dong</p:tex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6" dt="2026-09-24T04:18:11.060">
    <p:pos x="6000" y="0"/>
    <p:text>加一个Thank you
-Pingchuan Dong</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[0:20] I’m Gavin, I’m Pingchuan, we will be presenting SGLang today.</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 name="Google Shape;2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[1:15] First of all, some quick background on how an llm generates text. An LLM generates in two phases prefill and decode. Prefill processes the prompt and computes the attention state for those tokens. Decode then produces new output one token at a time. Each attention layer creates Query, Key, and Value vectors. During decoding, the new token's query is compared with the keys from the tokens already in context. Softmax turns those scores into attention weights, and those weights combine the values into a context vector used to predict the next token. The important role of the KV cache is that the old Keys and Values are already saved, so they do not need to be recomputed at every decoding step.</a:t>
            </a:r>
            <a:endParaRPr/>
          </a:p>
        </p:txBody>
      </p:sp>
      <p:sp>
        <p:nvSpPr>
          <p:cNvPr id="24" name="Google Shape;2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 name="Google Shape;7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[0:45] The </a:t>
            </a:r>
            <a:r>
              <a:rPr lang="en-US"/>
              <a:t>two properties of today’s LM programs </a:t>
            </a:r>
            <a:r>
              <a:rPr lang="en-US"/>
              <a:t>motivate SGLang: the first is multiple LLM calls and the second is structured IO, which means inputs and outputs follow a format. As the consequence, calls inside an LM program often share long common prefixes. </a:t>
            </a:r>
            <a:r>
              <a:rPr lang="en-US"/>
              <a:t>By prefix, I mean the context that comes before the new request</a:t>
            </a:r>
            <a:r>
              <a:rPr lang="en-US"/>
              <a:t>. On the right are some prompting techniques mentioned in the paper,</a:t>
            </a:r>
            <a:r>
              <a:rPr lang="en-US"/>
              <a:t> i</a:t>
            </a:r>
            <a:r>
              <a:rPr lang="en-US"/>
              <a:t>n few-shot </a:t>
            </a:r>
            <a:r>
              <a:rPr lang="en-US"/>
              <a:t>learning,</a:t>
            </a:r>
            <a:r>
              <a:rPr lang="en-US"/>
              <a:t> </a:t>
            </a:r>
            <a:r>
              <a:rPr lang="en-US"/>
              <a:t>every </a:t>
            </a:r>
            <a:r>
              <a:rPr lang="en-US"/>
              <a:t>question has the same examples in front. Self-consistency is where the model answers the same question many times and evaluate the best answer. Multiturn chat Chat is where every turn resends the full history. </a:t>
            </a:r>
            <a:endParaRPr/>
          </a:p>
        </p:txBody>
      </p:sp>
      <p:sp>
        <p:nvSpPr>
          <p:cNvPr id="79" name="Google Shape;7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[1:00] P</a:t>
            </a:r>
            <a:r>
              <a:rPr lang="en-US"/>
              <a:t>rior</a:t>
            </a:r>
            <a:r>
              <a:rPr lang="en-US"/>
              <a:t> systems are slow on these workloads because engines like vLLM are optimized per request and don't know the program structure, which causes three problems</a:t>
            </a:r>
            <a:br>
              <a:rPr lang="en-US"/>
            </a:br>
            <a:r>
              <a:rPr lang="en-US"/>
              <a:t>First, when a request finishes, its KV cache is freed, so the next call with the same prefix pays the full prefill again. S</a:t>
            </a:r>
            <a:r>
              <a:rPr lang="en-US"/>
              <a:t>econd,</a:t>
            </a:r>
            <a:r>
              <a:rPr lang="en-US"/>
              <a:t> for JSON-constrained output, engines mask invalid tokens but still decode one token per forward pass, even for fixed text like the opening brace and field name. Then on the front end, you end up manually concatenating strings and managing threads. The paper reports that the API version of their example is 2.1 times longer.</a:t>
            </a:r>
            <a:br>
              <a:rPr lang="en-US"/>
            </a:br>
            <a:endParaRPr/>
          </a:p>
        </p:txBody>
      </p:sp>
      <p:sp>
        <p:nvSpPr>
          <p:cNvPr id="126" name="Google Shape;12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[0:45] </a:t>
            </a:r>
            <a:r>
              <a:rPr lang="en-US" sz="1100">
                <a:latin typeface="Arial"/>
                <a:ea typeface="Arial"/>
                <a:cs typeface="Arial"/>
                <a:sym typeface="Arial"/>
              </a:rPr>
              <a:t>“SGLang has two main parts: frontend language and runtime optimizations. The frontend is a domain specific language embedded in Python, so users can write an LM program using simple primitives like </a:t>
            </a:r>
            <a:r>
              <a:rPr lang="en-US" sz="1100">
                <a:solidFill>
                  <a:srgbClr val="188038"/>
                </a:solidFill>
                <a:latin typeface="Roboto Mono"/>
                <a:ea typeface="Roboto Mono"/>
                <a:cs typeface="Roboto Mono"/>
                <a:sym typeface="Roboto Mono"/>
              </a:rPr>
              <a:t>gen</a:t>
            </a:r>
            <a:r>
              <a:rPr lang="en-US" sz="1100">
                <a:latin typeface="Arial"/>
                <a:ea typeface="Arial"/>
                <a:cs typeface="Arial"/>
                <a:sym typeface="Arial"/>
              </a:rPr>
              <a:t>, </a:t>
            </a:r>
            <a:r>
              <a:rPr lang="en-US" sz="1100">
                <a:solidFill>
                  <a:srgbClr val="188038"/>
                </a:solidFill>
                <a:latin typeface="Roboto Mono"/>
                <a:ea typeface="Roboto Mono"/>
                <a:cs typeface="Roboto Mono"/>
                <a:sym typeface="Roboto Mono"/>
              </a:rPr>
              <a:t>select</a:t>
            </a:r>
            <a:r>
              <a:rPr lang="en-US" sz="1100">
                <a:latin typeface="Arial"/>
                <a:ea typeface="Arial"/>
                <a:cs typeface="Arial"/>
                <a:sym typeface="Arial"/>
              </a:rPr>
              <a:t>, </a:t>
            </a:r>
            <a:r>
              <a:rPr lang="en-US" sz="1100">
                <a:solidFill>
                  <a:srgbClr val="188038"/>
                </a:solidFill>
                <a:latin typeface="Roboto Mono"/>
                <a:ea typeface="Roboto Mono"/>
                <a:cs typeface="Roboto Mono"/>
                <a:sym typeface="Roboto Mono"/>
              </a:rPr>
              <a:t>fork</a:t>
            </a:r>
            <a:r>
              <a:rPr lang="en-US" sz="1100">
                <a:latin typeface="Arial"/>
                <a:ea typeface="Arial"/>
                <a:cs typeface="Arial"/>
                <a:sym typeface="Arial"/>
              </a:rPr>
              <a:t>, and </a:t>
            </a:r>
            <a:r>
              <a:rPr lang="en-US" sz="1100">
                <a:solidFill>
                  <a:srgbClr val="188038"/>
                </a:solidFill>
                <a:latin typeface="Roboto Mono"/>
                <a:ea typeface="Roboto Mono"/>
                <a:cs typeface="Roboto Mono"/>
                <a:sym typeface="Roboto Mono"/>
              </a:rPr>
              <a:t>join</a:t>
            </a:r>
            <a:r>
              <a:rPr lang="en-US" sz="1100">
                <a:latin typeface="Arial"/>
                <a:ea typeface="Arial"/>
                <a:cs typeface="Arial"/>
                <a:sym typeface="Arial"/>
              </a:rPr>
              <a:t>. The interpreter executes these operations as asynchronous streams. This is important because independent branches do not have to wait for each other, so they can run in parallel. Then the runtime takes care of the system-level optimizations, including RadixAttention for KV-cache reuse, compressed FSM for faster constrained decoding, and speculative execution for black-box APIs. </a:t>
            </a:r>
            <a:endParaRPr/>
          </a:p>
        </p:txBody>
      </p:sp>
      <p:sp>
        <p:nvSpPr>
          <p:cNvPr id="148" name="Google Shape;14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[1:30] Th</a:t>
            </a:r>
            <a:r>
              <a:rPr lang="en-US"/>
              <a:t>e first optimization is called radix attention, it focuses on the prefill stage</a:t>
            </a:r>
            <a:r>
              <a:rPr lang="en-US"/>
              <a:t>.</a:t>
            </a:r>
            <a:r>
              <a:rPr lang="en-US"/>
              <a:t>The basic idea is to keep KV cache on a radix tree even after a request finishes, instead of immediately throwing it away. When a new request comes in, the runtime looks at the radix tree and finds the longest prefix that already exists, so it can reuse the corresponding KV and skip part of the prefill. When GPU memory becomes full, SGLang uses an LRU policy and evicts the least recently used leaf node. Shared ancestor prefixes tend to stay longer because they are useful to more requests. It also uses reference counts, so KV that is currently being used by the active batch is pinned and cannot be evicted. Also note that the cache and active requests share the same GPU memory pool, so the cache can shrink when a larger batch needs more space. Finally, when the frontend performs a fork, the interpreter sends the shared prefix first, so all branches can reuse that prefix instead of recomputing it.”</a:t>
            </a:r>
            <a:endParaRPr/>
          </a:p>
          <a:p>
            <a:pPr indent="0" lvl="0" marL="0" rtl="0" algn="l">
              <a:lnSpc>
                <a:spcPct val="100000"/>
              </a:lnSpc>
              <a:spcBef>
                <a:spcPts val="0"/>
              </a:spcBef>
              <a:spcAft>
                <a:spcPts val="0"/>
              </a:spcAft>
              <a:buSzPts val="1400"/>
              <a:buNone/>
            </a:pPr>
            <a:r>
              <a:t/>
            </a:r>
            <a:endParaRPr/>
          </a:p>
        </p:txBody>
      </p:sp>
      <p:sp>
        <p:nvSpPr>
          <p:cNvPr id="186" name="Google Shape;18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a:t>Figure 3 shows how RadixAttention </a:t>
            </a:r>
            <a:r>
              <a:rPr lang="en-US"/>
              <a:t>dynamically </a:t>
            </a:r>
            <a:r>
              <a:rPr lang="en-US"/>
              <a:t>builds and updates the radix tree as different workloads arrive. Green nodes are newly added, blue means the prefix is reused from cache, and orange nodes are evicted. First step, tree’s empty. In step 2, the first chat is inserted as one path. In step 4, a second chat arrives with the same system prompt, so the tree splits at the system prompt and both chats reuse that part. In step 5, memory becomes full, so the least-recently-used leaf is evicted. Then in step 7, a few-shot workload arrives. Several requests share the same examples, so those examples become another shared prefix in the tree. Finally, step 9 is an example of self-consistency, which creates multiple samples from the same question, so they branch from one common prefix. The key point is that the same radix tree can automatically capture different kinds of prefix sharing across chats, few-shot prompts, and repeated sampling.</a:t>
            </a:r>
            <a:endParaRPr/>
          </a:p>
          <a:p>
            <a:pPr indent="0" lvl="0" marL="0" rtl="0" algn="l">
              <a:lnSpc>
                <a:spcPct val="100000"/>
              </a:lnSpc>
              <a:spcBef>
                <a:spcPts val="1200"/>
              </a:spcBef>
              <a:spcAft>
                <a:spcPts val="0"/>
              </a:spcAft>
              <a:buSzPts val="1400"/>
              <a:buNone/>
            </a:pPr>
            <a:r>
              <a:t/>
            </a:r>
            <a:endParaRPr/>
          </a:p>
        </p:txBody>
      </p:sp>
      <p:sp>
        <p:nvSpPr>
          <p:cNvPr id="205" name="Google Shape;20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[1:30] The paper also introduces cache-aware scheduling to be used alongside radixattention. It is basically the reordering of the awaiting requests by the length of </a:t>
            </a:r>
            <a:r>
              <a:rPr lang="en-US"/>
              <a:t>the shared prefixes. </a:t>
            </a:r>
            <a:r>
              <a:rPr lang="en-US"/>
              <a:t>The execution order is crucial because, let’s say we have two prefixes A and B, and requests A1 A2 have prefix A, and B1 B2 have prefix B, the cache only fits one prefix. With first-come-first-served policy, we’d have to evict each prefix just before it's needed again. When A1 misses, prefix A’s KV is </a:t>
            </a:r>
            <a:r>
              <a:rPr lang="en-US"/>
              <a:t>calculated</a:t>
            </a:r>
            <a:r>
              <a:rPr lang="en-US"/>
              <a:t> and stored; then B1 comes in and finds nothing to share misses again, so we’d have to calculate KV for prefix B, so on so forth. If we instead sort the queue by matched prefix length and run longest-match first, A2 would be executed right after A1 because it shares one common prefix with A1. As a result we only need two prefills.</a:t>
            </a:r>
            <a:br>
              <a:rPr lang="en-US"/>
            </a:br>
            <a:r>
              <a:rPr lang="en-US"/>
              <a:t>The paper formalizes this scheduling algorithm in Theorem 3.1. </a:t>
            </a:r>
            <a:r>
              <a:rPr lang="en-US"/>
              <a:t>For a bat</a:t>
            </a:r>
            <a:r>
              <a:rPr lang="en-US"/>
              <a:t>ch</a:t>
            </a:r>
            <a:r>
              <a:rPr lang="en-US"/>
              <a:t> of requests, visiting the radix tree in DFS order gives the optimal cache hit rate, if cache size ≥ the longest request. Longest-shared-prefix-first is equivalent to DFS.The paper provides a proof for this but the intuition is simple, they are both trying to get to the bottom of each subtree before starting another path because this maximizes the prefixes shared before eviction happens. </a:t>
            </a:r>
            <a:br>
              <a:rPr lang="en-US"/>
            </a:br>
            <a:r>
              <a:rPr lang="en-US"/>
              <a:t>However, this applies only to offline batches. Online, you can’t see the future requests, you only have a limited number of known requests to plan from, and new </a:t>
            </a:r>
            <a:r>
              <a:rPr lang="en-US"/>
              <a:t>arrivals</a:t>
            </a:r>
            <a:r>
              <a:rPr lang="en-US"/>
              <a:t> can break the dfs order.</a:t>
            </a:r>
            <a:endParaRPr/>
          </a:p>
        </p:txBody>
      </p:sp>
      <p:sp>
        <p:nvSpPr>
          <p:cNvPr id="229" name="Google Shape;22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h23b1ebc05394ed2e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1" name="Google Shape;261;h23b1ebc05394ed2e_0_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[0:55] cache-aware scheduling improves throughput, because it leads to higher cache hit rate</a:t>
            </a:r>
            <a:r>
              <a:rPr lang="en-US"/>
              <a:t> </a:t>
            </a:r>
            <a:r>
              <a:rPr lang="en-US"/>
              <a:t>and more room for batching. Without good scheduling, having large batches often means occupying more GPU memory, therefore more eviction, which leads to less cache hit. But with scheduling, high hit rate and large batch size can coexist because the prefixes evicted are not </a:t>
            </a:r>
            <a:r>
              <a:rPr lang="en-US"/>
              <a:t>likely to be used in the near future.</a:t>
            </a:r>
            <a:r>
              <a:rPr lang="en-US"/>
              <a:t> As a result, high hit rate and large batch sizes are gonna increase throughput together.</a:t>
            </a:r>
            <a:endParaRPr/>
          </a:p>
          <a:p>
            <a:pPr indent="0" lvl="0" marL="0" rtl="0" algn="l">
              <a:spcBef>
                <a:spcPts val="0"/>
              </a:spcBef>
              <a:spcAft>
                <a:spcPts val="0"/>
              </a:spcAft>
              <a:buNone/>
            </a:pPr>
            <a:r>
              <a:t/>
            </a:r>
            <a:endParaRPr/>
          </a:p>
        </p:txBody>
      </p:sp>
      <p:sp>
        <p:nvSpPr>
          <p:cNvPr id="262" name="Google Shape;262;h23b1ebc05394ed2e_0_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100"/>
              <a:buNone/>
            </a:pPr>
            <a:r>
              <a:rPr lang="en-US" sz="1100">
                <a:latin typeface="Arial"/>
                <a:ea typeface="Arial"/>
                <a:cs typeface="Arial"/>
                <a:sym typeface="Arial"/>
              </a:rPr>
              <a:t>“Next is the second runtime optimization, compressed FSM, specifically for constrained decoding. Normally, a regex is converted into a finite state machine. At each decoding step, the runtime checks which tokens are allowed by the current FSM state and masks out all invalid tokens. The problem is that sometimes there is only one legal continuation. For example, in this JSON prefix, </a:t>
            </a:r>
            <a:r>
              <a:rPr lang="en-US" sz="1100">
                <a:solidFill>
                  <a:srgbClr val="188038"/>
                </a:solidFill>
                <a:latin typeface="Roboto Mono"/>
                <a:ea typeface="Roboto Mono"/>
                <a:cs typeface="Roboto Mono"/>
                <a:sym typeface="Roboto Mono"/>
              </a:rPr>
              <a:t>{\"summary\": \"</a:t>
            </a:r>
            <a:r>
              <a:rPr lang="en-US" sz="1100">
                <a:latin typeface="Arial"/>
                <a:ea typeface="Arial"/>
                <a:cs typeface="Arial"/>
                <a:sym typeface="Arial"/>
              </a:rPr>
              <a:t>, the model doesnt really have a choice on what tokens to generate. But a normal FSM still takes multiple decoding passes to get through the sequence, like in figures a and c. But as you can see in b and d here, SGLang compresses these deterministic chains into a single edge. When decoding reaches such an edge, the runtime can jump forward and append the whole string directly.</a:t>
            </a:r>
            <a:endParaRPr/>
          </a:p>
        </p:txBody>
      </p:sp>
      <p:sp>
        <p:nvSpPr>
          <p:cNvPr id="277" name="Google Shape;27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100"/>
              <a:buNone/>
            </a:pPr>
            <a:r>
              <a:rPr lang="en-US"/>
              <a:t>Finally, for black-box APIs such as GPT-3.5 or GPT-4, SGLang cannot directly control the KV cache or the decoding process, so it uses speculative execution instead. Suppose the program first asks the model to generate a name, and then makes another call to generate the job. Normally, since radixattention is not available here, the first call stops after the name, and the second call has to resend the whole context again. So the input tokens are paid twice. SGLang, on the other hand, lets the first call continue generating past the original stop condition. </a:t>
            </a:r>
            <a:r>
              <a:rPr lang="en-US" sz="1100">
                <a:latin typeface="Arial"/>
                <a:ea typeface="Arial"/>
                <a:cs typeface="Arial"/>
                <a:sym typeface="Arial"/>
              </a:rPr>
              <a:t>After generating the name, SGLang lets the same API call speculate into the next field. If it correctly generates the expected job field, the second call can be skipped. </a:t>
            </a:r>
            <a:r>
              <a:rPr lang="en-US"/>
              <a:t>. The interpreter then checks whether this extra output matches the next part of the program. If it matches, SGLang would skip the second API call entirely. In the paper’s GPT-3.5 extraction experiment, this reduced input-token cost by about three times.</a:t>
            </a:r>
            <a:endParaRPr/>
          </a:p>
        </p:txBody>
      </p:sp>
      <p:sp>
        <p:nvSpPr>
          <p:cNvPr id="294" name="Google Shape;29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100"/>
              <a:buNone/>
            </a:pPr>
            <a:r>
              <a:rPr lang="en-US"/>
              <a:t>Here is the running example from the paper, a multi-dimensional essay judge. The program first checks whether the essay is related to the image. If it is, it forks into three branches to judge clarity, originality, and evidence. This is where the different parts of SGLang work together. The three branches share the same prefix, so RadixAttention can reuse the KV cache instead of recomputing it three times. Because the generation calls are asynchronous, the interpreter can run the three branches concurrently. Later, the program generates structured JSON output with a regex constraint, so the compressed FSM can jump over deterministic parts of the JSON format. And the two adjacent generation calls for the summary and grade can potentially be combined using API speculative execution, assuming the program executes on a black box api backend.</a:t>
            </a:r>
            <a:endParaRPr/>
          </a:p>
        </p:txBody>
      </p:sp>
      <p:sp>
        <p:nvSpPr>
          <p:cNvPr id="309" name="Google Shape;30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[0:40] </a:t>
            </a:r>
            <a:r>
              <a:rPr lang="en-US"/>
              <a:t> Before the results, a quick look at the setup. SGLang is compared against three systems. vLLM is the main serving engine baseline. Guidance and LMQL are two other languages for programming LLMs. For image and video models, they compare against the original LLaVA code, and for API models they use GPT-3.5. All systems are set up to produce the same outputs, so the comparison is only about speed.</a:t>
            </a:r>
            <a:endParaRPr/>
          </a:p>
          <a:p>
            <a:pPr indent="0" lvl="0" marL="0" rtl="0" algn="l">
              <a:lnSpc>
                <a:spcPct val="115000"/>
              </a:lnSpc>
              <a:spcBef>
                <a:spcPts val="1200"/>
              </a:spcBef>
              <a:spcAft>
                <a:spcPts val="0"/>
              </a:spcAft>
              <a:buClr>
                <a:schemeClr val="dk1"/>
              </a:buClr>
              <a:buSzPts val="1100"/>
              <a:buFont typeface="Arial"/>
              <a:buNone/>
            </a:pPr>
            <a:r>
              <a:rPr lang="en-US"/>
              <a:t>The main assumptions: LM programs share a lot of prefix, reuse is exact so outputs don't change, and GPU memory is the bottleneck, so the memory saved by sharing turns into bigger batches and higher throughput.</a:t>
            </a:r>
            <a:endParaRPr/>
          </a:p>
          <a:p>
            <a:pPr indent="-228600" lvl="0" marL="457200" marR="0" rtl="0" algn="l">
              <a:lnSpc>
                <a:spcPct val="100000"/>
              </a:lnSpc>
              <a:spcBef>
                <a:spcPts val="1200"/>
              </a:spcBef>
              <a:spcAft>
                <a:spcPts val="0"/>
              </a:spcAft>
              <a:buSzPts val="1400"/>
              <a:buNone/>
            </a:pPr>
            <a:r>
              <a:t/>
            </a:r>
            <a:endParaRPr/>
          </a:p>
        </p:txBody>
      </p:sp>
      <p:sp>
        <p:nvSpPr>
          <p:cNvPr id="333" name="Google Shape;33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[0:45] </a:t>
            </a:r>
            <a:r>
              <a:rPr lang="en-US"/>
              <a:t>Now let's look at the results. Across eleven different workloads, SGLang achieves up to 6.4 times higher throughput, and up to 3.7 times lower latency. The cache-aware scheduler also works well in practice, reaching about 96 percent of the best possible cache hit rate. And this isn't just on benchmarks: when they deployed SGLang on Chatbot Arena, they saw cache hit rates of 52 to 74 percent, and the time to the first token dropped by 1.7 times for Vicuna-33B. The chart below shows the throughput comparison on Llama-7B, where each group of bars is one workload and everything is normalized so SGLang equals one. You can see that the orange SGLang bar is the highest in every case, and the same trend holds on larger models and on image and video models.</a:t>
            </a:r>
            <a:endParaRPr/>
          </a:p>
          <a:p>
            <a:pPr indent="0" lvl="0" marL="0" rtl="0" algn="l">
              <a:lnSpc>
                <a:spcPct val="100000"/>
              </a:lnSpc>
              <a:spcBef>
                <a:spcPts val="0"/>
              </a:spcBef>
              <a:spcAft>
                <a:spcPts val="0"/>
              </a:spcAft>
              <a:buSzPts val="1400"/>
              <a:buNone/>
            </a:pPr>
            <a:r>
              <a:t/>
            </a:r>
            <a:endParaRPr/>
          </a:p>
        </p:txBody>
      </p:sp>
      <p:sp>
        <p:nvSpPr>
          <p:cNvPr id="346" name="Google Shape;34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[0:30]</a:t>
            </a:r>
            <a:r>
              <a:rPr lang="en-US"/>
              <a:t>So where does this speedup come from? It depends on the workload. For few-shot benchmarks like MMLU and HellaSwag, every question starts with the same examples, so SGLang computes them once and reuses them. Agents benefit the same way by reusing their template and earlier calls. Tree-of-thought programs gain from running branches in parallel, and JSON decoding gets faster because the fixed parts of the format are written in one step. The one case that barely improves is multi-turn chat with long answers, because most of the time goes into writing the answer, and caching only speeds up reading the prompt.</a:t>
            </a:r>
            <a:endParaRPr/>
          </a:p>
          <a:p>
            <a:pPr indent="0" lvl="0" marL="0" rtl="0" algn="l">
              <a:lnSpc>
                <a:spcPct val="115000"/>
              </a:lnSpc>
              <a:spcBef>
                <a:spcPts val="1200"/>
              </a:spcBef>
              <a:spcAft>
                <a:spcPts val="1200"/>
              </a:spcAft>
              <a:buClr>
                <a:schemeClr val="dk1"/>
              </a:buClr>
              <a:buSzPts val="1100"/>
              <a:buFont typeface="Arial"/>
              <a:buNone/>
            </a:pPr>
            <a:r>
              <a:rPr lang="en-US"/>
              <a:t>The chart on the right is an ablation, where they turn off one component at a time. Every component turns out to matter, and when there's nothing to share, the overhead is under 0.3 percent. That's the paper, so now let's take a critical look at it.</a:t>
            </a:r>
            <a:endParaRPr/>
          </a:p>
        </p:txBody>
      </p:sp>
      <p:sp>
        <p:nvSpPr>
          <p:cNvPr id="363" name="Google Shape;36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[1:00]</a:t>
            </a:r>
            <a:r>
              <a:rPr lang="en-US"/>
              <a:t>We now turn to a critical assessment, beginning with the paper's main claims and the strength of the evidence behind each. The 6.4 times throughput improvement is only partially supported: the primary baseline is an earlier version of vLLM without automatic prefix caching, so the result mainly demonstrates the benefit of caching over no caching. The optimality of cache-aware scheduling is supported by a formal proof and reaches 96 percent of the optimal hit rate in practice, although the proof assumes all requests are known in advance. The compressed state machine is also partially supported, as it is evaluated on a single JSON benchmark with no analysis of its effect on output quality. API speculative execution has the weakest evidence, relying on one task and reporting no failure rate. Finally, the low-overhead claim is well supported, with less than 0.3 percent overhead measured on a workload with no shared prefixes.</a:t>
            </a:r>
            <a:endParaRPr/>
          </a:p>
        </p:txBody>
      </p:sp>
      <p:sp>
        <p:nvSpPr>
          <p:cNvPr id="390" name="Google Shape;39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100"/>
              <a:buNone/>
            </a:pPr>
            <a:r>
              <a:rPr lang="en-US"/>
              <a:t>Now I want to look more critically at the headline performance results. The first issue is that the main figures only show normalized throughput, not absolute programs per second. That makes the headline ‘up to 6.4×’ difficult to reconstruct directly from the plots. Second, the vLLM baseline is version 0.2.5. The paper explains that newer vLLM had already partially integrated RadixAttention, so the comparison is against an older baseline without those newer reuse mechanisms. Third, the size of the gain is highly workload-dependent. The biggest speedups appear on workloads with a lot of shared-prefix reuse, while generative agents and long multi-turn chat are much closer to vLLM. So the main takeaway is not that SGLang is uniformly six times faster, but that its benefits are strongest when the workload exposes substantial prefix sharing or parallel structure</a:t>
            </a:r>
            <a:endParaRPr/>
          </a:p>
        </p:txBody>
      </p:sp>
      <p:sp>
        <p:nvSpPr>
          <p:cNvPr id="398" name="Google Shape;39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100"/>
              <a:buNone/>
            </a:pPr>
            <a:r>
              <a:rPr lang="en-US"/>
              <a:t>Here I’m looking at which parts of SGLang actually contribute to throughput. The table is an ablation study, where full optimization is normalized to one, and each row disables one component. The top four rows are runtime features. Removing the cache, the radix-tree structure, or cache-aware scheduling can significantly reduce throughput, especially for workloads like LLM Judge and Tree of Thought. The bottom two rows are frontend features. Frontend parallelism matters a lot for branching workloads, but has almost no effect on MMLU or multi-turn chat. The frontend hint is even more workload-specific. There is also one surprising result: on LLM Judge, using FCFS scheduling with the cache performs worse than disabling the cache entirely, and the paper does not explain why. So the main takeaway is that the performance gain does come from frontend–runtime co-design, but the contribution of each component depends strongly on the workload.”</a:t>
            </a:r>
            <a:endParaRPr/>
          </a:p>
        </p:txBody>
      </p:sp>
      <p:sp>
        <p:nvSpPr>
          <p:cNvPr id="415" name="Google Shape;41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100"/>
              <a:buNone/>
            </a:pPr>
            <a:r>
              <a:rPr lang="en-US"/>
              <a:t>I</a:t>
            </a:r>
            <a:r>
              <a:rPr lang="en-US"/>
              <a:t> </a:t>
            </a:r>
            <a:r>
              <a:rPr lang="en-US"/>
              <a:t>want to end with three additional system-level concerns that are not fully answered by the paper. First, cache-aware scheduling helps reuse KV before eviction, but it cannot eliminate the memory tradeoff. Cached KV and the active batch share the same GPU memory pool, so under heavy load the system may still evict cached prefixes to make room for a larger batch. The interesting question is how much this weakens RadixAttention exactly at peak load. Second, reuse is based on exact token prefixes, not just matching text. Small tokenization differences near boundaries can reduce reuse, especially in multi-turn settings. The paper does not quantify how impo</a:t>
            </a:r>
            <a:r>
              <a:rPr lang="en-US"/>
              <a:t>r</a:t>
            </a:r>
            <a:r>
              <a:rPr lang="en-US"/>
              <a:t>tant this effect is. Third, SGLang uses one-token pages. That gives very fine-grained prefix matching, and the paper talks about the little CPU overhead, but it does not compare this design against larger page sizes in terms of GPU-side overhead.</a:t>
            </a:r>
            <a:endParaRPr/>
          </a:p>
        </p:txBody>
      </p:sp>
      <p:sp>
        <p:nvSpPr>
          <p:cNvPr id="430" name="Google Shape;430;p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Thank you. Happy to take questions.</a:t>
            </a:r>
            <a:endParaRPr/>
          </a:p>
        </p:txBody>
      </p:sp>
      <p:sp>
        <p:nvSpPr>
          <p:cNvPr id="452" name="Google Shape;452;p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comments" Target="../comments/commen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comments" Target="../comments/commen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comments" Target="../comments/commen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comments" Target="../comments/comment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1F24"/>
        </a:solidFill>
      </p:bgPr>
    </p:bg>
    <p:spTree>
      <p:nvGrpSpPr>
        <p:cNvPr id="15" name="Shape 15"/>
        <p:cNvGrpSpPr/>
        <p:nvPr/>
      </p:nvGrpSpPr>
      <p:grpSpPr>
        <a:xfrm>
          <a:off x="0" y="0"/>
          <a:ext cx="0" cy="0"/>
          <a:chOff x="0" y="0"/>
          <a:chExt cx="0" cy="0"/>
        </a:xfrm>
      </p:grpSpPr>
      <p:sp>
        <p:nvSpPr>
          <p:cNvPr id="16" name="Google Shape;16;p3"/>
          <p:cNvSpPr txBox="1"/>
          <p:nvPr/>
        </p:nvSpPr>
        <p:spPr>
          <a:xfrm>
            <a:off x="548640" y="1737360"/>
            <a:ext cx="10058400" cy="10058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SGLang</a:t>
            </a:r>
            <a:endParaRPr b="0" i="0" sz="6000" u="none" cap="none" strike="noStrike">
              <a:solidFill>
                <a:schemeClr val="dk1"/>
              </a:solidFill>
              <a:latin typeface="Calibri"/>
              <a:ea typeface="Calibri"/>
              <a:cs typeface="Calibri"/>
              <a:sym typeface="Calibri"/>
            </a:endParaRPr>
          </a:p>
        </p:txBody>
      </p:sp>
      <p:sp>
        <p:nvSpPr>
          <p:cNvPr id="17" name="Google Shape;17;p3"/>
          <p:cNvSpPr txBox="1"/>
          <p:nvPr/>
        </p:nvSpPr>
        <p:spPr>
          <a:xfrm>
            <a:off x="548640" y="2743200"/>
            <a:ext cx="1051560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FE3E1"/>
              </a:buClr>
              <a:buSzPts val="2800"/>
              <a:buFont typeface="Cambria"/>
              <a:buNone/>
            </a:pPr>
            <a:r>
              <a:rPr b="0" i="0" lang="en-US" sz="2800" u="none" cap="none" strike="noStrike">
                <a:solidFill>
                  <a:srgbClr val="CFE3E1"/>
                </a:solidFill>
                <a:latin typeface="Cambria"/>
                <a:ea typeface="Cambria"/>
                <a:cs typeface="Cambria"/>
                <a:sym typeface="Cambria"/>
              </a:rPr>
              <a:t>Efficient Execution of Structured Language Model Programs</a:t>
            </a:r>
            <a:endParaRPr b="0" i="0" sz="2800" u="none" cap="none" strike="noStrike">
              <a:solidFill>
                <a:schemeClr val="dk1"/>
              </a:solidFill>
              <a:latin typeface="Calibri"/>
              <a:ea typeface="Calibri"/>
              <a:cs typeface="Calibri"/>
              <a:sym typeface="Calibri"/>
            </a:endParaRPr>
          </a:p>
        </p:txBody>
      </p:sp>
      <p:sp>
        <p:nvSpPr>
          <p:cNvPr id="18" name="Google Shape;18;p3"/>
          <p:cNvSpPr txBox="1"/>
          <p:nvPr/>
        </p:nvSpPr>
        <p:spPr>
          <a:xfrm>
            <a:off x="548640" y="3749040"/>
            <a:ext cx="1097280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9B8B9"/>
              </a:buClr>
              <a:buSzPts val="1500"/>
              <a:buFont typeface="Calibri"/>
              <a:buNone/>
            </a:pPr>
            <a:r>
              <a:rPr b="0" i="0" lang="en-US" sz="1500" u="none" cap="none" strike="noStrike">
                <a:solidFill>
                  <a:srgbClr val="A9B8B9"/>
                </a:solidFill>
                <a:latin typeface="Calibri"/>
                <a:ea typeface="Calibri"/>
                <a:cs typeface="Calibri"/>
                <a:sym typeface="Calibri"/>
              </a:rPr>
              <a:t>Zheng, Yin, Xie, Sun, Huang, Yu, Cao, Kozyrakis, Stoica, Gonzalez, Barrett, Sheng</a:t>
            </a:r>
            <a:endParaRPr b="0" i="0" sz="1500" u="none" cap="none" strike="noStrike">
              <a:solidFill>
                <a:schemeClr val="dk1"/>
              </a:solidFill>
              <a:latin typeface="Calibri"/>
              <a:ea typeface="Calibri"/>
              <a:cs typeface="Calibri"/>
              <a:sym typeface="Calibri"/>
            </a:endParaRPr>
          </a:p>
        </p:txBody>
      </p:sp>
      <p:sp>
        <p:nvSpPr>
          <p:cNvPr id="19" name="Google Shape;19;p3"/>
          <p:cNvSpPr txBox="1"/>
          <p:nvPr/>
        </p:nvSpPr>
        <p:spPr>
          <a:xfrm>
            <a:off x="548640" y="4114800"/>
            <a:ext cx="1097280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9B8B9"/>
              </a:buClr>
              <a:buSzPts val="1500"/>
              <a:buFont typeface="Calibri"/>
              <a:buNone/>
            </a:pPr>
            <a:r>
              <a:rPr b="0" i="0" lang="en-US" sz="1500" u="none" cap="none" strike="noStrike">
                <a:solidFill>
                  <a:srgbClr val="A9B8B9"/>
                </a:solidFill>
                <a:latin typeface="Calibri"/>
                <a:ea typeface="Calibri"/>
                <a:cs typeface="Calibri"/>
                <a:sym typeface="Calibri"/>
              </a:rPr>
              <a:t>Stanford · UC Berkeley · SJTU · Texas A&amp;M   |   NeurIPS 2024 · arXiv:2312.07104</a:t>
            </a:r>
            <a:endParaRPr b="0" i="0" sz="1500" u="none" cap="none" strike="noStrike">
              <a:solidFill>
                <a:schemeClr val="dk1"/>
              </a:solidFill>
              <a:latin typeface="Calibri"/>
              <a:ea typeface="Calibri"/>
              <a:cs typeface="Calibri"/>
              <a:sym typeface="Calibri"/>
            </a:endParaRPr>
          </a:p>
        </p:txBody>
      </p:sp>
      <p:sp>
        <p:nvSpPr>
          <p:cNvPr id="20" name="Google Shape;20;p3"/>
          <p:cNvSpPr txBox="1"/>
          <p:nvPr/>
        </p:nvSpPr>
        <p:spPr>
          <a:xfrm>
            <a:off x="548640" y="5943600"/>
            <a:ext cx="731520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2A541"/>
              </a:buClr>
              <a:buSzPts val="1400"/>
              <a:buFont typeface="Calibri"/>
              <a:buNone/>
            </a:pPr>
            <a:r>
              <a:rPr b="1" i="0" lang="en-US" sz="1400" u="none" cap="none" strike="noStrike">
                <a:solidFill>
                  <a:srgbClr val="F2A541"/>
                </a:solidFill>
                <a:latin typeface="Calibri"/>
                <a:ea typeface="Calibri"/>
                <a:cs typeface="Calibri"/>
                <a:sym typeface="Calibri"/>
              </a:rPr>
              <a:t>COMS 6998 · Fall 2026 · Paper presentation</a:t>
            </a:r>
            <a:endParaRPr b="0" i="0" sz="14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 name="Shape 25"/>
        <p:cNvGrpSpPr/>
        <p:nvPr/>
      </p:nvGrpSpPr>
      <p:grpSpPr>
        <a:xfrm>
          <a:off x="0" y="0"/>
          <a:ext cx="0" cy="0"/>
          <a:chOff x="0" y="0"/>
          <a:chExt cx="0" cy="0"/>
        </a:xfrm>
      </p:grpSpPr>
      <p:sp>
        <p:nvSpPr>
          <p:cNvPr id="26" name="Google Shape;26;p4"/>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i="0" lang="en-US" sz="3200" u="none" cap="none" strike="noStrike">
                <a:solidFill>
                  <a:srgbClr val="0E1F24"/>
                </a:solidFill>
                <a:latin typeface="Cambria"/>
                <a:ea typeface="Cambria"/>
                <a:cs typeface="Cambria"/>
                <a:sym typeface="Cambria"/>
              </a:rPr>
              <a:t>Background: how an LLM generates text</a:t>
            </a:r>
            <a:endParaRPr b="0" i="0" sz="3200" u="none" cap="none" strike="noStrike">
              <a:solidFill>
                <a:schemeClr val="dk1"/>
              </a:solidFill>
              <a:latin typeface="Calibri"/>
              <a:ea typeface="Calibri"/>
              <a:cs typeface="Calibri"/>
              <a:sym typeface="Calibri"/>
            </a:endParaRPr>
          </a:p>
        </p:txBody>
      </p:sp>
      <p:sp>
        <p:nvSpPr>
          <p:cNvPr id="27" name="Google Shape;27;p4"/>
          <p:cNvSpPr txBox="1"/>
          <p:nvPr/>
        </p:nvSpPr>
        <p:spPr>
          <a:xfrm>
            <a:off x="548640" y="1783080"/>
            <a:ext cx="6400800"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300"/>
              <a:buFont typeface="Calibri"/>
              <a:buNone/>
            </a:pPr>
            <a:r>
              <a:rPr b="1" i="0" lang="en-US" sz="1600" u="none" cap="none" strike="noStrike">
                <a:solidFill>
                  <a:srgbClr val="1F6F6B"/>
                </a:solidFill>
                <a:latin typeface="Calibri"/>
                <a:ea typeface="Calibri"/>
                <a:cs typeface="Calibri"/>
                <a:sym typeface="Calibri"/>
              </a:rPr>
              <a:t>PREFILL  —  read the whole prompt in one pass</a:t>
            </a:r>
            <a:endParaRPr b="0" i="0" sz="1600" u="none" cap="none" strike="noStrike">
              <a:solidFill>
                <a:schemeClr val="dk1"/>
              </a:solidFill>
              <a:latin typeface="Calibri"/>
              <a:ea typeface="Calibri"/>
              <a:cs typeface="Calibri"/>
              <a:sym typeface="Calibri"/>
            </a:endParaRPr>
          </a:p>
        </p:txBody>
      </p:sp>
      <p:sp>
        <p:nvSpPr>
          <p:cNvPr id="28" name="Google Shape;28;p4"/>
          <p:cNvSpPr/>
          <p:nvPr/>
        </p:nvSpPr>
        <p:spPr>
          <a:xfrm>
            <a:off x="548640" y="2148840"/>
            <a:ext cx="649224" cy="384048"/>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4"/>
          <p:cNvSpPr txBox="1"/>
          <p:nvPr/>
        </p:nvSpPr>
        <p:spPr>
          <a:xfrm>
            <a:off x="548640" y="2148840"/>
            <a:ext cx="649224"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You</a:t>
            </a:r>
            <a:endParaRPr b="0" i="0" sz="1200" u="none" cap="none" strike="noStrike">
              <a:solidFill>
                <a:schemeClr val="dk1"/>
              </a:solidFill>
              <a:latin typeface="Calibri"/>
              <a:ea typeface="Calibri"/>
              <a:cs typeface="Calibri"/>
              <a:sym typeface="Calibri"/>
            </a:endParaRPr>
          </a:p>
        </p:txBody>
      </p:sp>
      <p:sp>
        <p:nvSpPr>
          <p:cNvPr id="30" name="Google Shape;30;p4"/>
          <p:cNvSpPr/>
          <p:nvPr/>
        </p:nvSpPr>
        <p:spPr>
          <a:xfrm>
            <a:off x="644652" y="2651760"/>
            <a:ext cx="457200" cy="292608"/>
          </a:xfrm>
          <a:prstGeom prst="roundRect">
            <a:avLst>
              <a:gd fmla="val 21875"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4"/>
          <p:cNvSpPr txBox="1"/>
          <p:nvPr/>
        </p:nvSpPr>
        <p:spPr>
          <a:xfrm>
            <a:off x="644652" y="2651760"/>
            <a:ext cx="457200" cy="29260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F6F6B"/>
              </a:buClr>
              <a:buSzPts val="1200"/>
              <a:buFont typeface="Courier New"/>
              <a:buNone/>
            </a:pPr>
            <a:r>
              <a:rPr b="1" i="0" lang="en-US" sz="1200" u="none" cap="none" strike="noStrike">
                <a:solidFill>
                  <a:srgbClr val="1F6F6B"/>
                </a:solidFill>
                <a:latin typeface="Courier New"/>
                <a:ea typeface="Courier New"/>
                <a:cs typeface="Courier New"/>
                <a:sym typeface="Courier New"/>
              </a:rPr>
              <a:t>KV</a:t>
            </a:r>
            <a:endParaRPr b="0" i="0" sz="1200" u="none" cap="none" strike="noStrike">
              <a:solidFill>
                <a:schemeClr val="dk1"/>
              </a:solidFill>
              <a:latin typeface="Calibri"/>
              <a:ea typeface="Calibri"/>
              <a:cs typeface="Calibri"/>
              <a:sym typeface="Calibri"/>
            </a:endParaRPr>
          </a:p>
        </p:txBody>
      </p:sp>
      <p:sp>
        <p:nvSpPr>
          <p:cNvPr id="32" name="Google Shape;32;p4"/>
          <p:cNvSpPr/>
          <p:nvPr/>
        </p:nvSpPr>
        <p:spPr>
          <a:xfrm>
            <a:off x="1289304" y="2148840"/>
            <a:ext cx="649224" cy="384048"/>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4"/>
          <p:cNvSpPr txBox="1"/>
          <p:nvPr/>
        </p:nvSpPr>
        <p:spPr>
          <a:xfrm>
            <a:off x="1289304" y="2148840"/>
            <a:ext cx="649224"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are</a:t>
            </a:r>
            <a:endParaRPr b="0" i="0" sz="1200" u="none" cap="none" strike="noStrike">
              <a:solidFill>
                <a:schemeClr val="dk1"/>
              </a:solidFill>
              <a:latin typeface="Calibri"/>
              <a:ea typeface="Calibri"/>
              <a:cs typeface="Calibri"/>
              <a:sym typeface="Calibri"/>
            </a:endParaRPr>
          </a:p>
        </p:txBody>
      </p:sp>
      <p:sp>
        <p:nvSpPr>
          <p:cNvPr id="34" name="Google Shape;34;p4"/>
          <p:cNvSpPr/>
          <p:nvPr/>
        </p:nvSpPr>
        <p:spPr>
          <a:xfrm>
            <a:off x="1385316" y="2651760"/>
            <a:ext cx="457200" cy="292608"/>
          </a:xfrm>
          <a:prstGeom prst="roundRect">
            <a:avLst>
              <a:gd fmla="val 21875"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4"/>
          <p:cNvSpPr txBox="1"/>
          <p:nvPr/>
        </p:nvSpPr>
        <p:spPr>
          <a:xfrm>
            <a:off x="1385316" y="2651760"/>
            <a:ext cx="457200" cy="29260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F6F6B"/>
              </a:buClr>
              <a:buSzPts val="1200"/>
              <a:buFont typeface="Courier New"/>
              <a:buNone/>
            </a:pPr>
            <a:r>
              <a:rPr b="1" i="0" lang="en-US" sz="1200" u="none" cap="none" strike="noStrike">
                <a:solidFill>
                  <a:srgbClr val="1F6F6B"/>
                </a:solidFill>
                <a:latin typeface="Courier New"/>
                <a:ea typeface="Courier New"/>
                <a:cs typeface="Courier New"/>
                <a:sym typeface="Courier New"/>
              </a:rPr>
              <a:t>KV</a:t>
            </a:r>
            <a:endParaRPr b="0" i="0" sz="1200" u="none" cap="none" strike="noStrike">
              <a:solidFill>
                <a:schemeClr val="dk1"/>
              </a:solidFill>
              <a:latin typeface="Calibri"/>
              <a:ea typeface="Calibri"/>
              <a:cs typeface="Calibri"/>
              <a:sym typeface="Calibri"/>
            </a:endParaRPr>
          </a:p>
        </p:txBody>
      </p:sp>
      <p:sp>
        <p:nvSpPr>
          <p:cNvPr id="36" name="Google Shape;36;p4"/>
          <p:cNvSpPr/>
          <p:nvPr/>
        </p:nvSpPr>
        <p:spPr>
          <a:xfrm>
            <a:off x="2029968" y="2148840"/>
            <a:ext cx="429768" cy="384048"/>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4"/>
          <p:cNvSpPr txBox="1"/>
          <p:nvPr/>
        </p:nvSpPr>
        <p:spPr>
          <a:xfrm>
            <a:off x="2029968" y="2148840"/>
            <a:ext cx="42976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a</a:t>
            </a:r>
            <a:endParaRPr b="0" i="0" sz="1200" u="none" cap="none" strike="noStrike">
              <a:solidFill>
                <a:schemeClr val="dk1"/>
              </a:solidFill>
              <a:latin typeface="Calibri"/>
              <a:ea typeface="Calibri"/>
              <a:cs typeface="Calibri"/>
              <a:sym typeface="Calibri"/>
            </a:endParaRPr>
          </a:p>
        </p:txBody>
      </p:sp>
      <p:sp>
        <p:nvSpPr>
          <p:cNvPr id="38" name="Google Shape;38;p4"/>
          <p:cNvSpPr/>
          <p:nvPr/>
        </p:nvSpPr>
        <p:spPr>
          <a:xfrm>
            <a:off x="2016252" y="2651760"/>
            <a:ext cx="457200" cy="292608"/>
          </a:xfrm>
          <a:prstGeom prst="roundRect">
            <a:avLst>
              <a:gd fmla="val 21875"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4"/>
          <p:cNvSpPr txBox="1"/>
          <p:nvPr/>
        </p:nvSpPr>
        <p:spPr>
          <a:xfrm>
            <a:off x="2016252" y="2651760"/>
            <a:ext cx="457200" cy="29260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F6F6B"/>
              </a:buClr>
              <a:buSzPts val="1200"/>
              <a:buFont typeface="Courier New"/>
              <a:buNone/>
            </a:pPr>
            <a:r>
              <a:rPr b="1" i="0" lang="en-US" sz="1200" u="none" cap="none" strike="noStrike">
                <a:solidFill>
                  <a:srgbClr val="1F6F6B"/>
                </a:solidFill>
                <a:latin typeface="Courier New"/>
                <a:ea typeface="Courier New"/>
                <a:cs typeface="Courier New"/>
                <a:sym typeface="Courier New"/>
              </a:rPr>
              <a:t>KV</a:t>
            </a:r>
            <a:endParaRPr b="0" i="0" sz="1200" u="none" cap="none" strike="noStrike">
              <a:solidFill>
                <a:schemeClr val="dk1"/>
              </a:solidFill>
              <a:latin typeface="Calibri"/>
              <a:ea typeface="Calibri"/>
              <a:cs typeface="Calibri"/>
              <a:sym typeface="Calibri"/>
            </a:endParaRPr>
          </a:p>
        </p:txBody>
      </p:sp>
      <p:sp>
        <p:nvSpPr>
          <p:cNvPr id="40" name="Google Shape;40;p4"/>
          <p:cNvSpPr/>
          <p:nvPr/>
        </p:nvSpPr>
        <p:spPr>
          <a:xfrm>
            <a:off x="2551176" y="2148840"/>
            <a:ext cx="1088136" cy="384048"/>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4"/>
          <p:cNvSpPr txBox="1"/>
          <p:nvPr/>
        </p:nvSpPr>
        <p:spPr>
          <a:xfrm>
            <a:off x="2551176" y="2148840"/>
            <a:ext cx="1088136"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helpful</a:t>
            </a:r>
            <a:endParaRPr b="0" i="0" sz="1200" u="none" cap="none" strike="noStrike">
              <a:solidFill>
                <a:schemeClr val="dk1"/>
              </a:solidFill>
              <a:latin typeface="Calibri"/>
              <a:ea typeface="Calibri"/>
              <a:cs typeface="Calibri"/>
              <a:sym typeface="Calibri"/>
            </a:endParaRPr>
          </a:p>
        </p:txBody>
      </p:sp>
      <p:sp>
        <p:nvSpPr>
          <p:cNvPr id="42" name="Google Shape;42;p4"/>
          <p:cNvSpPr/>
          <p:nvPr/>
        </p:nvSpPr>
        <p:spPr>
          <a:xfrm>
            <a:off x="2866644" y="2651760"/>
            <a:ext cx="457200" cy="292608"/>
          </a:xfrm>
          <a:prstGeom prst="roundRect">
            <a:avLst>
              <a:gd fmla="val 21875"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4"/>
          <p:cNvSpPr txBox="1"/>
          <p:nvPr/>
        </p:nvSpPr>
        <p:spPr>
          <a:xfrm>
            <a:off x="2866644" y="2651760"/>
            <a:ext cx="457200" cy="29260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F6F6B"/>
              </a:buClr>
              <a:buSzPts val="1200"/>
              <a:buFont typeface="Courier New"/>
              <a:buNone/>
            </a:pPr>
            <a:r>
              <a:rPr b="1" i="0" lang="en-US" sz="1200" u="none" cap="none" strike="noStrike">
                <a:solidFill>
                  <a:srgbClr val="1F6F6B"/>
                </a:solidFill>
                <a:latin typeface="Courier New"/>
                <a:ea typeface="Courier New"/>
                <a:cs typeface="Courier New"/>
                <a:sym typeface="Courier New"/>
              </a:rPr>
              <a:t>KV</a:t>
            </a:r>
            <a:endParaRPr b="0" i="0" sz="1200" u="none" cap="none" strike="noStrike">
              <a:solidFill>
                <a:schemeClr val="dk1"/>
              </a:solidFill>
              <a:latin typeface="Calibri"/>
              <a:ea typeface="Calibri"/>
              <a:cs typeface="Calibri"/>
              <a:sym typeface="Calibri"/>
            </a:endParaRPr>
          </a:p>
        </p:txBody>
      </p:sp>
      <p:sp>
        <p:nvSpPr>
          <p:cNvPr id="44" name="Google Shape;44;p4"/>
          <p:cNvSpPr/>
          <p:nvPr/>
        </p:nvSpPr>
        <p:spPr>
          <a:xfrm>
            <a:off x="3730752" y="2148840"/>
            <a:ext cx="1307592" cy="384048"/>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4"/>
          <p:cNvSpPr txBox="1"/>
          <p:nvPr/>
        </p:nvSpPr>
        <p:spPr>
          <a:xfrm>
            <a:off x="3730752" y="2148840"/>
            <a:ext cx="1307592"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assistant</a:t>
            </a:r>
            <a:endParaRPr b="0" i="0" sz="1200" u="none" cap="none" strike="noStrike">
              <a:solidFill>
                <a:schemeClr val="dk1"/>
              </a:solidFill>
              <a:latin typeface="Calibri"/>
              <a:ea typeface="Calibri"/>
              <a:cs typeface="Calibri"/>
              <a:sym typeface="Calibri"/>
            </a:endParaRPr>
          </a:p>
        </p:txBody>
      </p:sp>
      <p:sp>
        <p:nvSpPr>
          <p:cNvPr id="46" name="Google Shape;46;p4"/>
          <p:cNvSpPr/>
          <p:nvPr/>
        </p:nvSpPr>
        <p:spPr>
          <a:xfrm>
            <a:off x="4155948" y="2651760"/>
            <a:ext cx="457200" cy="292608"/>
          </a:xfrm>
          <a:prstGeom prst="roundRect">
            <a:avLst>
              <a:gd fmla="val 21875"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4"/>
          <p:cNvSpPr txBox="1"/>
          <p:nvPr/>
        </p:nvSpPr>
        <p:spPr>
          <a:xfrm>
            <a:off x="4155948" y="2651760"/>
            <a:ext cx="457200" cy="29260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F6F6B"/>
              </a:buClr>
              <a:buSzPts val="1200"/>
              <a:buFont typeface="Courier New"/>
              <a:buNone/>
            </a:pPr>
            <a:r>
              <a:rPr b="1" i="0" lang="en-US" sz="1200" u="none" cap="none" strike="noStrike">
                <a:solidFill>
                  <a:srgbClr val="1F6F6B"/>
                </a:solidFill>
                <a:latin typeface="Courier New"/>
                <a:ea typeface="Courier New"/>
                <a:cs typeface="Courier New"/>
                <a:sym typeface="Courier New"/>
              </a:rPr>
              <a:t>KV</a:t>
            </a:r>
            <a:endParaRPr b="0" i="0" sz="1200" u="none" cap="none" strike="noStrike">
              <a:solidFill>
                <a:schemeClr val="dk1"/>
              </a:solidFill>
              <a:latin typeface="Calibri"/>
              <a:ea typeface="Calibri"/>
              <a:cs typeface="Calibri"/>
              <a:sym typeface="Calibri"/>
            </a:endParaRPr>
          </a:p>
        </p:txBody>
      </p:sp>
      <p:sp>
        <p:nvSpPr>
          <p:cNvPr id="48" name="Google Shape;48;p4"/>
          <p:cNvSpPr/>
          <p:nvPr/>
        </p:nvSpPr>
        <p:spPr>
          <a:xfrm>
            <a:off x="5129784" y="2148840"/>
            <a:ext cx="429768" cy="384048"/>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4"/>
          <p:cNvSpPr txBox="1"/>
          <p:nvPr/>
        </p:nvSpPr>
        <p:spPr>
          <a:xfrm>
            <a:off x="5129784" y="2148840"/>
            <a:ext cx="429768"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a:t>
            </a:r>
            <a:endParaRPr b="0" i="0" sz="1200" u="none" cap="none" strike="noStrike">
              <a:solidFill>
                <a:schemeClr val="dk1"/>
              </a:solidFill>
              <a:latin typeface="Calibri"/>
              <a:ea typeface="Calibri"/>
              <a:cs typeface="Calibri"/>
              <a:sym typeface="Calibri"/>
            </a:endParaRPr>
          </a:p>
        </p:txBody>
      </p:sp>
      <p:sp>
        <p:nvSpPr>
          <p:cNvPr id="50" name="Google Shape;50;p4"/>
          <p:cNvSpPr/>
          <p:nvPr/>
        </p:nvSpPr>
        <p:spPr>
          <a:xfrm>
            <a:off x="5116068" y="2651760"/>
            <a:ext cx="457200" cy="292608"/>
          </a:xfrm>
          <a:prstGeom prst="roundRect">
            <a:avLst>
              <a:gd fmla="val 21875"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4"/>
          <p:cNvSpPr txBox="1"/>
          <p:nvPr/>
        </p:nvSpPr>
        <p:spPr>
          <a:xfrm>
            <a:off x="5116068" y="2651760"/>
            <a:ext cx="457200" cy="29260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F6F6B"/>
              </a:buClr>
              <a:buSzPts val="1200"/>
              <a:buFont typeface="Courier New"/>
              <a:buNone/>
            </a:pPr>
            <a:r>
              <a:rPr b="1" i="0" lang="en-US" sz="1200" u="none" cap="none" strike="noStrike">
                <a:solidFill>
                  <a:srgbClr val="1F6F6B"/>
                </a:solidFill>
                <a:latin typeface="Courier New"/>
                <a:ea typeface="Courier New"/>
                <a:cs typeface="Courier New"/>
                <a:sym typeface="Courier New"/>
              </a:rPr>
              <a:t>KV</a:t>
            </a:r>
            <a:endParaRPr b="0" i="0" sz="1200" u="none" cap="none" strike="noStrike">
              <a:solidFill>
                <a:schemeClr val="dk1"/>
              </a:solidFill>
              <a:latin typeface="Calibri"/>
              <a:ea typeface="Calibri"/>
              <a:cs typeface="Calibri"/>
              <a:sym typeface="Calibri"/>
            </a:endParaRPr>
          </a:p>
        </p:txBody>
      </p:sp>
      <p:sp>
        <p:nvSpPr>
          <p:cNvPr id="52" name="Google Shape;52;p4"/>
          <p:cNvSpPr/>
          <p:nvPr/>
        </p:nvSpPr>
        <p:spPr>
          <a:xfrm>
            <a:off x="5650992" y="2148840"/>
            <a:ext cx="539496" cy="384048"/>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4"/>
          <p:cNvSpPr txBox="1"/>
          <p:nvPr/>
        </p:nvSpPr>
        <p:spPr>
          <a:xfrm>
            <a:off x="5650992" y="2148840"/>
            <a:ext cx="539496"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Hi</a:t>
            </a:r>
            <a:endParaRPr b="0" i="0" sz="1200" u="none" cap="none" strike="noStrike">
              <a:solidFill>
                <a:schemeClr val="dk1"/>
              </a:solidFill>
              <a:latin typeface="Calibri"/>
              <a:ea typeface="Calibri"/>
              <a:cs typeface="Calibri"/>
              <a:sym typeface="Calibri"/>
            </a:endParaRPr>
          </a:p>
        </p:txBody>
      </p:sp>
      <p:sp>
        <p:nvSpPr>
          <p:cNvPr id="54" name="Google Shape;54;p4"/>
          <p:cNvSpPr/>
          <p:nvPr/>
        </p:nvSpPr>
        <p:spPr>
          <a:xfrm>
            <a:off x="5692140" y="2651760"/>
            <a:ext cx="457200" cy="292608"/>
          </a:xfrm>
          <a:prstGeom prst="roundRect">
            <a:avLst>
              <a:gd fmla="val 21875"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4"/>
          <p:cNvSpPr txBox="1"/>
          <p:nvPr/>
        </p:nvSpPr>
        <p:spPr>
          <a:xfrm>
            <a:off x="5692140" y="2651760"/>
            <a:ext cx="457200" cy="29260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F6F6B"/>
              </a:buClr>
              <a:buSzPts val="1200"/>
              <a:buFont typeface="Courier New"/>
              <a:buNone/>
            </a:pPr>
            <a:r>
              <a:rPr b="1" i="0" lang="en-US" sz="1200" u="none" cap="none" strike="noStrike">
                <a:solidFill>
                  <a:srgbClr val="1F6F6B"/>
                </a:solidFill>
                <a:latin typeface="Courier New"/>
                <a:ea typeface="Courier New"/>
                <a:cs typeface="Courier New"/>
                <a:sym typeface="Courier New"/>
              </a:rPr>
              <a:t>KV</a:t>
            </a:r>
            <a:endParaRPr b="0" i="0" sz="1200" u="none" cap="none" strike="noStrike">
              <a:solidFill>
                <a:schemeClr val="dk1"/>
              </a:solidFill>
              <a:latin typeface="Calibri"/>
              <a:ea typeface="Calibri"/>
              <a:cs typeface="Calibri"/>
              <a:sym typeface="Calibri"/>
            </a:endParaRPr>
          </a:p>
        </p:txBody>
      </p:sp>
      <p:sp>
        <p:nvSpPr>
          <p:cNvPr id="56" name="Google Shape;56;p4"/>
          <p:cNvSpPr txBox="1"/>
          <p:nvPr/>
        </p:nvSpPr>
        <p:spPr>
          <a:xfrm>
            <a:off x="548640" y="3246120"/>
            <a:ext cx="6400800"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2A541"/>
              </a:buClr>
              <a:buSzPts val="1300"/>
              <a:buFont typeface="Calibri"/>
              <a:buNone/>
            </a:pPr>
            <a:r>
              <a:rPr b="1" i="0" lang="en-US" sz="1600" u="none" cap="none" strike="noStrike">
                <a:solidFill>
                  <a:srgbClr val="F2A541"/>
                </a:solidFill>
                <a:latin typeface="Calibri"/>
                <a:ea typeface="Calibri"/>
                <a:cs typeface="Calibri"/>
                <a:sym typeface="Calibri"/>
              </a:rPr>
              <a:t>DECODE  —  one token per forward pass</a:t>
            </a:r>
            <a:endParaRPr b="0" i="0" sz="1600" u="none" cap="none" strike="noStrike">
              <a:solidFill>
                <a:schemeClr val="dk1"/>
              </a:solidFill>
              <a:latin typeface="Calibri"/>
              <a:ea typeface="Calibri"/>
              <a:cs typeface="Calibri"/>
              <a:sym typeface="Calibri"/>
            </a:endParaRPr>
          </a:p>
        </p:txBody>
      </p:sp>
      <p:sp>
        <p:nvSpPr>
          <p:cNvPr id="57" name="Google Shape;57;p4"/>
          <p:cNvSpPr/>
          <p:nvPr/>
        </p:nvSpPr>
        <p:spPr>
          <a:xfrm>
            <a:off x="548640" y="3611880"/>
            <a:ext cx="960120" cy="384048"/>
          </a:xfrm>
          <a:prstGeom prst="roundRect">
            <a:avLst>
              <a:gd fmla="val 16667" name="adj"/>
            </a:avLst>
          </a:prstGeom>
          <a:solidFill>
            <a:srgbClr val="FDF1DE"/>
          </a:solidFill>
          <a:ln cap="flat" cmpd="sng" w="12700">
            <a:solidFill>
              <a:srgbClr val="FDF1D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4"/>
          <p:cNvSpPr txBox="1"/>
          <p:nvPr/>
        </p:nvSpPr>
        <p:spPr>
          <a:xfrm>
            <a:off x="548640" y="3611880"/>
            <a:ext cx="96012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E1F24"/>
              </a:buClr>
              <a:buSzPts val="1200"/>
              <a:buFont typeface="Courier New"/>
              <a:buNone/>
            </a:pPr>
            <a:r>
              <a:rPr b="1" i="0" lang="en-US" sz="1200" u="none" cap="none" strike="noStrike">
                <a:solidFill>
                  <a:srgbClr val="0E1F24"/>
                </a:solidFill>
                <a:latin typeface="Courier New"/>
                <a:ea typeface="Courier New"/>
                <a:cs typeface="Courier New"/>
                <a:sym typeface="Courier New"/>
              </a:rPr>
              <a:t>→ "!"</a:t>
            </a:r>
            <a:endParaRPr b="0" i="0" sz="1200" u="none" cap="none" strike="noStrike">
              <a:solidFill>
                <a:schemeClr val="dk1"/>
              </a:solidFill>
              <a:latin typeface="Calibri"/>
              <a:ea typeface="Calibri"/>
              <a:cs typeface="Calibri"/>
              <a:sym typeface="Calibri"/>
            </a:endParaRPr>
          </a:p>
        </p:txBody>
      </p:sp>
      <p:sp>
        <p:nvSpPr>
          <p:cNvPr id="59" name="Google Shape;59;p4"/>
          <p:cNvSpPr/>
          <p:nvPr/>
        </p:nvSpPr>
        <p:spPr>
          <a:xfrm>
            <a:off x="1618488" y="3611880"/>
            <a:ext cx="960120" cy="384048"/>
          </a:xfrm>
          <a:prstGeom prst="roundRect">
            <a:avLst>
              <a:gd fmla="val 16667" name="adj"/>
            </a:avLst>
          </a:prstGeom>
          <a:solidFill>
            <a:srgbClr val="FDF1DE"/>
          </a:solidFill>
          <a:ln cap="flat" cmpd="sng" w="12700">
            <a:solidFill>
              <a:srgbClr val="FDF1D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4"/>
          <p:cNvSpPr txBox="1"/>
          <p:nvPr/>
        </p:nvSpPr>
        <p:spPr>
          <a:xfrm>
            <a:off x="1618488" y="3611880"/>
            <a:ext cx="96012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E1F24"/>
              </a:buClr>
              <a:buSzPts val="1200"/>
              <a:buFont typeface="Courier New"/>
              <a:buNone/>
            </a:pPr>
            <a:r>
              <a:rPr b="1" i="0" lang="en-US" sz="1200" u="none" cap="none" strike="noStrike">
                <a:solidFill>
                  <a:srgbClr val="0E1F24"/>
                </a:solidFill>
                <a:latin typeface="Courier New"/>
                <a:ea typeface="Courier New"/>
                <a:cs typeface="Courier New"/>
                <a:sym typeface="Courier New"/>
              </a:rPr>
              <a:t>→ "How"</a:t>
            </a:r>
            <a:endParaRPr b="0" i="0" sz="1200" u="none" cap="none" strike="noStrike">
              <a:solidFill>
                <a:schemeClr val="dk1"/>
              </a:solidFill>
              <a:latin typeface="Calibri"/>
              <a:ea typeface="Calibri"/>
              <a:cs typeface="Calibri"/>
              <a:sym typeface="Calibri"/>
            </a:endParaRPr>
          </a:p>
        </p:txBody>
      </p:sp>
      <p:sp>
        <p:nvSpPr>
          <p:cNvPr id="61" name="Google Shape;61;p4"/>
          <p:cNvSpPr/>
          <p:nvPr/>
        </p:nvSpPr>
        <p:spPr>
          <a:xfrm>
            <a:off x="2688336" y="3611880"/>
            <a:ext cx="960120" cy="384048"/>
          </a:xfrm>
          <a:prstGeom prst="roundRect">
            <a:avLst>
              <a:gd fmla="val 16667" name="adj"/>
            </a:avLst>
          </a:prstGeom>
          <a:solidFill>
            <a:srgbClr val="FDF1DE"/>
          </a:solidFill>
          <a:ln cap="flat" cmpd="sng" w="12700">
            <a:solidFill>
              <a:srgbClr val="FDF1D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4"/>
          <p:cNvSpPr txBox="1"/>
          <p:nvPr/>
        </p:nvSpPr>
        <p:spPr>
          <a:xfrm>
            <a:off x="2688336" y="3611880"/>
            <a:ext cx="96012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E1F24"/>
              </a:buClr>
              <a:buSzPts val="1200"/>
              <a:buFont typeface="Courier New"/>
              <a:buNone/>
            </a:pPr>
            <a:r>
              <a:rPr b="1" i="0" lang="en-US" sz="1200" u="none" cap="none" strike="noStrike">
                <a:solidFill>
                  <a:srgbClr val="0E1F24"/>
                </a:solidFill>
                <a:latin typeface="Courier New"/>
                <a:ea typeface="Courier New"/>
                <a:cs typeface="Courier New"/>
                <a:sym typeface="Courier New"/>
              </a:rPr>
              <a:t>→ "can"</a:t>
            </a:r>
            <a:endParaRPr b="0" i="0" sz="1200" u="none" cap="none" strike="noStrike">
              <a:solidFill>
                <a:schemeClr val="dk1"/>
              </a:solidFill>
              <a:latin typeface="Calibri"/>
              <a:ea typeface="Calibri"/>
              <a:cs typeface="Calibri"/>
              <a:sym typeface="Calibri"/>
            </a:endParaRPr>
          </a:p>
        </p:txBody>
      </p:sp>
      <p:sp>
        <p:nvSpPr>
          <p:cNvPr id="63" name="Google Shape;63;p4"/>
          <p:cNvSpPr/>
          <p:nvPr/>
        </p:nvSpPr>
        <p:spPr>
          <a:xfrm>
            <a:off x="3758184" y="3611880"/>
            <a:ext cx="960120" cy="384048"/>
          </a:xfrm>
          <a:prstGeom prst="roundRect">
            <a:avLst>
              <a:gd fmla="val 16667" name="adj"/>
            </a:avLst>
          </a:prstGeom>
          <a:solidFill>
            <a:srgbClr val="FDF1DE"/>
          </a:solidFill>
          <a:ln cap="flat" cmpd="sng" w="12700">
            <a:solidFill>
              <a:srgbClr val="FDF1D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4"/>
          <p:cNvSpPr txBox="1"/>
          <p:nvPr/>
        </p:nvSpPr>
        <p:spPr>
          <a:xfrm>
            <a:off x="3758184" y="3611880"/>
            <a:ext cx="96012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E1F24"/>
              </a:buClr>
              <a:buSzPts val="1200"/>
              <a:buFont typeface="Courier New"/>
              <a:buNone/>
            </a:pPr>
            <a:r>
              <a:rPr b="1" i="0" lang="en-US" sz="1200" u="none" cap="none" strike="noStrike">
                <a:solidFill>
                  <a:srgbClr val="0E1F24"/>
                </a:solidFill>
                <a:latin typeface="Courier New"/>
                <a:ea typeface="Courier New"/>
                <a:cs typeface="Courier New"/>
                <a:sym typeface="Courier New"/>
              </a:rPr>
              <a:t>→ "I"</a:t>
            </a:r>
            <a:endParaRPr b="0" i="0" sz="1200" u="none" cap="none" strike="noStrike">
              <a:solidFill>
                <a:schemeClr val="dk1"/>
              </a:solidFill>
              <a:latin typeface="Calibri"/>
              <a:ea typeface="Calibri"/>
              <a:cs typeface="Calibri"/>
              <a:sym typeface="Calibri"/>
            </a:endParaRPr>
          </a:p>
        </p:txBody>
      </p:sp>
      <p:sp>
        <p:nvSpPr>
          <p:cNvPr id="65" name="Google Shape;65;p4"/>
          <p:cNvSpPr/>
          <p:nvPr/>
        </p:nvSpPr>
        <p:spPr>
          <a:xfrm>
            <a:off x="4828032" y="3611880"/>
            <a:ext cx="960120" cy="384048"/>
          </a:xfrm>
          <a:prstGeom prst="roundRect">
            <a:avLst>
              <a:gd fmla="val 16667" name="adj"/>
            </a:avLst>
          </a:prstGeom>
          <a:solidFill>
            <a:srgbClr val="FDF1DE"/>
          </a:solidFill>
          <a:ln cap="flat" cmpd="sng" w="12700">
            <a:solidFill>
              <a:srgbClr val="FDF1D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4"/>
          <p:cNvSpPr txBox="1"/>
          <p:nvPr/>
        </p:nvSpPr>
        <p:spPr>
          <a:xfrm>
            <a:off x="4828032" y="3611880"/>
            <a:ext cx="96012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E1F24"/>
              </a:buClr>
              <a:buSzPts val="1200"/>
              <a:buFont typeface="Courier New"/>
              <a:buNone/>
            </a:pPr>
            <a:r>
              <a:rPr b="1" i="0" lang="en-US" sz="1200" u="none" cap="none" strike="noStrike">
                <a:solidFill>
                  <a:srgbClr val="0E1F24"/>
                </a:solidFill>
                <a:latin typeface="Courier New"/>
                <a:ea typeface="Courier New"/>
                <a:cs typeface="Courier New"/>
                <a:sym typeface="Courier New"/>
              </a:rPr>
              <a:t>→ …</a:t>
            </a:r>
            <a:endParaRPr b="0" i="0" sz="1200" u="none" cap="none" strike="noStrike">
              <a:solidFill>
                <a:schemeClr val="dk1"/>
              </a:solidFill>
              <a:latin typeface="Calibri"/>
              <a:ea typeface="Calibri"/>
              <a:cs typeface="Calibri"/>
              <a:sym typeface="Calibri"/>
            </a:endParaRPr>
          </a:p>
        </p:txBody>
      </p:sp>
      <p:sp>
        <p:nvSpPr>
          <p:cNvPr id="67" name="Google Shape;67;p4"/>
          <p:cNvSpPr txBox="1"/>
          <p:nvPr/>
        </p:nvSpPr>
        <p:spPr>
          <a:xfrm>
            <a:off x="548640" y="4343400"/>
            <a:ext cx="6583680" cy="16459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500"/>
              <a:buFont typeface="Calibri"/>
              <a:buNone/>
            </a:pPr>
            <a:r>
              <a:rPr b="1" i="0" lang="en-US" sz="1800" u="none" cap="none" strike="noStrike">
                <a:solidFill>
                  <a:srgbClr val="1B2426"/>
                </a:solidFill>
                <a:latin typeface="Calibri"/>
                <a:ea typeface="Calibri"/>
                <a:cs typeface="Calibri"/>
                <a:sym typeface="Calibri"/>
              </a:rPr>
              <a:t>KV cache: </a:t>
            </a:r>
            <a:r>
              <a:rPr b="0" i="0" lang="en-US" sz="1800" u="none" cap="none" strike="noStrike">
                <a:solidFill>
                  <a:srgbClr val="1B2426"/>
                </a:solidFill>
                <a:latin typeface="Calibri"/>
                <a:ea typeface="Calibri"/>
                <a:cs typeface="Calibri"/>
                <a:sym typeface="Calibri"/>
              </a:rPr>
              <a:t>the per-token Key/Value tensors from attention, saved so later tokens don't recompute them.</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800"/>
              </a:spcBef>
              <a:spcAft>
                <a:spcPts val="0"/>
              </a:spcAft>
              <a:buClr>
                <a:srgbClr val="1B2426"/>
              </a:buClr>
              <a:buSzPts val="1500"/>
              <a:buFont typeface="Calibri"/>
              <a:buNone/>
            </a:pPr>
            <a:r>
              <a:rPr b="1" i="0" lang="en-US" sz="1800" u="none" cap="none" strike="noStrike">
                <a:solidFill>
                  <a:srgbClr val="1B2426"/>
                </a:solidFill>
                <a:latin typeface="Calibri"/>
                <a:ea typeface="Calibri"/>
                <a:cs typeface="Calibri"/>
                <a:sym typeface="Calibri"/>
              </a:rPr>
              <a:t>Decode is memory-bound</a:t>
            </a:r>
            <a:r>
              <a:rPr b="1" lang="en-US" sz="1800">
                <a:solidFill>
                  <a:srgbClr val="1B2426"/>
                </a:solidFill>
                <a:latin typeface="Calibri"/>
                <a:ea typeface="Calibri"/>
                <a:cs typeface="Calibri"/>
                <a:sym typeface="Calibri"/>
              </a:rPr>
              <a:t>:</a:t>
            </a:r>
            <a:r>
              <a:rPr b="1" i="0" lang="en-US" sz="1800" u="none" cap="none" strike="noStrike">
                <a:solidFill>
                  <a:srgbClr val="1B2426"/>
                </a:solidFill>
                <a:latin typeface="Calibri"/>
                <a:ea typeface="Calibri"/>
                <a:cs typeface="Calibri"/>
                <a:sym typeface="Calibri"/>
              </a:rPr>
              <a:t> </a:t>
            </a:r>
            <a:r>
              <a:rPr b="0" i="0" lang="en-US" sz="1800" u="none" cap="none" strike="noStrike">
                <a:solidFill>
                  <a:srgbClr val="1B2426"/>
                </a:solidFill>
                <a:latin typeface="Calibri"/>
                <a:ea typeface="Calibri"/>
                <a:cs typeface="Calibri"/>
                <a:sym typeface="Calibri"/>
              </a:rPr>
              <a:t>throughput comes from big batches, and KV cache is what fills GPU memory.</a:t>
            </a:r>
            <a:endParaRPr b="0" i="0" sz="1800" u="none" cap="none" strike="noStrike">
              <a:solidFill>
                <a:schemeClr val="dk1"/>
              </a:solidFill>
              <a:latin typeface="Calibri"/>
              <a:ea typeface="Calibri"/>
              <a:cs typeface="Calibri"/>
              <a:sym typeface="Calibri"/>
            </a:endParaRPr>
          </a:p>
        </p:txBody>
      </p:sp>
      <p:sp>
        <p:nvSpPr>
          <p:cNvPr id="68" name="Google Shape;68;p4"/>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§3 and Appendix A.1</a:t>
            </a:r>
            <a:endParaRPr b="0" i="0" sz="1000" u="none" cap="none" strike="noStrike">
              <a:solidFill>
                <a:schemeClr val="dk1"/>
              </a:solidFill>
              <a:latin typeface="Calibri"/>
              <a:ea typeface="Calibri"/>
              <a:cs typeface="Calibri"/>
              <a:sym typeface="Calibri"/>
            </a:endParaRPr>
          </a:p>
        </p:txBody>
      </p:sp>
      <p:sp>
        <p:nvSpPr>
          <p:cNvPr id="69" name="Google Shape;69;p4"/>
          <p:cNvSpPr/>
          <p:nvPr/>
        </p:nvSpPr>
        <p:spPr>
          <a:xfrm>
            <a:off x="7700000" y="1700000"/>
            <a:ext cx="3900000" cy="4350000"/>
          </a:xfrm>
          <a:prstGeom prst="roundRect">
            <a:avLst>
              <a:gd fmla="val 16667" name="adj"/>
            </a:avLst>
          </a:prstGeom>
          <a:solidFill>
            <a:srgbClr val="EEF1F1"/>
          </a:solidFill>
          <a:ln cap="flat" cmpd="sng" w="12700">
            <a:solidFill>
              <a:srgbClr val="EEF1F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 name="Google Shape;70;p4"/>
          <p:cNvSpPr txBox="1"/>
          <p:nvPr/>
        </p:nvSpPr>
        <p:spPr>
          <a:xfrm>
            <a:off x="8000000" y="1950000"/>
            <a:ext cx="3300000" cy="4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solidFill>
                  <a:srgbClr val="0E1F24"/>
                </a:solidFill>
                <a:latin typeface="Calibri"/>
                <a:ea typeface="Calibri"/>
                <a:cs typeface="Calibri"/>
                <a:sym typeface="Calibri"/>
              </a:rPr>
              <a:t>How attention uses the KV cache</a:t>
            </a:r>
            <a:endParaRPr b="1" sz="1600">
              <a:solidFill>
                <a:srgbClr val="0E1F24"/>
              </a:solidFill>
              <a:latin typeface="Calibri"/>
              <a:ea typeface="Calibri"/>
              <a:cs typeface="Calibri"/>
              <a:sym typeface="Calibri"/>
            </a:endParaRPr>
          </a:p>
        </p:txBody>
      </p:sp>
      <p:sp>
        <p:nvSpPr>
          <p:cNvPr id="71" name="Google Shape;71;p4"/>
          <p:cNvSpPr/>
          <p:nvPr/>
        </p:nvSpPr>
        <p:spPr>
          <a:xfrm>
            <a:off x="8050000" y="2550000"/>
            <a:ext cx="3099900" cy="560100"/>
          </a:xfrm>
          <a:prstGeom prst="roundRect">
            <a:avLst>
              <a:gd fmla="val 16667" name="adj"/>
            </a:avLst>
          </a:prstGeom>
          <a:solidFill>
            <a:srgbClr val="1F6F6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solidFill>
                  <a:srgbClr val="FFFFFF"/>
                </a:solidFill>
                <a:latin typeface="Courier New"/>
                <a:ea typeface="Courier New"/>
                <a:cs typeface="Courier New"/>
                <a:sym typeface="Courier New"/>
              </a:rPr>
              <a:t>New token → compute Qₜ, Kₜ, Vₜ</a:t>
            </a:r>
            <a:endParaRPr b="1" sz="1300">
              <a:solidFill>
                <a:srgbClr val="FFFFFF"/>
              </a:solidFill>
              <a:latin typeface="Courier New"/>
              <a:ea typeface="Courier New"/>
              <a:cs typeface="Courier New"/>
              <a:sym typeface="Courier New"/>
            </a:endParaRPr>
          </a:p>
        </p:txBody>
      </p:sp>
      <p:sp>
        <p:nvSpPr>
          <p:cNvPr id="72" name="Google Shape;72;p4"/>
          <p:cNvSpPr txBox="1"/>
          <p:nvPr/>
        </p:nvSpPr>
        <p:spPr>
          <a:xfrm>
            <a:off x="8000000" y="3270000"/>
            <a:ext cx="3200100" cy="51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300">
                <a:solidFill>
                  <a:srgbClr val="1B2426"/>
                </a:solidFill>
                <a:latin typeface="Courier New"/>
                <a:ea typeface="Courier New"/>
                <a:cs typeface="Courier New"/>
                <a:sym typeface="Courier New"/>
              </a:rPr>
              <a:t>Qₜ · Kᵀ → attention scores</a:t>
            </a:r>
            <a:endParaRPr b="1" sz="1300">
              <a:solidFill>
                <a:srgbClr val="1B2426"/>
              </a:solidFill>
              <a:latin typeface="Courier New"/>
              <a:ea typeface="Courier New"/>
              <a:cs typeface="Courier New"/>
              <a:sym typeface="Courier New"/>
            </a:endParaRPr>
          </a:p>
        </p:txBody>
      </p:sp>
      <p:sp>
        <p:nvSpPr>
          <p:cNvPr id="73" name="Google Shape;73;p4"/>
          <p:cNvSpPr txBox="1"/>
          <p:nvPr/>
        </p:nvSpPr>
        <p:spPr>
          <a:xfrm>
            <a:off x="8000000" y="3820000"/>
            <a:ext cx="3200100" cy="51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300">
                <a:solidFill>
                  <a:srgbClr val="F2A541"/>
                </a:solidFill>
                <a:latin typeface="Courier New"/>
                <a:ea typeface="Courier New"/>
                <a:cs typeface="Courier New"/>
                <a:sym typeface="Courier New"/>
              </a:rPr>
              <a:t>softmax → attention weights</a:t>
            </a:r>
            <a:endParaRPr b="1" sz="1300">
              <a:solidFill>
                <a:srgbClr val="F2A541"/>
              </a:solidFill>
              <a:latin typeface="Courier New"/>
              <a:ea typeface="Courier New"/>
              <a:cs typeface="Courier New"/>
              <a:sym typeface="Courier New"/>
            </a:endParaRPr>
          </a:p>
        </p:txBody>
      </p:sp>
      <p:sp>
        <p:nvSpPr>
          <p:cNvPr id="74" name="Google Shape;74;p4"/>
          <p:cNvSpPr txBox="1"/>
          <p:nvPr/>
        </p:nvSpPr>
        <p:spPr>
          <a:xfrm>
            <a:off x="8000000" y="4370000"/>
            <a:ext cx="3200100" cy="519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300">
                <a:solidFill>
                  <a:srgbClr val="1B2426"/>
                </a:solidFill>
                <a:latin typeface="Courier New"/>
                <a:ea typeface="Courier New"/>
                <a:cs typeface="Courier New"/>
                <a:sym typeface="Courier New"/>
              </a:rPr>
              <a:t>weights × V → context vector</a:t>
            </a:r>
            <a:endParaRPr b="1" sz="1300">
              <a:solidFill>
                <a:srgbClr val="1B2426"/>
              </a:solidFill>
              <a:latin typeface="Courier New"/>
              <a:ea typeface="Courier New"/>
              <a:cs typeface="Courier New"/>
              <a:sym typeface="Courier New"/>
            </a:endParaRPr>
          </a:p>
        </p:txBody>
      </p:sp>
      <p:sp>
        <p:nvSpPr>
          <p:cNvPr id="75" name="Google Shape;75;p4"/>
          <p:cNvSpPr/>
          <p:nvPr/>
        </p:nvSpPr>
        <p:spPr>
          <a:xfrm>
            <a:off x="8050000" y="5050000"/>
            <a:ext cx="3099900" cy="560100"/>
          </a:xfrm>
          <a:prstGeom prst="roundRect">
            <a:avLst>
              <a:gd fmla="val 16667" name="adj"/>
            </a:avLst>
          </a:prstGeom>
          <a:solidFill>
            <a:srgbClr val="FDF1D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300">
                <a:solidFill>
                  <a:srgbClr val="0E1F24"/>
                </a:solidFill>
                <a:latin typeface="Courier New"/>
                <a:ea typeface="Courier New"/>
                <a:cs typeface="Courier New"/>
                <a:sym typeface="Courier New"/>
              </a:rPr>
              <a:t>→ predict the next token</a:t>
            </a:r>
            <a:endParaRPr b="1" sz="1300">
              <a:solidFill>
                <a:srgbClr val="0E1F24"/>
              </a:solidFill>
              <a:latin typeface="Courier New"/>
              <a:ea typeface="Courier New"/>
              <a:cs typeface="Courier New"/>
              <a:sym typeface="Courier New"/>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0" name="Shape 80"/>
        <p:cNvGrpSpPr/>
        <p:nvPr/>
      </p:nvGrpSpPr>
      <p:grpSpPr>
        <a:xfrm>
          <a:off x="0" y="0"/>
          <a:ext cx="0" cy="0"/>
          <a:chOff x="0" y="0"/>
          <a:chExt cx="0" cy="0"/>
        </a:xfrm>
      </p:grpSpPr>
      <p:sp>
        <p:nvSpPr>
          <p:cNvPr id="81" name="Google Shape;81;p5"/>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lang="en-US" sz="3200">
                <a:solidFill>
                  <a:srgbClr val="0E1F24"/>
                </a:solidFill>
                <a:latin typeface="Cambria"/>
                <a:ea typeface="Cambria"/>
                <a:cs typeface="Cambria"/>
                <a:sym typeface="Cambria"/>
              </a:rPr>
              <a:t>LM Programs</a:t>
            </a:r>
            <a:endParaRPr b="0" i="0" sz="3200" u="none" cap="none" strike="noStrike">
              <a:solidFill>
                <a:schemeClr val="dk1"/>
              </a:solidFill>
              <a:latin typeface="Calibri"/>
              <a:ea typeface="Calibri"/>
              <a:cs typeface="Calibri"/>
              <a:sym typeface="Calibri"/>
            </a:endParaRPr>
          </a:p>
        </p:txBody>
      </p:sp>
      <p:sp>
        <p:nvSpPr>
          <p:cNvPr id="82" name="Google Shape;82;p5"/>
          <p:cNvSpPr txBox="1"/>
          <p:nvPr/>
        </p:nvSpPr>
        <p:spPr>
          <a:xfrm>
            <a:off x="548640" y="1691640"/>
            <a:ext cx="548640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1700"/>
              <a:buFont typeface="Calibri"/>
              <a:buNone/>
            </a:pPr>
            <a:r>
              <a:rPr b="1" lang="en-US" sz="1700">
                <a:solidFill>
                  <a:srgbClr val="0E1F24"/>
                </a:solidFill>
                <a:latin typeface="Calibri"/>
                <a:ea typeface="Calibri"/>
                <a:cs typeface="Calibri"/>
                <a:sym typeface="Calibri"/>
              </a:rPr>
              <a:t>T</a:t>
            </a:r>
            <a:r>
              <a:rPr b="1" i="0" lang="en-US" sz="1700" u="none" cap="none" strike="noStrike">
                <a:solidFill>
                  <a:srgbClr val="0E1F24"/>
                </a:solidFill>
                <a:latin typeface="Calibri"/>
                <a:ea typeface="Calibri"/>
                <a:cs typeface="Calibri"/>
                <a:sym typeface="Calibri"/>
              </a:rPr>
              <a:t>wo properties:</a:t>
            </a:r>
            <a:endParaRPr b="0" i="0" sz="1700" u="none" cap="none" strike="noStrike">
              <a:solidFill>
                <a:schemeClr val="dk1"/>
              </a:solidFill>
              <a:latin typeface="Calibri"/>
              <a:ea typeface="Calibri"/>
              <a:cs typeface="Calibri"/>
              <a:sym typeface="Calibri"/>
            </a:endParaRPr>
          </a:p>
        </p:txBody>
      </p:sp>
      <p:sp>
        <p:nvSpPr>
          <p:cNvPr id="83" name="Google Shape;83;p5"/>
          <p:cNvSpPr txBox="1"/>
          <p:nvPr/>
        </p:nvSpPr>
        <p:spPr>
          <a:xfrm>
            <a:off x="548640" y="2148840"/>
            <a:ext cx="4937760" cy="20116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600"/>
              <a:buFont typeface="Calibri"/>
              <a:buNone/>
            </a:pPr>
            <a:r>
              <a:rPr b="1" i="0" lang="en-US" sz="1600" u="none" cap="none" strike="noStrike">
                <a:solidFill>
                  <a:srgbClr val="1B2426"/>
                </a:solidFill>
                <a:latin typeface="Calibri"/>
                <a:ea typeface="Calibri"/>
                <a:cs typeface="Calibri"/>
                <a:sym typeface="Calibri"/>
              </a:rPr>
              <a:t>Many LLM calls with control flo</a:t>
            </a:r>
            <a:r>
              <a:rPr b="1" i="0" lang="en-US" sz="1600" u="none" cap="none" strike="noStrike">
                <a:solidFill>
                  <a:srgbClr val="1B2426"/>
                </a:solidFill>
                <a:latin typeface="Calibri"/>
                <a:ea typeface="Calibri"/>
                <a:cs typeface="Calibri"/>
                <a:sym typeface="Calibri"/>
              </a:rPr>
              <a:t>w</a:t>
            </a:r>
            <a:r>
              <a:rPr b="1" i="0" lang="en-US" sz="1600" u="none" cap="none" strike="noStrike">
                <a:solidFill>
                  <a:srgbClr val="1B2426"/>
                </a:solidFill>
                <a:latin typeface="Calibri"/>
                <a:ea typeface="Calibri"/>
                <a:cs typeface="Calibri"/>
                <a:sym typeface="Calibri"/>
              </a:rPr>
              <a:t>:</a:t>
            </a:r>
            <a:r>
              <a:rPr b="1" lang="en-US" sz="1600">
                <a:solidFill>
                  <a:srgbClr val="1B2426"/>
                </a:solidFill>
                <a:latin typeface="Calibri"/>
                <a:ea typeface="Calibri"/>
                <a:cs typeface="Calibri"/>
                <a:sym typeface="Calibri"/>
              </a:rPr>
              <a:t> </a:t>
            </a:r>
            <a:r>
              <a:rPr lang="en-US" sz="1600">
                <a:solidFill>
                  <a:srgbClr val="1B2426"/>
                </a:solidFill>
                <a:latin typeface="Calibri"/>
                <a:ea typeface="Calibri"/>
                <a:cs typeface="Calibri"/>
                <a:sym typeface="Calibri"/>
              </a:rPr>
              <a:t>branching, loops, or dependencies between calls.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800"/>
              </a:spcBef>
              <a:spcAft>
                <a:spcPts val="0"/>
              </a:spcAft>
              <a:buClr>
                <a:srgbClr val="1B2426"/>
              </a:buClr>
              <a:buSzPts val="1600"/>
              <a:buFont typeface="Calibri"/>
              <a:buNone/>
            </a:pPr>
            <a:r>
              <a:rPr b="1" i="0" lang="en-US" sz="1600" u="none" cap="none" strike="noStrike">
                <a:solidFill>
                  <a:srgbClr val="1B2426"/>
                </a:solidFill>
                <a:latin typeface="Calibri"/>
                <a:ea typeface="Calibri"/>
                <a:cs typeface="Calibri"/>
                <a:sym typeface="Calibri"/>
              </a:rPr>
              <a:t>Structured I/O: </a:t>
            </a:r>
            <a:r>
              <a:rPr b="0" i="0" lang="en-US" sz="1600" u="none" cap="none" strike="noStrike">
                <a:solidFill>
                  <a:srgbClr val="1B2426"/>
                </a:solidFill>
                <a:latin typeface="Calibri"/>
                <a:ea typeface="Calibri"/>
                <a:cs typeface="Calibri"/>
                <a:sym typeface="Calibri"/>
              </a:rPr>
              <a:t>inputs and outputs follow a format</a:t>
            </a:r>
            <a:r>
              <a:rPr lang="en-US" sz="1600">
                <a:solidFill>
                  <a:srgbClr val="1B2426"/>
                </a:solidFill>
                <a:latin typeface="Calibri"/>
                <a:ea typeface="Calibri"/>
                <a:cs typeface="Calibri"/>
                <a:sym typeface="Calibri"/>
              </a:rPr>
              <a:t>， enabling integration with existing software. </a:t>
            </a:r>
            <a:endParaRPr b="0" i="0" sz="1600" u="none" cap="none" strike="noStrike">
              <a:solidFill>
                <a:schemeClr val="dk1"/>
              </a:solidFill>
              <a:latin typeface="Calibri"/>
              <a:ea typeface="Calibri"/>
              <a:cs typeface="Calibri"/>
              <a:sym typeface="Calibri"/>
            </a:endParaRPr>
          </a:p>
        </p:txBody>
      </p:sp>
      <p:sp>
        <p:nvSpPr>
          <p:cNvPr id="84" name="Google Shape;84;p5"/>
          <p:cNvSpPr/>
          <p:nvPr/>
        </p:nvSpPr>
        <p:spPr>
          <a:xfrm>
            <a:off x="548649" y="4343400"/>
            <a:ext cx="4481700" cy="1645800"/>
          </a:xfrm>
          <a:prstGeom prst="roundRect">
            <a:avLst>
              <a:gd fmla="val 5556" name="adj"/>
            </a:avLst>
          </a:prstGeom>
          <a:solidFill>
            <a:srgbClr val="FDF1DE"/>
          </a:solidFill>
          <a:ln cap="flat" cmpd="sng" w="12700">
            <a:solidFill>
              <a:srgbClr val="FDF1D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5"/>
          <p:cNvSpPr txBox="1"/>
          <p:nvPr/>
        </p:nvSpPr>
        <p:spPr>
          <a:xfrm>
            <a:off x="822960" y="4526280"/>
            <a:ext cx="4389120" cy="3200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B5482F"/>
              </a:buClr>
              <a:buSzPts val="1400"/>
              <a:buFont typeface="Calibri"/>
              <a:buNone/>
            </a:pPr>
            <a:r>
              <a:rPr b="1" i="0" lang="en-US" sz="1400" u="none" cap="none" strike="noStrike">
                <a:solidFill>
                  <a:srgbClr val="B5482F"/>
                </a:solidFill>
                <a:latin typeface="Calibri"/>
                <a:ea typeface="Calibri"/>
                <a:cs typeface="Calibri"/>
                <a:sym typeface="Calibri"/>
              </a:rPr>
              <a:t>Consequence</a:t>
            </a:r>
            <a:endParaRPr b="0" i="0" sz="1400" u="none" cap="none" strike="noStrike">
              <a:solidFill>
                <a:schemeClr val="dk1"/>
              </a:solidFill>
              <a:latin typeface="Calibri"/>
              <a:ea typeface="Calibri"/>
              <a:cs typeface="Calibri"/>
              <a:sym typeface="Calibri"/>
            </a:endParaRPr>
          </a:p>
        </p:txBody>
      </p:sp>
      <p:sp>
        <p:nvSpPr>
          <p:cNvPr id="86" name="Google Shape;86;p5"/>
          <p:cNvSpPr txBox="1"/>
          <p:nvPr/>
        </p:nvSpPr>
        <p:spPr>
          <a:xfrm>
            <a:off x="822960" y="4892040"/>
            <a:ext cx="4389120" cy="914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1800"/>
              <a:buFont typeface="Cambria"/>
              <a:buNone/>
            </a:pPr>
            <a:r>
              <a:rPr b="1" i="0" lang="en-US" sz="1800" u="none" cap="none" strike="noStrike">
                <a:solidFill>
                  <a:srgbClr val="0E1F24"/>
                </a:solidFill>
                <a:latin typeface="Cambria"/>
                <a:ea typeface="Cambria"/>
                <a:cs typeface="Cambria"/>
                <a:sym typeface="Cambria"/>
              </a:rPr>
              <a:t>Calls inside one program, and across program instances, </a:t>
            </a:r>
            <a:r>
              <a:rPr b="1" lang="en-US" sz="1800">
                <a:solidFill>
                  <a:srgbClr val="0E1F24"/>
                </a:solidFill>
                <a:latin typeface="Cambria"/>
                <a:ea typeface="Cambria"/>
                <a:cs typeface="Cambria"/>
                <a:sym typeface="Cambria"/>
              </a:rPr>
              <a:t>often </a:t>
            </a:r>
            <a:r>
              <a:rPr b="1" i="0" lang="en-US" sz="1800" u="none" cap="none" strike="noStrike">
                <a:solidFill>
                  <a:srgbClr val="0E1F24"/>
                </a:solidFill>
                <a:latin typeface="Cambria"/>
                <a:ea typeface="Cambria"/>
                <a:cs typeface="Cambria"/>
                <a:sym typeface="Cambria"/>
              </a:rPr>
              <a:t>share long common prefixes.</a:t>
            </a:r>
            <a:endParaRPr b="0" i="0" sz="1800" u="none" cap="none" strike="noStrike">
              <a:solidFill>
                <a:schemeClr val="dk1"/>
              </a:solidFill>
              <a:latin typeface="Calibri"/>
              <a:ea typeface="Calibri"/>
              <a:cs typeface="Calibri"/>
              <a:sym typeface="Calibri"/>
            </a:endParaRPr>
          </a:p>
        </p:txBody>
      </p:sp>
      <p:sp>
        <p:nvSpPr>
          <p:cNvPr id="87" name="Google Shape;87;p5"/>
          <p:cNvSpPr txBox="1"/>
          <p:nvPr/>
        </p:nvSpPr>
        <p:spPr>
          <a:xfrm>
            <a:off x="5310540" y="1792505"/>
            <a:ext cx="1828800" cy="274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300"/>
              <a:buFont typeface="Calibri"/>
              <a:buNone/>
            </a:pPr>
            <a:r>
              <a:rPr b="1" i="0" lang="en-US" sz="1300" u="none" cap="none" strike="noStrike">
                <a:solidFill>
                  <a:srgbClr val="5E6B6D"/>
                </a:solidFill>
                <a:latin typeface="Calibri"/>
                <a:ea typeface="Calibri"/>
                <a:cs typeface="Calibri"/>
                <a:sym typeface="Calibri"/>
              </a:rPr>
              <a:t>Few-shot</a:t>
            </a:r>
            <a:r>
              <a:rPr b="1" lang="en-US" sz="1300">
                <a:solidFill>
                  <a:srgbClr val="5E6B6D"/>
                </a:solidFill>
                <a:latin typeface="Calibri"/>
                <a:ea typeface="Calibri"/>
                <a:cs typeface="Calibri"/>
                <a:sym typeface="Calibri"/>
              </a:rPr>
              <a:t> learning</a:t>
            </a:r>
            <a:endParaRPr b="0" i="0" sz="1300" u="none" cap="none" strike="noStrike">
              <a:solidFill>
                <a:schemeClr val="dk1"/>
              </a:solidFill>
              <a:latin typeface="Calibri"/>
              <a:ea typeface="Calibri"/>
              <a:cs typeface="Calibri"/>
              <a:sym typeface="Calibri"/>
            </a:endParaRPr>
          </a:p>
        </p:txBody>
      </p:sp>
      <p:sp>
        <p:nvSpPr>
          <p:cNvPr id="88" name="Google Shape;88;p5"/>
          <p:cNvSpPr/>
          <p:nvPr/>
        </p:nvSpPr>
        <p:spPr>
          <a:xfrm>
            <a:off x="7002180" y="1792505"/>
            <a:ext cx="2377500" cy="329100"/>
          </a:xfrm>
          <a:prstGeom prst="roundRect">
            <a:avLst>
              <a:gd fmla="val 19444"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5"/>
          <p:cNvSpPr txBox="1"/>
          <p:nvPr/>
        </p:nvSpPr>
        <p:spPr>
          <a:xfrm>
            <a:off x="7002180" y="1792505"/>
            <a:ext cx="23775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few-shot examples</a:t>
            </a:r>
            <a:endParaRPr b="0" i="0" sz="1200" u="none" cap="none" strike="noStrike">
              <a:solidFill>
                <a:schemeClr val="dk1"/>
              </a:solidFill>
              <a:latin typeface="Calibri"/>
              <a:ea typeface="Calibri"/>
              <a:cs typeface="Calibri"/>
              <a:sym typeface="Calibri"/>
            </a:endParaRPr>
          </a:p>
        </p:txBody>
      </p:sp>
      <p:sp>
        <p:nvSpPr>
          <p:cNvPr id="90" name="Google Shape;90;p5"/>
          <p:cNvSpPr/>
          <p:nvPr/>
        </p:nvSpPr>
        <p:spPr>
          <a:xfrm>
            <a:off x="9434484" y="1792505"/>
            <a:ext cx="640200" cy="329100"/>
          </a:xfrm>
          <a:prstGeom prst="roundRect">
            <a:avLst>
              <a:gd fmla="val 19444"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5"/>
          <p:cNvSpPr txBox="1"/>
          <p:nvPr/>
        </p:nvSpPr>
        <p:spPr>
          <a:xfrm>
            <a:off x="9434484" y="1792505"/>
            <a:ext cx="6402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E1F24"/>
              </a:buClr>
              <a:buSzPts val="1200"/>
              <a:buFont typeface="Courier New"/>
              <a:buNone/>
            </a:pPr>
            <a:r>
              <a:rPr b="1" i="0" lang="en-US" sz="1200" u="none" cap="none" strike="noStrike">
                <a:solidFill>
                  <a:srgbClr val="0E1F24"/>
                </a:solidFill>
                <a:latin typeface="Courier New"/>
                <a:ea typeface="Courier New"/>
                <a:cs typeface="Courier New"/>
                <a:sym typeface="Courier New"/>
              </a:rPr>
              <a:t>Q1</a:t>
            </a:r>
            <a:endParaRPr b="0" i="0" sz="1200" u="none" cap="none" strike="noStrike">
              <a:solidFill>
                <a:schemeClr val="dk1"/>
              </a:solidFill>
              <a:latin typeface="Calibri"/>
              <a:ea typeface="Calibri"/>
              <a:cs typeface="Calibri"/>
              <a:sym typeface="Calibri"/>
            </a:endParaRPr>
          </a:p>
        </p:txBody>
      </p:sp>
      <p:sp>
        <p:nvSpPr>
          <p:cNvPr id="92" name="Google Shape;92;p5"/>
          <p:cNvSpPr/>
          <p:nvPr/>
        </p:nvSpPr>
        <p:spPr>
          <a:xfrm>
            <a:off x="7002180" y="2203985"/>
            <a:ext cx="2377500" cy="329100"/>
          </a:xfrm>
          <a:prstGeom prst="roundRect">
            <a:avLst>
              <a:gd fmla="val 19444"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5"/>
          <p:cNvSpPr txBox="1"/>
          <p:nvPr/>
        </p:nvSpPr>
        <p:spPr>
          <a:xfrm>
            <a:off x="7002180" y="2203985"/>
            <a:ext cx="23775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few-shot examples</a:t>
            </a:r>
            <a:endParaRPr b="0" i="0" sz="1200" u="none" cap="none" strike="noStrike">
              <a:solidFill>
                <a:schemeClr val="dk1"/>
              </a:solidFill>
              <a:latin typeface="Calibri"/>
              <a:ea typeface="Calibri"/>
              <a:cs typeface="Calibri"/>
              <a:sym typeface="Calibri"/>
            </a:endParaRPr>
          </a:p>
        </p:txBody>
      </p:sp>
      <p:sp>
        <p:nvSpPr>
          <p:cNvPr id="94" name="Google Shape;94;p5"/>
          <p:cNvSpPr/>
          <p:nvPr/>
        </p:nvSpPr>
        <p:spPr>
          <a:xfrm>
            <a:off x="9434484" y="2203985"/>
            <a:ext cx="640200" cy="329100"/>
          </a:xfrm>
          <a:prstGeom prst="roundRect">
            <a:avLst>
              <a:gd fmla="val 19444"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5"/>
          <p:cNvSpPr txBox="1"/>
          <p:nvPr/>
        </p:nvSpPr>
        <p:spPr>
          <a:xfrm>
            <a:off x="9434484" y="2203985"/>
            <a:ext cx="6402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E1F24"/>
              </a:buClr>
              <a:buSzPts val="1200"/>
              <a:buFont typeface="Courier New"/>
              <a:buNone/>
            </a:pPr>
            <a:r>
              <a:rPr b="1" i="0" lang="en-US" sz="1200" u="none" cap="none" strike="noStrike">
                <a:solidFill>
                  <a:srgbClr val="0E1F24"/>
                </a:solidFill>
                <a:latin typeface="Courier New"/>
                <a:ea typeface="Courier New"/>
                <a:cs typeface="Courier New"/>
                <a:sym typeface="Courier New"/>
              </a:rPr>
              <a:t>Q2</a:t>
            </a:r>
            <a:endParaRPr b="0" i="0" sz="1200" u="none" cap="none" strike="noStrike">
              <a:solidFill>
                <a:schemeClr val="dk1"/>
              </a:solidFill>
              <a:latin typeface="Calibri"/>
              <a:ea typeface="Calibri"/>
              <a:cs typeface="Calibri"/>
              <a:sym typeface="Calibri"/>
            </a:endParaRPr>
          </a:p>
        </p:txBody>
      </p:sp>
      <p:sp>
        <p:nvSpPr>
          <p:cNvPr id="96" name="Google Shape;96;p5"/>
          <p:cNvSpPr txBox="1"/>
          <p:nvPr/>
        </p:nvSpPr>
        <p:spPr>
          <a:xfrm>
            <a:off x="5310540" y="3118385"/>
            <a:ext cx="1828800" cy="274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300"/>
              <a:buFont typeface="Calibri"/>
              <a:buNone/>
            </a:pPr>
            <a:r>
              <a:rPr b="1" i="0" lang="en-US" sz="1300" u="none" cap="none" strike="noStrike">
                <a:solidFill>
                  <a:srgbClr val="5E6B6D"/>
                </a:solidFill>
                <a:latin typeface="Calibri"/>
                <a:ea typeface="Calibri"/>
                <a:cs typeface="Calibri"/>
                <a:sym typeface="Calibri"/>
              </a:rPr>
              <a:t>Self-consistency</a:t>
            </a:r>
            <a:endParaRPr b="0" i="0" sz="1300" u="none" cap="none" strike="noStrike">
              <a:solidFill>
                <a:schemeClr val="dk1"/>
              </a:solidFill>
              <a:latin typeface="Calibri"/>
              <a:ea typeface="Calibri"/>
              <a:cs typeface="Calibri"/>
              <a:sym typeface="Calibri"/>
            </a:endParaRPr>
          </a:p>
        </p:txBody>
      </p:sp>
      <p:sp>
        <p:nvSpPr>
          <p:cNvPr id="97" name="Google Shape;97;p5"/>
          <p:cNvSpPr/>
          <p:nvPr/>
        </p:nvSpPr>
        <p:spPr>
          <a:xfrm>
            <a:off x="7002180" y="3118385"/>
            <a:ext cx="2377500" cy="329100"/>
          </a:xfrm>
          <a:prstGeom prst="roundRect">
            <a:avLst>
              <a:gd fmla="val 19444"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5"/>
          <p:cNvSpPr txBox="1"/>
          <p:nvPr/>
        </p:nvSpPr>
        <p:spPr>
          <a:xfrm>
            <a:off x="7002180" y="3118385"/>
            <a:ext cx="23775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question</a:t>
            </a:r>
            <a:endParaRPr b="0" i="0" sz="1200" u="none" cap="none" strike="noStrike">
              <a:solidFill>
                <a:schemeClr val="dk1"/>
              </a:solidFill>
              <a:latin typeface="Calibri"/>
              <a:ea typeface="Calibri"/>
              <a:cs typeface="Calibri"/>
              <a:sym typeface="Calibri"/>
            </a:endParaRPr>
          </a:p>
        </p:txBody>
      </p:sp>
      <p:sp>
        <p:nvSpPr>
          <p:cNvPr id="99" name="Google Shape;99;p5"/>
          <p:cNvSpPr/>
          <p:nvPr/>
        </p:nvSpPr>
        <p:spPr>
          <a:xfrm>
            <a:off x="9434484" y="3118385"/>
            <a:ext cx="1005900" cy="329100"/>
          </a:xfrm>
          <a:prstGeom prst="roundRect">
            <a:avLst>
              <a:gd fmla="val 19444"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5"/>
          <p:cNvSpPr txBox="1"/>
          <p:nvPr/>
        </p:nvSpPr>
        <p:spPr>
          <a:xfrm>
            <a:off x="9434484" y="3118385"/>
            <a:ext cx="10059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E1F24"/>
              </a:buClr>
              <a:buSzPts val="1200"/>
              <a:buFont typeface="Courier New"/>
              <a:buNone/>
            </a:pPr>
            <a:r>
              <a:rPr b="1" i="0" lang="en-US" sz="1200" u="none" cap="none" strike="noStrike">
                <a:solidFill>
                  <a:srgbClr val="0E1F24"/>
                </a:solidFill>
                <a:latin typeface="Courier New"/>
                <a:ea typeface="Courier New"/>
                <a:cs typeface="Courier New"/>
                <a:sym typeface="Courier New"/>
              </a:rPr>
              <a:t>sample 1</a:t>
            </a:r>
            <a:endParaRPr b="0" i="0" sz="1200" u="none" cap="none" strike="noStrike">
              <a:solidFill>
                <a:schemeClr val="dk1"/>
              </a:solidFill>
              <a:latin typeface="Calibri"/>
              <a:ea typeface="Calibri"/>
              <a:cs typeface="Calibri"/>
              <a:sym typeface="Calibri"/>
            </a:endParaRPr>
          </a:p>
        </p:txBody>
      </p:sp>
      <p:sp>
        <p:nvSpPr>
          <p:cNvPr id="101" name="Google Shape;101;p5"/>
          <p:cNvSpPr/>
          <p:nvPr/>
        </p:nvSpPr>
        <p:spPr>
          <a:xfrm>
            <a:off x="7002180" y="3529865"/>
            <a:ext cx="2377500" cy="329100"/>
          </a:xfrm>
          <a:prstGeom prst="roundRect">
            <a:avLst>
              <a:gd fmla="val 19444"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5"/>
          <p:cNvSpPr txBox="1"/>
          <p:nvPr/>
        </p:nvSpPr>
        <p:spPr>
          <a:xfrm>
            <a:off x="7002180" y="3529865"/>
            <a:ext cx="23775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question</a:t>
            </a:r>
            <a:endParaRPr b="0" i="0" sz="1200" u="none" cap="none" strike="noStrike">
              <a:solidFill>
                <a:schemeClr val="dk1"/>
              </a:solidFill>
              <a:latin typeface="Calibri"/>
              <a:ea typeface="Calibri"/>
              <a:cs typeface="Calibri"/>
              <a:sym typeface="Calibri"/>
            </a:endParaRPr>
          </a:p>
        </p:txBody>
      </p:sp>
      <p:sp>
        <p:nvSpPr>
          <p:cNvPr id="103" name="Google Shape;103;p5"/>
          <p:cNvSpPr/>
          <p:nvPr/>
        </p:nvSpPr>
        <p:spPr>
          <a:xfrm>
            <a:off x="9434484" y="3529865"/>
            <a:ext cx="1005900" cy="329100"/>
          </a:xfrm>
          <a:prstGeom prst="roundRect">
            <a:avLst>
              <a:gd fmla="val 19444"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5"/>
          <p:cNvSpPr txBox="1"/>
          <p:nvPr/>
        </p:nvSpPr>
        <p:spPr>
          <a:xfrm>
            <a:off x="9434484" y="3529865"/>
            <a:ext cx="1005900" cy="329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E1F24"/>
              </a:buClr>
              <a:buSzPts val="1200"/>
              <a:buFont typeface="Courier New"/>
              <a:buNone/>
            </a:pPr>
            <a:r>
              <a:rPr b="1" i="0" lang="en-US" sz="1200" u="none" cap="none" strike="noStrike">
                <a:solidFill>
                  <a:srgbClr val="0E1F24"/>
                </a:solidFill>
                <a:latin typeface="Courier New"/>
                <a:ea typeface="Courier New"/>
                <a:cs typeface="Courier New"/>
                <a:sym typeface="Courier New"/>
              </a:rPr>
              <a:t>sample 2</a:t>
            </a:r>
            <a:endParaRPr b="0" i="0" sz="1200" u="none" cap="none" strike="noStrike">
              <a:solidFill>
                <a:schemeClr val="dk1"/>
              </a:solidFill>
              <a:latin typeface="Calibri"/>
              <a:ea typeface="Calibri"/>
              <a:cs typeface="Calibri"/>
              <a:sym typeface="Calibri"/>
            </a:endParaRPr>
          </a:p>
        </p:txBody>
      </p:sp>
      <p:sp>
        <p:nvSpPr>
          <p:cNvPr id="105" name="Google Shape;105;p5"/>
          <p:cNvSpPr txBox="1"/>
          <p:nvPr/>
        </p:nvSpPr>
        <p:spPr>
          <a:xfrm>
            <a:off x="5310540" y="4444265"/>
            <a:ext cx="1828800" cy="274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300"/>
              <a:buFont typeface="Calibri"/>
              <a:buNone/>
            </a:pPr>
            <a:r>
              <a:rPr b="1" i="0" lang="en-US" sz="1300" u="none" cap="none" strike="noStrike">
                <a:solidFill>
                  <a:srgbClr val="5E6B6D"/>
                </a:solidFill>
                <a:latin typeface="Calibri"/>
                <a:ea typeface="Calibri"/>
                <a:cs typeface="Calibri"/>
                <a:sym typeface="Calibri"/>
              </a:rPr>
              <a:t>Multi-turn chat</a:t>
            </a:r>
            <a:endParaRPr b="0" i="0" sz="1300" u="none" cap="none" strike="noStrike">
              <a:solidFill>
                <a:schemeClr val="dk1"/>
              </a:solidFill>
              <a:latin typeface="Calibri"/>
              <a:ea typeface="Calibri"/>
              <a:cs typeface="Calibri"/>
              <a:sym typeface="Calibri"/>
            </a:endParaRPr>
          </a:p>
        </p:txBody>
      </p:sp>
      <p:sp>
        <p:nvSpPr>
          <p:cNvPr id="106" name="Google Shape;106;p5"/>
          <p:cNvSpPr txBox="1"/>
          <p:nvPr/>
        </p:nvSpPr>
        <p:spPr>
          <a:xfrm>
            <a:off x="548640" y="6446520"/>
            <a:ext cx="11094300" cy="274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§1 and Fig. 9 (Appendix A)</a:t>
            </a:r>
            <a:endParaRPr b="0" i="0" sz="1000" u="none" cap="none" strike="noStrike">
              <a:solidFill>
                <a:schemeClr val="dk1"/>
              </a:solidFill>
              <a:latin typeface="Calibri"/>
              <a:ea typeface="Calibri"/>
              <a:cs typeface="Calibri"/>
              <a:sym typeface="Calibri"/>
            </a:endParaRPr>
          </a:p>
        </p:txBody>
      </p:sp>
      <p:sp>
        <p:nvSpPr>
          <p:cNvPr id="107" name="Google Shape;107;p5"/>
          <p:cNvSpPr/>
          <p:nvPr/>
        </p:nvSpPr>
        <p:spPr>
          <a:xfrm>
            <a:off x="7002178" y="4444275"/>
            <a:ext cx="1005900" cy="329100"/>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 name="Google Shape;108;p5"/>
          <p:cNvSpPr txBox="1"/>
          <p:nvPr/>
        </p:nvSpPr>
        <p:spPr>
          <a:xfrm>
            <a:off x="7002178" y="4444275"/>
            <a:ext cx="1128600" cy="3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solidFill>
                  <a:srgbClr val="FFFFFF"/>
                </a:solidFill>
                <a:latin typeface="Courier New"/>
                <a:ea typeface="Courier New"/>
                <a:cs typeface="Courier New"/>
                <a:sym typeface="Courier New"/>
              </a:rPr>
              <a:t> turn 1Q</a:t>
            </a:r>
            <a:endParaRPr b="1" sz="1200">
              <a:solidFill>
                <a:srgbClr val="FFFFFF"/>
              </a:solidFill>
              <a:latin typeface="Courier New"/>
              <a:ea typeface="Courier New"/>
              <a:cs typeface="Courier New"/>
              <a:sym typeface="Courier New"/>
            </a:endParaRPr>
          </a:p>
        </p:txBody>
      </p:sp>
      <p:sp>
        <p:nvSpPr>
          <p:cNvPr id="109" name="Google Shape;109;p5"/>
          <p:cNvSpPr/>
          <p:nvPr/>
        </p:nvSpPr>
        <p:spPr>
          <a:xfrm>
            <a:off x="7002178" y="4992950"/>
            <a:ext cx="1005900" cy="329100"/>
          </a:xfrm>
          <a:prstGeom prst="roundRect">
            <a:avLst>
              <a:gd fmla="val 16667"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5"/>
          <p:cNvSpPr txBox="1"/>
          <p:nvPr/>
        </p:nvSpPr>
        <p:spPr>
          <a:xfrm>
            <a:off x="7002175" y="4992950"/>
            <a:ext cx="1005900" cy="32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200">
                <a:solidFill>
                  <a:srgbClr val="0E1F24"/>
                </a:solidFill>
                <a:latin typeface="Courier New"/>
                <a:ea typeface="Courier New"/>
                <a:cs typeface="Courier New"/>
                <a:sym typeface="Courier New"/>
              </a:rPr>
              <a:t>history</a:t>
            </a:r>
            <a:endParaRPr b="1" sz="1200">
              <a:solidFill>
                <a:srgbClr val="0E1F24"/>
              </a:solidFill>
              <a:latin typeface="Courier New"/>
              <a:ea typeface="Courier New"/>
              <a:cs typeface="Courier New"/>
              <a:sym typeface="Courier New"/>
            </a:endParaRPr>
          </a:p>
        </p:txBody>
      </p:sp>
      <p:sp>
        <p:nvSpPr>
          <p:cNvPr id="111" name="Google Shape;111;p5"/>
          <p:cNvSpPr/>
          <p:nvPr/>
        </p:nvSpPr>
        <p:spPr>
          <a:xfrm>
            <a:off x="8072228" y="4444250"/>
            <a:ext cx="1005900" cy="329100"/>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2" name="Google Shape;112;p5"/>
          <p:cNvSpPr txBox="1"/>
          <p:nvPr/>
        </p:nvSpPr>
        <p:spPr>
          <a:xfrm>
            <a:off x="8072228" y="4444250"/>
            <a:ext cx="1128600" cy="3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solidFill>
                  <a:srgbClr val="FFFFFF"/>
                </a:solidFill>
                <a:latin typeface="Courier New"/>
                <a:ea typeface="Courier New"/>
                <a:cs typeface="Courier New"/>
                <a:sym typeface="Courier New"/>
              </a:rPr>
              <a:t> turn 1A</a:t>
            </a:r>
            <a:endParaRPr b="1" sz="1200">
              <a:solidFill>
                <a:srgbClr val="FFFFFF"/>
              </a:solidFill>
              <a:latin typeface="Courier New"/>
              <a:ea typeface="Courier New"/>
              <a:cs typeface="Courier New"/>
              <a:sym typeface="Courier New"/>
            </a:endParaRPr>
          </a:p>
        </p:txBody>
      </p:sp>
      <p:sp>
        <p:nvSpPr>
          <p:cNvPr id="113" name="Google Shape;113;p5"/>
          <p:cNvSpPr/>
          <p:nvPr/>
        </p:nvSpPr>
        <p:spPr>
          <a:xfrm>
            <a:off x="8072228" y="5011250"/>
            <a:ext cx="1005900" cy="329100"/>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 name="Google Shape;114;p5"/>
          <p:cNvSpPr txBox="1"/>
          <p:nvPr/>
        </p:nvSpPr>
        <p:spPr>
          <a:xfrm>
            <a:off x="8072228" y="5011250"/>
            <a:ext cx="1128600" cy="3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solidFill>
                  <a:srgbClr val="FFFFFF"/>
                </a:solidFill>
                <a:latin typeface="Courier New"/>
                <a:ea typeface="Courier New"/>
                <a:cs typeface="Courier New"/>
                <a:sym typeface="Courier New"/>
              </a:rPr>
              <a:t> turn 2Q</a:t>
            </a:r>
            <a:endParaRPr b="1" sz="1200">
              <a:solidFill>
                <a:srgbClr val="FFFFFF"/>
              </a:solidFill>
              <a:latin typeface="Courier New"/>
              <a:ea typeface="Courier New"/>
              <a:cs typeface="Courier New"/>
              <a:sym typeface="Courier New"/>
            </a:endParaRPr>
          </a:p>
        </p:txBody>
      </p:sp>
      <p:sp>
        <p:nvSpPr>
          <p:cNvPr id="115" name="Google Shape;115;p5"/>
          <p:cNvSpPr/>
          <p:nvPr/>
        </p:nvSpPr>
        <p:spPr>
          <a:xfrm>
            <a:off x="9142278" y="5011225"/>
            <a:ext cx="1005900" cy="329100"/>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 name="Google Shape;116;p5"/>
          <p:cNvSpPr txBox="1"/>
          <p:nvPr/>
        </p:nvSpPr>
        <p:spPr>
          <a:xfrm>
            <a:off x="9142278" y="5011225"/>
            <a:ext cx="1128600" cy="3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solidFill>
                  <a:srgbClr val="FFFFFF"/>
                </a:solidFill>
                <a:latin typeface="Courier New"/>
                <a:ea typeface="Courier New"/>
                <a:cs typeface="Courier New"/>
                <a:sym typeface="Courier New"/>
              </a:rPr>
              <a:t> turn 2A</a:t>
            </a:r>
            <a:endParaRPr b="1" sz="1200">
              <a:solidFill>
                <a:srgbClr val="FFFFFF"/>
              </a:solidFill>
              <a:latin typeface="Courier New"/>
              <a:ea typeface="Courier New"/>
              <a:cs typeface="Courier New"/>
              <a:sym typeface="Courier New"/>
            </a:endParaRPr>
          </a:p>
        </p:txBody>
      </p:sp>
      <p:sp>
        <p:nvSpPr>
          <p:cNvPr id="117" name="Google Shape;117;p5"/>
          <p:cNvSpPr/>
          <p:nvPr/>
        </p:nvSpPr>
        <p:spPr>
          <a:xfrm>
            <a:off x="7002169" y="5541625"/>
            <a:ext cx="3146100" cy="329100"/>
          </a:xfrm>
          <a:prstGeom prst="roundRect">
            <a:avLst>
              <a:gd fmla="val 16667"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8" name="Google Shape;118;p5"/>
          <p:cNvSpPr txBox="1"/>
          <p:nvPr/>
        </p:nvSpPr>
        <p:spPr>
          <a:xfrm>
            <a:off x="7002175" y="5541625"/>
            <a:ext cx="3072600" cy="329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1200">
                <a:solidFill>
                  <a:srgbClr val="0E1F24"/>
                </a:solidFill>
                <a:latin typeface="Courier New"/>
                <a:ea typeface="Courier New"/>
                <a:cs typeface="Courier New"/>
                <a:sym typeface="Courier New"/>
              </a:rPr>
              <a:t>history</a:t>
            </a:r>
            <a:endParaRPr b="1" sz="1200">
              <a:solidFill>
                <a:srgbClr val="0E1F24"/>
              </a:solidFill>
              <a:latin typeface="Courier New"/>
              <a:ea typeface="Courier New"/>
              <a:cs typeface="Courier New"/>
              <a:sym typeface="Courier New"/>
            </a:endParaRPr>
          </a:p>
        </p:txBody>
      </p:sp>
      <p:sp>
        <p:nvSpPr>
          <p:cNvPr id="119" name="Google Shape;119;p5"/>
          <p:cNvSpPr/>
          <p:nvPr/>
        </p:nvSpPr>
        <p:spPr>
          <a:xfrm>
            <a:off x="10074778" y="5541638"/>
            <a:ext cx="1005900" cy="329100"/>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 name="Google Shape;120;p5"/>
          <p:cNvSpPr txBox="1"/>
          <p:nvPr/>
        </p:nvSpPr>
        <p:spPr>
          <a:xfrm>
            <a:off x="10074778" y="5541638"/>
            <a:ext cx="1128600" cy="3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solidFill>
                  <a:srgbClr val="FFFFFF"/>
                </a:solidFill>
                <a:latin typeface="Courier New"/>
                <a:ea typeface="Courier New"/>
                <a:cs typeface="Courier New"/>
                <a:sym typeface="Courier New"/>
              </a:rPr>
              <a:t> turn 3Q</a:t>
            </a:r>
            <a:endParaRPr b="1" sz="1200">
              <a:solidFill>
                <a:srgbClr val="FFFFFF"/>
              </a:solidFill>
              <a:latin typeface="Courier New"/>
              <a:ea typeface="Courier New"/>
              <a:cs typeface="Courier New"/>
              <a:sym typeface="Courier New"/>
            </a:endParaRPr>
          </a:p>
        </p:txBody>
      </p:sp>
      <p:sp>
        <p:nvSpPr>
          <p:cNvPr id="121" name="Google Shape;121;p5"/>
          <p:cNvSpPr/>
          <p:nvPr/>
        </p:nvSpPr>
        <p:spPr>
          <a:xfrm>
            <a:off x="11144828" y="5541613"/>
            <a:ext cx="1005900" cy="329100"/>
          </a:xfrm>
          <a:prstGeom prst="roundRect">
            <a:avLst>
              <a:gd fmla="val 16667"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2" name="Google Shape;122;p5"/>
          <p:cNvSpPr txBox="1"/>
          <p:nvPr/>
        </p:nvSpPr>
        <p:spPr>
          <a:xfrm>
            <a:off x="11144828" y="5541613"/>
            <a:ext cx="1128600" cy="3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solidFill>
                  <a:srgbClr val="FFFFFF"/>
                </a:solidFill>
                <a:latin typeface="Courier New"/>
                <a:ea typeface="Courier New"/>
                <a:cs typeface="Courier New"/>
                <a:sym typeface="Courier New"/>
              </a:rPr>
              <a:t> turn 3A</a:t>
            </a:r>
            <a:endParaRPr b="1" sz="1200">
              <a:solidFill>
                <a:srgbClr val="FFFFFF"/>
              </a:solidFill>
              <a:latin typeface="Courier New"/>
              <a:ea typeface="Courier New"/>
              <a:cs typeface="Courier New"/>
              <a:sym typeface="Courier New"/>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7" name="Shape 127"/>
        <p:cNvGrpSpPr/>
        <p:nvPr/>
      </p:nvGrpSpPr>
      <p:grpSpPr>
        <a:xfrm>
          <a:off x="0" y="0"/>
          <a:ext cx="0" cy="0"/>
          <a:chOff x="0" y="0"/>
          <a:chExt cx="0" cy="0"/>
        </a:xfrm>
      </p:grpSpPr>
      <p:sp>
        <p:nvSpPr>
          <p:cNvPr id="128" name="Google Shape;128;p6"/>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lang="en-US" sz="3200">
                <a:solidFill>
                  <a:srgbClr val="0E1F24"/>
                </a:solidFill>
                <a:latin typeface="Cambria"/>
                <a:ea typeface="Cambria"/>
                <a:cs typeface="Cambria"/>
                <a:sym typeface="Cambria"/>
              </a:rPr>
              <a:t>Prior Systems</a:t>
            </a:r>
            <a:endParaRPr b="0" i="0" sz="3200" u="none" cap="none" strike="noStrike">
              <a:solidFill>
                <a:schemeClr val="dk1"/>
              </a:solidFill>
              <a:latin typeface="Calibri"/>
              <a:ea typeface="Calibri"/>
              <a:cs typeface="Calibri"/>
              <a:sym typeface="Calibri"/>
            </a:endParaRPr>
          </a:p>
        </p:txBody>
      </p:sp>
      <p:sp>
        <p:nvSpPr>
          <p:cNvPr id="129" name="Google Shape;129;p6"/>
          <p:cNvSpPr/>
          <p:nvPr/>
        </p:nvSpPr>
        <p:spPr>
          <a:xfrm>
            <a:off x="548640" y="1783080"/>
            <a:ext cx="3520440" cy="4297680"/>
          </a:xfrm>
          <a:prstGeom prst="roundRect">
            <a:avLst>
              <a:gd fmla="val 3226"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6"/>
          <p:cNvSpPr/>
          <p:nvPr/>
        </p:nvSpPr>
        <p:spPr>
          <a:xfrm>
            <a:off x="822960" y="2057400"/>
            <a:ext cx="548640" cy="548640"/>
          </a:xfrm>
          <a:prstGeom prst="ellipse">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6"/>
          <p:cNvSpPr txBox="1"/>
          <p:nvPr/>
        </p:nvSpPr>
        <p:spPr>
          <a:xfrm>
            <a:off x="822960" y="2057400"/>
            <a:ext cx="548640" cy="5486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1</a:t>
            </a:r>
            <a:endParaRPr b="0" i="0" sz="1800" u="none" cap="none" strike="noStrike">
              <a:solidFill>
                <a:schemeClr val="dk1"/>
              </a:solidFill>
              <a:latin typeface="Calibri"/>
              <a:ea typeface="Calibri"/>
              <a:cs typeface="Calibri"/>
              <a:sym typeface="Calibri"/>
            </a:endParaRPr>
          </a:p>
        </p:txBody>
      </p:sp>
      <p:sp>
        <p:nvSpPr>
          <p:cNvPr id="132" name="Google Shape;132;p6"/>
          <p:cNvSpPr txBox="1"/>
          <p:nvPr/>
        </p:nvSpPr>
        <p:spPr>
          <a:xfrm>
            <a:off x="822960" y="2743200"/>
            <a:ext cx="297180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1700"/>
              <a:buFont typeface="Calibri"/>
              <a:buNone/>
            </a:pPr>
            <a:r>
              <a:rPr b="1" i="0" lang="en-US" sz="1700" u="none" cap="none" strike="noStrike">
                <a:solidFill>
                  <a:srgbClr val="0E1F24"/>
                </a:solidFill>
                <a:latin typeface="Calibri"/>
                <a:ea typeface="Calibri"/>
                <a:cs typeface="Calibri"/>
                <a:sym typeface="Calibri"/>
              </a:rPr>
              <a:t>KV cache is </a:t>
            </a:r>
            <a:r>
              <a:rPr b="1" lang="en-US" sz="1700">
                <a:solidFill>
                  <a:srgbClr val="0E1F24"/>
                </a:solidFill>
                <a:latin typeface="Calibri"/>
                <a:ea typeface="Calibri"/>
                <a:cs typeface="Calibri"/>
                <a:sym typeface="Calibri"/>
              </a:rPr>
              <a:t>discarded</a:t>
            </a:r>
            <a:endParaRPr b="0" i="0" sz="1700" u="none" cap="none" strike="noStrike">
              <a:solidFill>
                <a:schemeClr val="dk1"/>
              </a:solidFill>
              <a:latin typeface="Calibri"/>
              <a:ea typeface="Calibri"/>
              <a:cs typeface="Calibri"/>
              <a:sym typeface="Calibri"/>
            </a:endParaRPr>
          </a:p>
        </p:txBody>
      </p:sp>
      <p:sp>
        <p:nvSpPr>
          <p:cNvPr id="133" name="Google Shape;133;p6"/>
          <p:cNvSpPr txBox="1"/>
          <p:nvPr/>
        </p:nvSpPr>
        <p:spPr>
          <a:xfrm>
            <a:off x="822960" y="3429000"/>
            <a:ext cx="2971800" cy="24688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350"/>
              <a:buFont typeface="Calibri"/>
              <a:buNone/>
            </a:pPr>
            <a:r>
              <a:rPr b="0" i="0" lang="en-US" sz="1500" u="none" cap="none" strike="noStrike">
                <a:solidFill>
                  <a:srgbClr val="5E6B6D"/>
                </a:solidFill>
                <a:latin typeface="Calibri"/>
                <a:ea typeface="Calibri"/>
                <a:cs typeface="Calibri"/>
                <a:sym typeface="Calibri"/>
              </a:rPr>
              <a:t>vLLM / TGI / TensorRT-LLM free a request's KV cache when it finishes. The next call with the same prefix re-runs prefill from scratch.</a:t>
            </a:r>
            <a:endParaRPr b="0" i="0" sz="1350" u="none" cap="none" strike="noStrike">
              <a:solidFill>
                <a:schemeClr val="dk1"/>
              </a:solidFill>
              <a:latin typeface="Calibri"/>
              <a:ea typeface="Calibri"/>
              <a:cs typeface="Calibri"/>
              <a:sym typeface="Calibri"/>
            </a:endParaRPr>
          </a:p>
        </p:txBody>
      </p:sp>
      <p:sp>
        <p:nvSpPr>
          <p:cNvPr id="134" name="Google Shape;134;p6"/>
          <p:cNvSpPr/>
          <p:nvPr/>
        </p:nvSpPr>
        <p:spPr>
          <a:xfrm>
            <a:off x="4297680" y="1783080"/>
            <a:ext cx="3520440" cy="4297680"/>
          </a:xfrm>
          <a:prstGeom prst="roundRect">
            <a:avLst>
              <a:gd fmla="val 3226"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6"/>
          <p:cNvSpPr/>
          <p:nvPr/>
        </p:nvSpPr>
        <p:spPr>
          <a:xfrm>
            <a:off x="4572000" y="2057400"/>
            <a:ext cx="548640" cy="548640"/>
          </a:xfrm>
          <a:prstGeom prst="ellipse">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6"/>
          <p:cNvSpPr txBox="1"/>
          <p:nvPr/>
        </p:nvSpPr>
        <p:spPr>
          <a:xfrm>
            <a:off x="4572000" y="2057400"/>
            <a:ext cx="548640" cy="5486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2</a:t>
            </a:r>
            <a:endParaRPr b="0" i="0" sz="1800" u="none" cap="none" strike="noStrike">
              <a:solidFill>
                <a:schemeClr val="dk1"/>
              </a:solidFill>
              <a:latin typeface="Calibri"/>
              <a:ea typeface="Calibri"/>
              <a:cs typeface="Calibri"/>
              <a:sym typeface="Calibri"/>
            </a:endParaRPr>
          </a:p>
        </p:txBody>
      </p:sp>
      <p:sp>
        <p:nvSpPr>
          <p:cNvPr id="137" name="Google Shape;137;p6"/>
          <p:cNvSpPr txBox="1"/>
          <p:nvPr/>
        </p:nvSpPr>
        <p:spPr>
          <a:xfrm>
            <a:off x="4572000" y="2743200"/>
            <a:ext cx="297180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1700"/>
              <a:buFont typeface="Calibri"/>
              <a:buNone/>
            </a:pPr>
            <a:r>
              <a:rPr b="1" lang="en-US" sz="1700">
                <a:solidFill>
                  <a:srgbClr val="0E1F24"/>
                </a:solidFill>
                <a:latin typeface="Calibri"/>
                <a:ea typeface="Calibri"/>
                <a:cs typeface="Calibri"/>
                <a:sym typeface="Calibri"/>
              </a:rPr>
              <a:t>Decode </a:t>
            </a:r>
            <a:r>
              <a:rPr b="1" i="0" lang="en-US" sz="1700" u="none" cap="none" strike="noStrike">
                <a:solidFill>
                  <a:srgbClr val="0E1F24"/>
                </a:solidFill>
                <a:latin typeface="Calibri"/>
                <a:ea typeface="Calibri"/>
                <a:cs typeface="Calibri"/>
                <a:sym typeface="Calibri"/>
              </a:rPr>
              <a:t>one token at a time</a:t>
            </a:r>
            <a:endParaRPr b="0" i="0" sz="1700" u="none" cap="none" strike="noStrike">
              <a:solidFill>
                <a:schemeClr val="dk1"/>
              </a:solidFill>
              <a:latin typeface="Calibri"/>
              <a:ea typeface="Calibri"/>
              <a:cs typeface="Calibri"/>
              <a:sym typeface="Calibri"/>
            </a:endParaRPr>
          </a:p>
        </p:txBody>
      </p:sp>
      <p:sp>
        <p:nvSpPr>
          <p:cNvPr id="138" name="Google Shape;138;p6"/>
          <p:cNvSpPr txBox="1"/>
          <p:nvPr/>
        </p:nvSpPr>
        <p:spPr>
          <a:xfrm>
            <a:off x="4572000" y="3429000"/>
            <a:ext cx="2971800" cy="24688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350"/>
              <a:buFont typeface="Calibri"/>
              <a:buNone/>
            </a:pPr>
            <a:r>
              <a:rPr lang="en-US" sz="1500">
                <a:solidFill>
                  <a:srgbClr val="5E6B6D"/>
                </a:solidFill>
                <a:latin typeface="Calibri"/>
                <a:ea typeface="Calibri"/>
                <a:cs typeface="Calibri"/>
                <a:sym typeface="Calibri"/>
              </a:rPr>
              <a:t>W</a:t>
            </a:r>
            <a:r>
              <a:rPr b="0" i="0" lang="en-US" sz="1500" u="none" cap="none" strike="noStrike">
                <a:solidFill>
                  <a:srgbClr val="5E6B6D"/>
                </a:solidFill>
                <a:latin typeface="Calibri"/>
                <a:ea typeface="Calibri"/>
                <a:cs typeface="Calibri"/>
                <a:sym typeface="Calibri"/>
              </a:rPr>
              <a:t>hen the regex allows exactly one continuation, e.g. {"summary": ", each token still costs a forward pass.</a:t>
            </a:r>
            <a:endParaRPr b="0" i="0" sz="1350" u="none" cap="none" strike="noStrike">
              <a:solidFill>
                <a:schemeClr val="dk1"/>
              </a:solidFill>
              <a:latin typeface="Calibri"/>
              <a:ea typeface="Calibri"/>
              <a:cs typeface="Calibri"/>
              <a:sym typeface="Calibri"/>
            </a:endParaRPr>
          </a:p>
        </p:txBody>
      </p:sp>
      <p:sp>
        <p:nvSpPr>
          <p:cNvPr id="139" name="Google Shape;139;p6"/>
          <p:cNvSpPr/>
          <p:nvPr/>
        </p:nvSpPr>
        <p:spPr>
          <a:xfrm>
            <a:off x="8046720" y="1783080"/>
            <a:ext cx="3520440" cy="4297680"/>
          </a:xfrm>
          <a:prstGeom prst="roundRect">
            <a:avLst>
              <a:gd fmla="val 3226"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6"/>
          <p:cNvSpPr/>
          <p:nvPr/>
        </p:nvSpPr>
        <p:spPr>
          <a:xfrm>
            <a:off x="8321040" y="2057400"/>
            <a:ext cx="548640" cy="548640"/>
          </a:xfrm>
          <a:prstGeom prst="ellipse">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6"/>
          <p:cNvSpPr txBox="1"/>
          <p:nvPr/>
        </p:nvSpPr>
        <p:spPr>
          <a:xfrm>
            <a:off x="8321040" y="2057400"/>
            <a:ext cx="548640" cy="54864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3</a:t>
            </a:r>
            <a:endParaRPr b="0" i="0" sz="1800" u="none" cap="none" strike="noStrike">
              <a:solidFill>
                <a:schemeClr val="dk1"/>
              </a:solidFill>
              <a:latin typeface="Calibri"/>
              <a:ea typeface="Calibri"/>
              <a:cs typeface="Calibri"/>
              <a:sym typeface="Calibri"/>
            </a:endParaRPr>
          </a:p>
        </p:txBody>
      </p:sp>
      <p:sp>
        <p:nvSpPr>
          <p:cNvPr id="142" name="Google Shape;142;p6"/>
          <p:cNvSpPr txBox="1"/>
          <p:nvPr/>
        </p:nvSpPr>
        <p:spPr>
          <a:xfrm>
            <a:off x="8321040" y="2743200"/>
            <a:ext cx="297180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1700"/>
              <a:buFont typeface="Calibri"/>
              <a:buNone/>
            </a:pPr>
            <a:r>
              <a:rPr b="1" lang="en-US" sz="1700">
                <a:solidFill>
                  <a:srgbClr val="0E1F24"/>
                </a:solidFill>
                <a:latin typeface="Calibri"/>
                <a:ea typeface="Calibri"/>
                <a:cs typeface="Calibri"/>
                <a:sym typeface="Calibri"/>
              </a:rPr>
              <a:t>Tedious </a:t>
            </a:r>
            <a:r>
              <a:rPr b="1" i="0" lang="en-US" sz="1700" u="none" cap="none" strike="noStrike">
                <a:solidFill>
                  <a:srgbClr val="0E1F24"/>
                </a:solidFill>
                <a:latin typeface="Calibri"/>
                <a:ea typeface="Calibri"/>
                <a:cs typeface="Calibri"/>
                <a:sym typeface="Calibri"/>
              </a:rPr>
              <a:t>Programming</a:t>
            </a:r>
            <a:endParaRPr b="0" i="0" sz="1700" u="none" cap="none" strike="noStrike">
              <a:solidFill>
                <a:schemeClr val="dk1"/>
              </a:solidFill>
              <a:latin typeface="Calibri"/>
              <a:ea typeface="Calibri"/>
              <a:cs typeface="Calibri"/>
              <a:sym typeface="Calibri"/>
            </a:endParaRPr>
          </a:p>
        </p:txBody>
      </p:sp>
      <p:sp>
        <p:nvSpPr>
          <p:cNvPr id="143" name="Google Shape;143;p6"/>
          <p:cNvSpPr txBox="1"/>
          <p:nvPr/>
        </p:nvSpPr>
        <p:spPr>
          <a:xfrm>
            <a:off x="8321040" y="3429000"/>
            <a:ext cx="2971800" cy="24688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350"/>
              <a:buFont typeface="Calibri"/>
              <a:buNone/>
            </a:pPr>
            <a:r>
              <a:rPr b="0" i="0" lang="en-US" sz="1500" u="none" cap="none" strike="noStrike">
                <a:solidFill>
                  <a:srgbClr val="5E6B6D"/>
                </a:solidFill>
                <a:latin typeface="Calibri"/>
                <a:ea typeface="Calibri"/>
                <a:cs typeface="Calibri"/>
                <a:sym typeface="Calibri"/>
              </a:rPr>
              <a:t>Manual string building, output parsing and threading for parallel calls. The OpenAI-API version of Fig. 2 takes 2.1× the code.</a:t>
            </a:r>
            <a:endParaRPr b="0" i="0" sz="1350" u="none" cap="none" strike="noStrike">
              <a:solidFill>
                <a:schemeClr val="dk1"/>
              </a:solidFill>
              <a:latin typeface="Calibri"/>
              <a:ea typeface="Calibri"/>
              <a:cs typeface="Calibri"/>
              <a:sym typeface="Calibri"/>
            </a:endParaRPr>
          </a:p>
        </p:txBody>
      </p:sp>
      <p:sp>
        <p:nvSpPr>
          <p:cNvPr id="144" name="Google Shape;144;p6"/>
          <p:cNvSpPr txBox="1"/>
          <p:nvPr/>
        </p:nvSpPr>
        <p:spPr>
          <a:xfrm>
            <a:off x="548640" y="6446520"/>
            <a:ext cx="11094300" cy="274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§1–2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9" name="Shape 149"/>
        <p:cNvGrpSpPr/>
        <p:nvPr/>
      </p:nvGrpSpPr>
      <p:grpSpPr>
        <a:xfrm>
          <a:off x="0" y="0"/>
          <a:ext cx="0" cy="0"/>
          <a:chOff x="0" y="0"/>
          <a:chExt cx="0" cy="0"/>
        </a:xfrm>
      </p:grpSpPr>
      <p:sp>
        <p:nvSpPr>
          <p:cNvPr id="150" name="Google Shape;150;p7"/>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i="0" lang="en-US" sz="3200" u="none" cap="none" strike="noStrike">
                <a:solidFill>
                  <a:srgbClr val="0E1F24"/>
                </a:solidFill>
                <a:latin typeface="Cambria"/>
                <a:ea typeface="Cambria"/>
                <a:cs typeface="Cambria"/>
                <a:sym typeface="Cambria"/>
              </a:rPr>
              <a:t>SGLang = a frontend language + runtime optimization</a:t>
            </a:r>
            <a:endParaRPr b="0" i="0" sz="3200" u="none" cap="none" strike="noStrike">
              <a:solidFill>
                <a:schemeClr val="dk1"/>
              </a:solidFill>
              <a:latin typeface="Calibri"/>
              <a:ea typeface="Calibri"/>
              <a:cs typeface="Calibri"/>
              <a:sym typeface="Calibri"/>
            </a:endParaRPr>
          </a:p>
        </p:txBody>
      </p:sp>
      <p:sp>
        <p:nvSpPr>
          <p:cNvPr id="151" name="Google Shape;151;p7"/>
          <p:cNvSpPr/>
          <p:nvPr/>
        </p:nvSpPr>
        <p:spPr>
          <a:xfrm>
            <a:off x="548640" y="1828800"/>
            <a:ext cx="3108960" cy="1371600"/>
          </a:xfrm>
          <a:prstGeom prst="roundRect">
            <a:avLst>
              <a:gd fmla="val 6667"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7"/>
          <p:cNvSpPr txBox="1"/>
          <p:nvPr/>
        </p:nvSpPr>
        <p:spPr>
          <a:xfrm>
            <a:off x="777240" y="2011680"/>
            <a:ext cx="274320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800"/>
              <a:buFont typeface="Calibri"/>
              <a:buNone/>
            </a:pPr>
            <a:r>
              <a:rPr b="1" i="0" lang="en-US" sz="1800" u="none" cap="none" strike="noStrike">
                <a:solidFill>
                  <a:srgbClr val="1F6F6B"/>
                </a:solidFill>
                <a:latin typeface="Calibri"/>
                <a:ea typeface="Calibri"/>
                <a:cs typeface="Calibri"/>
                <a:sym typeface="Calibri"/>
              </a:rPr>
              <a:t>Frontend</a:t>
            </a:r>
            <a:endParaRPr b="0" i="0" sz="1800" u="none" cap="none" strike="noStrike">
              <a:solidFill>
                <a:schemeClr val="dk1"/>
              </a:solidFill>
              <a:latin typeface="Calibri"/>
              <a:ea typeface="Calibri"/>
              <a:cs typeface="Calibri"/>
              <a:sym typeface="Calibri"/>
            </a:endParaRPr>
          </a:p>
        </p:txBody>
      </p:sp>
      <p:sp>
        <p:nvSpPr>
          <p:cNvPr id="153" name="Google Shape;153;p7"/>
          <p:cNvSpPr txBox="1"/>
          <p:nvPr/>
        </p:nvSpPr>
        <p:spPr>
          <a:xfrm>
            <a:off x="777240" y="2423160"/>
            <a:ext cx="2743200" cy="548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400"/>
              <a:buFont typeface="Calibri"/>
              <a:buNone/>
            </a:pPr>
            <a:r>
              <a:rPr b="0" i="0" lang="en-US" sz="1400" u="none" cap="none" strike="noStrike">
                <a:solidFill>
                  <a:srgbClr val="5E6B6D"/>
                </a:solidFill>
                <a:latin typeface="Calibri"/>
                <a:ea typeface="Calibri"/>
                <a:cs typeface="Calibri"/>
                <a:sym typeface="Calibri"/>
              </a:rPr>
              <a:t>DSL embedded in Python</a:t>
            </a:r>
            <a:endParaRPr b="0" i="0" sz="1400" u="none" cap="none" strike="noStrike">
              <a:solidFill>
                <a:schemeClr val="dk1"/>
              </a:solidFill>
              <a:latin typeface="Calibri"/>
              <a:ea typeface="Calibri"/>
              <a:cs typeface="Calibri"/>
              <a:sym typeface="Calibri"/>
            </a:endParaRPr>
          </a:p>
        </p:txBody>
      </p:sp>
      <p:sp>
        <p:nvSpPr>
          <p:cNvPr id="154" name="Google Shape;154;p7"/>
          <p:cNvSpPr/>
          <p:nvPr/>
        </p:nvSpPr>
        <p:spPr>
          <a:xfrm>
            <a:off x="3794760" y="2331720"/>
            <a:ext cx="548640" cy="365760"/>
          </a:xfrm>
          <a:prstGeom prst="rightArrow">
            <a:avLst>
              <a:gd fmla="val 50000" name="adj1"/>
              <a:gd fmla="val 50000" name="adj2"/>
            </a:avLst>
          </a:prstGeom>
          <a:solidFill>
            <a:srgbClr val="D5DDDD"/>
          </a:solidFill>
          <a:ln cap="flat" cmpd="sng" w="12700">
            <a:solidFill>
              <a:srgbClr val="D5DDD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7"/>
          <p:cNvSpPr/>
          <p:nvPr/>
        </p:nvSpPr>
        <p:spPr>
          <a:xfrm>
            <a:off x="4434840" y="1828800"/>
            <a:ext cx="2286000" cy="1371600"/>
          </a:xfrm>
          <a:prstGeom prst="roundRect">
            <a:avLst>
              <a:gd fmla="val 6667" name="adj"/>
            </a:avLst>
          </a:prstGeom>
          <a:solidFill>
            <a:srgbClr val="EEF1F1"/>
          </a:solidFill>
          <a:ln cap="flat" cmpd="sng" w="12700">
            <a:solidFill>
              <a:srgbClr val="EEF1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7"/>
          <p:cNvSpPr txBox="1"/>
          <p:nvPr/>
        </p:nvSpPr>
        <p:spPr>
          <a:xfrm>
            <a:off x="4617720" y="2011680"/>
            <a:ext cx="201168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1800"/>
              <a:buFont typeface="Calibri"/>
              <a:buNone/>
            </a:pPr>
            <a:r>
              <a:rPr b="1" i="0" lang="en-US" sz="1800" u="none" cap="none" strike="noStrike">
                <a:solidFill>
                  <a:srgbClr val="0E1F24"/>
                </a:solidFill>
                <a:latin typeface="Calibri"/>
                <a:ea typeface="Calibri"/>
                <a:cs typeface="Calibri"/>
                <a:sym typeface="Calibri"/>
              </a:rPr>
              <a:t>Interpreter</a:t>
            </a:r>
            <a:endParaRPr b="0" i="0" sz="1800" u="none" cap="none" strike="noStrike">
              <a:solidFill>
                <a:schemeClr val="dk1"/>
              </a:solidFill>
              <a:latin typeface="Calibri"/>
              <a:ea typeface="Calibri"/>
              <a:cs typeface="Calibri"/>
              <a:sym typeface="Calibri"/>
            </a:endParaRPr>
          </a:p>
        </p:txBody>
      </p:sp>
      <p:sp>
        <p:nvSpPr>
          <p:cNvPr id="157" name="Google Shape;157;p7"/>
          <p:cNvSpPr txBox="1"/>
          <p:nvPr/>
        </p:nvSpPr>
        <p:spPr>
          <a:xfrm>
            <a:off x="4617720" y="2423160"/>
            <a:ext cx="201168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400"/>
              <a:buFont typeface="Calibri"/>
              <a:buNone/>
            </a:pPr>
            <a:r>
              <a:rPr b="0" i="0" lang="en-US" sz="1400" u="none" cap="none" strike="noStrike">
                <a:solidFill>
                  <a:srgbClr val="5E6B6D"/>
                </a:solidFill>
                <a:latin typeface="Calibri"/>
                <a:ea typeface="Calibri"/>
                <a:cs typeface="Calibri"/>
                <a:sym typeface="Calibri"/>
              </a:rPr>
              <a:t>async streams, one per prompt</a:t>
            </a:r>
            <a:endParaRPr b="0" i="0" sz="1400" u="none" cap="none" strike="noStrike">
              <a:solidFill>
                <a:schemeClr val="dk1"/>
              </a:solidFill>
              <a:latin typeface="Calibri"/>
              <a:ea typeface="Calibri"/>
              <a:cs typeface="Calibri"/>
              <a:sym typeface="Calibri"/>
            </a:endParaRPr>
          </a:p>
        </p:txBody>
      </p:sp>
      <p:sp>
        <p:nvSpPr>
          <p:cNvPr id="158" name="Google Shape;158;p7"/>
          <p:cNvSpPr/>
          <p:nvPr/>
        </p:nvSpPr>
        <p:spPr>
          <a:xfrm>
            <a:off x="6812280" y="2331720"/>
            <a:ext cx="548640" cy="365760"/>
          </a:xfrm>
          <a:prstGeom prst="rightArrow">
            <a:avLst>
              <a:gd fmla="val 50000" name="adj1"/>
              <a:gd fmla="val 50000" name="adj2"/>
            </a:avLst>
          </a:prstGeom>
          <a:solidFill>
            <a:srgbClr val="D5DDDD"/>
          </a:solidFill>
          <a:ln cap="flat" cmpd="sng" w="12700">
            <a:solidFill>
              <a:srgbClr val="D5DDD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7"/>
          <p:cNvSpPr/>
          <p:nvPr/>
        </p:nvSpPr>
        <p:spPr>
          <a:xfrm>
            <a:off x="7452360" y="1828800"/>
            <a:ext cx="4187952" cy="1371600"/>
          </a:xfrm>
          <a:prstGeom prst="roundRect">
            <a:avLst>
              <a:gd fmla="val 6667" name="adj"/>
            </a:avLst>
          </a:prstGeom>
          <a:solidFill>
            <a:srgbClr val="0E1F24"/>
          </a:solidFill>
          <a:ln cap="flat" cmpd="sng" w="12700">
            <a:solidFill>
              <a:srgbClr val="0E1F2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7"/>
          <p:cNvSpPr txBox="1"/>
          <p:nvPr/>
        </p:nvSpPr>
        <p:spPr>
          <a:xfrm>
            <a:off x="7680960" y="2011680"/>
            <a:ext cx="365760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2A541"/>
              </a:buClr>
              <a:buSzPts val="1800"/>
              <a:buFont typeface="Calibri"/>
              <a:buNone/>
            </a:pPr>
            <a:r>
              <a:rPr b="1" i="0" lang="en-US" sz="1800" u="none" cap="none" strike="noStrike">
                <a:solidFill>
                  <a:srgbClr val="F2A541"/>
                </a:solidFill>
                <a:latin typeface="Calibri"/>
                <a:ea typeface="Calibri"/>
                <a:cs typeface="Calibri"/>
                <a:sym typeface="Calibri"/>
              </a:rPr>
              <a:t>Runtime</a:t>
            </a:r>
            <a:endParaRPr b="0" i="0" sz="1800" u="none" cap="none" strike="noStrike">
              <a:solidFill>
                <a:schemeClr val="dk1"/>
              </a:solidFill>
              <a:latin typeface="Calibri"/>
              <a:ea typeface="Calibri"/>
              <a:cs typeface="Calibri"/>
              <a:sym typeface="Calibri"/>
            </a:endParaRPr>
          </a:p>
        </p:txBody>
      </p:sp>
      <p:sp>
        <p:nvSpPr>
          <p:cNvPr id="161" name="Google Shape;161;p7"/>
          <p:cNvSpPr txBox="1"/>
          <p:nvPr/>
        </p:nvSpPr>
        <p:spPr>
          <a:xfrm>
            <a:off x="7680960" y="2423160"/>
            <a:ext cx="374904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EDEC"/>
              </a:buClr>
              <a:buSzPts val="1350"/>
              <a:buFont typeface="Calibri"/>
              <a:buNone/>
            </a:pPr>
            <a:r>
              <a:rPr b="0" i="0" lang="en-US" sz="1350" u="none" cap="none" strike="noStrike">
                <a:solidFill>
                  <a:srgbClr val="E3EDEC"/>
                </a:solidFill>
                <a:latin typeface="Calibri"/>
                <a:ea typeface="Calibri"/>
                <a:cs typeface="Calibri"/>
                <a:sym typeface="Calibri"/>
              </a:rPr>
              <a:t>RadixAttention, Compressed FSM,  API speculative execution</a:t>
            </a:r>
            <a:endParaRPr b="0" i="0" sz="1350" u="none" cap="none" strike="noStrike">
              <a:solidFill>
                <a:schemeClr val="dk1"/>
              </a:solidFill>
              <a:latin typeface="Calibri"/>
              <a:ea typeface="Calibri"/>
              <a:cs typeface="Calibri"/>
              <a:sym typeface="Calibri"/>
            </a:endParaRPr>
          </a:p>
        </p:txBody>
      </p:sp>
      <p:sp>
        <p:nvSpPr>
          <p:cNvPr id="162" name="Google Shape;162;p7"/>
          <p:cNvSpPr txBox="1"/>
          <p:nvPr/>
        </p:nvSpPr>
        <p:spPr>
          <a:xfrm>
            <a:off x="548640" y="3520440"/>
            <a:ext cx="365760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1700"/>
              <a:buFont typeface="Calibri"/>
              <a:buNone/>
            </a:pPr>
            <a:r>
              <a:rPr b="1" i="0" lang="en-US" sz="1700" u="none" cap="none" strike="noStrike">
                <a:solidFill>
                  <a:srgbClr val="0E1F24"/>
                </a:solidFill>
                <a:latin typeface="Calibri"/>
                <a:ea typeface="Calibri"/>
                <a:cs typeface="Calibri"/>
                <a:sym typeface="Calibri"/>
              </a:rPr>
              <a:t>Primitives</a:t>
            </a:r>
            <a:endParaRPr b="0" i="0" sz="1700" u="none" cap="none" strike="noStrike">
              <a:solidFill>
                <a:schemeClr val="dk1"/>
              </a:solidFill>
              <a:latin typeface="Calibri"/>
              <a:ea typeface="Calibri"/>
              <a:cs typeface="Calibri"/>
              <a:sym typeface="Calibri"/>
            </a:endParaRPr>
          </a:p>
        </p:txBody>
      </p:sp>
      <p:sp>
        <p:nvSpPr>
          <p:cNvPr id="163" name="Google Shape;163;p7"/>
          <p:cNvSpPr/>
          <p:nvPr/>
        </p:nvSpPr>
        <p:spPr>
          <a:xfrm>
            <a:off x="548640" y="3977640"/>
            <a:ext cx="1600200" cy="384048"/>
          </a:xfrm>
          <a:prstGeom prst="roundRect">
            <a:avLst>
              <a:gd fmla="val 16667"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7"/>
          <p:cNvSpPr txBox="1"/>
          <p:nvPr/>
        </p:nvSpPr>
        <p:spPr>
          <a:xfrm>
            <a:off x="548640" y="3977640"/>
            <a:ext cx="160020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gen</a:t>
            </a:r>
            <a:endParaRPr b="0" i="0" sz="1200" u="none" cap="none" strike="noStrike">
              <a:solidFill>
                <a:schemeClr val="dk1"/>
              </a:solidFill>
              <a:latin typeface="Calibri"/>
              <a:ea typeface="Calibri"/>
              <a:cs typeface="Calibri"/>
              <a:sym typeface="Calibri"/>
            </a:endParaRPr>
          </a:p>
        </p:txBody>
      </p:sp>
      <p:sp>
        <p:nvSpPr>
          <p:cNvPr id="165" name="Google Shape;165;p7"/>
          <p:cNvSpPr txBox="1"/>
          <p:nvPr/>
        </p:nvSpPr>
        <p:spPr>
          <a:xfrm>
            <a:off x="2331720" y="3977640"/>
            <a:ext cx="365760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426"/>
              </a:buClr>
              <a:buSzPts val="1400"/>
              <a:buFont typeface="Calibri"/>
              <a:buNone/>
            </a:pPr>
            <a:r>
              <a:rPr b="0" i="0" lang="en-US" sz="1400" u="none" cap="none" strike="noStrike">
                <a:solidFill>
                  <a:srgbClr val="1B2426"/>
                </a:solidFill>
                <a:latin typeface="Calibri"/>
                <a:ea typeface="Calibri"/>
                <a:cs typeface="Calibri"/>
                <a:sym typeface="Calibri"/>
              </a:rPr>
              <a:t>call the model, store the result; optional regex=</a:t>
            </a:r>
            <a:endParaRPr b="0" i="0" sz="1400" u="none" cap="none" strike="noStrike">
              <a:solidFill>
                <a:schemeClr val="dk1"/>
              </a:solidFill>
              <a:latin typeface="Calibri"/>
              <a:ea typeface="Calibri"/>
              <a:cs typeface="Calibri"/>
              <a:sym typeface="Calibri"/>
            </a:endParaRPr>
          </a:p>
        </p:txBody>
      </p:sp>
      <p:sp>
        <p:nvSpPr>
          <p:cNvPr id="166" name="Google Shape;166;p7"/>
          <p:cNvSpPr/>
          <p:nvPr/>
        </p:nvSpPr>
        <p:spPr>
          <a:xfrm>
            <a:off x="6126480" y="3977640"/>
            <a:ext cx="1600200" cy="384048"/>
          </a:xfrm>
          <a:prstGeom prst="roundRect">
            <a:avLst>
              <a:gd fmla="val 16667"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7"/>
          <p:cNvSpPr txBox="1"/>
          <p:nvPr/>
        </p:nvSpPr>
        <p:spPr>
          <a:xfrm>
            <a:off x="6126480" y="3977640"/>
            <a:ext cx="160020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select</a:t>
            </a:r>
            <a:endParaRPr b="0" i="0" sz="1200" u="none" cap="none" strike="noStrike">
              <a:solidFill>
                <a:schemeClr val="dk1"/>
              </a:solidFill>
              <a:latin typeface="Calibri"/>
              <a:ea typeface="Calibri"/>
              <a:cs typeface="Calibri"/>
              <a:sym typeface="Calibri"/>
            </a:endParaRPr>
          </a:p>
        </p:txBody>
      </p:sp>
      <p:sp>
        <p:nvSpPr>
          <p:cNvPr id="168" name="Google Shape;168;p7"/>
          <p:cNvSpPr txBox="1"/>
          <p:nvPr/>
        </p:nvSpPr>
        <p:spPr>
          <a:xfrm>
            <a:off x="7909560" y="3977640"/>
            <a:ext cx="365760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426"/>
              </a:buClr>
              <a:buSzPts val="1400"/>
              <a:buFont typeface="Calibri"/>
              <a:buNone/>
            </a:pPr>
            <a:r>
              <a:rPr b="0" i="0" lang="en-US" sz="1400" u="none" cap="none" strike="noStrike">
                <a:solidFill>
                  <a:srgbClr val="1B2426"/>
                </a:solidFill>
                <a:latin typeface="Calibri"/>
                <a:ea typeface="Calibri"/>
                <a:cs typeface="Calibri"/>
                <a:sym typeface="Calibri"/>
              </a:rPr>
              <a:t>pick the highest-probability option</a:t>
            </a:r>
            <a:endParaRPr b="0" i="0" sz="1400" u="none" cap="none" strike="noStrike">
              <a:solidFill>
                <a:schemeClr val="dk1"/>
              </a:solidFill>
              <a:latin typeface="Calibri"/>
              <a:ea typeface="Calibri"/>
              <a:cs typeface="Calibri"/>
              <a:sym typeface="Calibri"/>
            </a:endParaRPr>
          </a:p>
        </p:txBody>
      </p:sp>
      <p:sp>
        <p:nvSpPr>
          <p:cNvPr id="169" name="Google Shape;169;p7"/>
          <p:cNvSpPr/>
          <p:nvPr/>
        </p:nvSpPr>
        <p:spPr>
          <a:xfrm>
            <a:off x="548640" y="4544568"/>
            <a:ext cx="1600200" cy="384048"/>
          </a:xfrm>
          <a:prstGeom prst="roundRect">
            <a:avLst>
              <a:gd fmla="val 16667"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7"/>
          <p:cNvSpPr txBox="1"/>
          <p:nvPr/>
        </p:nvSpPr>
        <p:spPr>
          <a:xfrm>
            <a:off x="548640" y="4544568"/>
            <a:ext cx="160020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 / extend</a:t>
            </a:r>
            <a:endParaRPr b="0" i="0" sz="1200" u="none" cap="none" strike="noStrike">
              <a:solidFill>
                <a:schemeClr val="dk1"/>
              </a:solidFill>
              <a:latin typeface="Calibri"/>
              <a:ea typeface="Calibri"/>
              <a:cs typeface="Calibri"/>
              <a:sym typeface="Calibri"/>
            </a:endParaRPr>
          </a:p>
        </p:txBody>
      </p:sp>
      <p:sp>
        <p:nvSpPr>
          <p:cNvPr id="171" name="Google Shape;171;p7"/>
          <p:cNvSpPr txBox="1"/>
          <p:nvPr/>
        </p:nvSpPr>
        <p:spPr>
          <a:xfrm>
            <a:off x="2331720" y="4544568"/>
            <a:ext cx="365760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426"/>
              </a:buClr>
              <a:buSzPts val="1400"/>
              <a:buFont typeface="Calibri"/>
              <a:buNone/>
            </a:pPr>
            <a:r>
              <a:rPr b="0" i="0" lang="en-US" sz="1400" u="none" cap="none" strike="noStrike">
                <a:solidFill>
                  <a:srgbClr val="1B2426"/>
                </a:solidFill>
                <a:latin typeface="Calibri"/>
                <a:ea typeface="Calibri"/>
                <a:cs typeface="Calibri"/>
                <a:sym typeface="Calibri"/>
              </a:rPr>
              <a:t>append text to the prompt state</a:t>
            </a:r>
            <a:endParaRPr b="0" i="0" sz="1400" u="none" cap="none" strike="noStrike">
              <a:solidFill>
                <a:schemeClr val="dk1"/>
              </a:solidFill>
              <a:latin typeface="Calibri"/>
              <a:ea typeface="Calibri"/>
              <a:cs typeface="Calibri"/>
              <a:sym typeface="Calibri"/>
            </a:endParaRPr>
          </a:p>
        </p:txBody>
      </p:sp>
      <p:sp>
        <p:nvSpPr>
          <p:cNvPr id="172" name="Google Shape;172;p7"/>
          <p:cNvSpPr/>
          <p:nvPr/>
        </p:nvSpPr>
        <p:spPr>
          <a:xfrm>
            <a:off x="6126480" y="4544568"/>
            <a:ext cx="1600200" cy="384048"/>
          </a:xfrm>
          <a:prstGeom prst="roundRect">
            <a:avLst>
              <a:gd fmla="val 16667"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7"/>
          <p:cNvSpPr txBox="1"/>
          <p:nvPr/>
        </p:nvSpPr>
        <p:spPr>
          <a:xfrm>
            <a:off x="6126480" y="4544568"/>
            <a:ext cx="160020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fork / join</a:t>
            </a:r>
            <a:endParaRPr b="0" i="0" sz="1200" u="none" cap="none" strike="noStrike">
              <a:solidFill>
                <a:schemeClr val="dk1"/>
              </a:solidFill>
              <a:latin typeface="Calibri"/>
              <a:ea typeface="Calibri"/>
              <a:cs typeface="Calibri"/>
              <a:sym typeface="Calibri"/>
            </a:endParaRPr>
          </a:p>
        </p:txBody>
      </p:sp>
      <p:sp>
        <p:nvSpPr>
          <p:cNvPr id="174" name="Google Shape;174;p7"/>
          <p:cNvSpPr txBox="1"/>
          <p:nvPr/>
        </p:nvSpPr>
        <p:spPr>
          <a:xfrm>
            <a:off x="7909560" y="4544568"/>
            <a:ext cx="365760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426"/>
              </a:buClr>
              <a:buSzPts val="1400"/>
              <a:buFont typeface="Calibri"/>
              <a:buNone/>
            </a:pPr>
            <a:r>
              <a:rPr b="0" i="0" lang="en-US" sz="1400" u="none" cap="none" strike="noStrike">
                <a:solidFill>
                  <a:srgbClr val="1B2426"/>
                </a:solidFill>
                <a:latin typeface="Calibri"/>
                <a:ea typeface="Calibri"/>
                <a:cs typeface="Calibri"/>
                <a:sym typeface="Calibri"/>
              </a:rPr>
              <a:t>copy the prompt state for parallel branches</a:t>
            </a:r>
            <a:endParaRPr b="0" i="0" sz="1400" u="none" cap="none" strike="noStrike">
              <a:solidFill>
                <a:schemeClr val="dk1"/>
              </a:solidFill>
              <a:latin typeface="Calibri"/>
              <a:ea typeface="Calibri"/>
              <a:cs typeface="Calibri"/>
              <a:sym typeface="Calibri"/>
            </a:endParaRPr>
          </a:p>
        </p:txBody>
      </p:sp>
      <p:sp>
        <p:nvSpPr>
          <p:cNvPr id="175" name="Google Shape;175;p7"/>
          <p:cNvSpPr/>
          <p:nvPr/>
        </p:nvSpPr>
        <p:spPr>
          <a:xfrm>
            <a:off x="548640" y="5111496"/>
            <a:ext cx="1600200" cy="384048"/>
          </a:xfrm>
          <a:prstGeom prst="roundRect">
            <a:avLst>
              <a:gd fmla="val 16667"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7"/>
          <p:cNvSpPr txBox="1"/>
          <p:nvPr/>
        </p:nvSpPr>
        <p:spPr>
          <a:xfrm>
            <a:off x="548640" y="5111496"/>
            <a:ext cx="160020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image / video</a:t>
            </a:r>
            <a:endParaRPr b="0" i="0" sz="1200" u="none" cap="none" strike="noStrike">
              <a:solidFill>
                <a:schemeClr val="dk1"/>
              </a:solidFill>
              <a:latin typeface="Calibri"/>
              <a:ea typeface="Calibri"/>
              <a:cs typeface="Calibri"/>
              <a:sym typeface="Calibri"/>
            </a:endParaRPr>
          </a:p>
        </p:txBody>
      </p:sp>
      <p:sp>
        <p:nvSpPr>
          <p:cNvPr id="177" name="Google Shape;177;p7"/>
          <p:cNvSpPr txBox="1"/>
          <p:nvPr/>
        </p:nvSpPr>
        <p:spPr>
          <a:xfrm>
            <a:off x="2331720" y="5111496"/>
            <a:ext cx="365760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426"/>
              </a:buClr>
              <a:buSzPts val="1400"/>
              <a:buFont typeface="Calibri"/>
              <a:buNone/>
            </a:pPr>
            <a:r>
              <a:rPr b="0" i="0" lang="en-US" sz="1400" u="none" cap="none" strike="noStrike">
                <a:solidFill>
                  <a:srgbClr val="1B2426"/>
                </a:solidFill>
                <a:latin typeface="Calibri"/>
                <a:ea typeface="Calibri"/>
                <a:cs typeface="Calibri"/>
                <a:sym typeface="Calibri"/>
              </a:rPr>
              <a:t>multimodal inputs</a:t>
            </a:r>
            <a:endParaRPr b="0" i="0" sz="1400" u="none" cap="none" strike="noStrike">
              <a:solidFill>
                <a:schemeClr val="dk1"/>
              </a:solidFill>
              <a:latin typeface="Calibri"/>
              <a:ea typeface="Calibri"/>
              <a:cs typeface="Calibri"/>
              <a:sym typeface="Calibri"/>
            </a:endParaRPr>
          </a:p>
        </p:txBody>
      </p:sp>
      <p:sp>
        <p:nvSpPr>
          <p:cNvPr id="178" name="Google Shape;178;p7"/>
          <p:cNvSpPr/>
          <p:nvPr/>
        </p:nvSpPr>
        <p:spPr>
          <a:xfrm>
            <a:off x="6126480" y="5111496"/>
            <a:ext cx="1600200" cy="384048"/>
          </a:xfrm>
          <a:prstGeom prst="roundRect">
            <a:avLst>
              <a:gd fmla="val 16667"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7"/>
          <p:cNvSpPr txBox="1"/>
          <p:nvPr/>
        </p:nvSpPr>
        <p:spPr>
          <a:xfrm>
            <a:off x="6126480" y="5111496"/>
            <a:ext cx="1600200" cy="38404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s["var"]</a:t>
            </a:r>
            <a:endParaRPr b="0" i="0" sz="1200" u="none" cap="none" strike="noStrike">
              <a:solidFill>
                <a:schemeClr val="dk1"/>
              </a:solidFill>
              <a:latin typeface="Calibri"/>
              <a:ea typeface="Calibri"/>
              <a:cs typeface="Calibri"/>
              <a:sym typeface="Calibri"/>
            </a:endParaRPr>
          </a:p>
        </p:txBody>
      </p:sp>
      <p:sp>
        <p:nvSpPr>
          <p:cNvPr id="180" name="Google Shape;180;p7"/>
          <p:cNvSpPr txBox="1"/>
          <p:nvPr/>
        </p:nvSpPr>
        <p:spPr>
          <a:xfrm>
            <a:off x="7909560" y="5111496"/>
            <a:ext cx="365760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426"/>
              </a:buClr>
              <a:buSzPts val="1400"/>
              <a:buFont typeface="Calibri"/>
              <a:buNone/>
            </a:pPr>
            <a:r>
              <a:rPr b="0" i="0" lang="en-US" sz="1400" u="none" cap="none" strike="noStrike">
                <a:solidFill>
                  <a:srgbClr val="1B2426"/>
                </a:solidFill>
                <a:latin typeface="Calibri"/>
                <a:ea typeface="Calibri"/>
                <a:cs typeface="Calibri"/>
                <a:sym typeface="Calibri"/>
              </a:rPr>
              <a:t>fetch a result (blocks until ready)</a:t>
            </a:r>
            <a:endParaRPr b="0" i="0" sz="1400" u="none" cap="none" strike="noStrike">
              <a:solidFill>
                <a:schemeClr val="dk1"/>
              </a:solidFill>
              <a:latin typeface="Calibri"/>
              <a:ea typeface="Calibri"/>
              <a:cs typeface="Calibri"/>
              <a:sym typeface="Calibri"/>
            </a:endParaRPr>
          </a:p>
        </p:txBody>
      </p:sp>
      <p:sp>
        <p:nvSpPr>
          <p:cNvPr id="181" name="Google Shape;181;p7"/>
          <p:cNvSpPr txBox="1"/>
          <p:nvPr/>
        </p:nvSpPr>
        <p:spPr>
          <a:xfrm>
            <a:off x="548640" y="5760720"/>
            <a:ext cx="11094415"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400"/>
              <a:buFont typeface="Calibri"/>
              <a:buNone/>
            </a:pPr>
            <a:r>
              <a:rPr b="0" i="1" lang="en-US" sz="1400" u="none" cap="none" strike="noStrike">
                <a:solidFill>
                  <a:srgbClr val="1F6F6B"/>
                </a:solidFill>
                <a:latin typeface="Calibri"/>
                <a:ea typeface="Calibri"/>
                <a:cs typeface="Calibri"/>
                <a:sym typeface="Calibri"/>
              </a:rPr>
              <a:t>Calls are non-blocking, like launching CUDA kernels, so independent branches run in parallel within one program.</a:t>
            </a:r>
            <a:endParaRPr b="0" i="0" sz="1400" u="none" cap="none" strike="noStrike">
              <a:solidFill>
                <a:schemeClr val="dk1"/>
              </a:solidFill>
              <a:latin typeface="Calibri"/>
              <a:ea typeface="Calibri"/>
              <a:cs typeface="Calibri"/>
              <a:sym typeface="Calibri"/>
            </a:endParaRPr>
          </a:p>
        </p:txBody>
      </p:sp>
      <p:sp>
        <p:nvSpPr>
          <p:cNvPr id="182" name="Google Shape;182;p7"/>
          <p:cNvSpPr txBox="1"/>
          <p:nvPr/>
        </p:nvSpPr>
        <p:spPr>
          <a:xfrm>
            <a:off x="548640" y="6446520"/>
            <a:ext cx="11094300" cy="274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Fig. 1, §2, Table 1</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7" name="Shape 187"/>
        <p:cNvGrpSpPr/>
        <p:nvPr/>
      </p:nvGrpSpPr>
      <p:grpSpPr>
        <a:xfrm>
          <a:off x="0" y="0"/>
          <a:ext cx="0" cy="0"/>
          <a:chOff x="0" y="0"/>
          <a:chExt cx="0" cy="0"/>
        </a:xfrm>
      </p:grpSpPr>
      <p:sp>
        <p:nvSpPr>
          <p:cNvPr id="188" name="Google Shape;188;p8"/>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i="0" lang="en-US" sz="3200" u="none" cap="none" strike="noStrike">
                <a:solidFill>
                  <a:srgbClr val="0E1F24"/>
                </a:solidFill>
                <a:latin typeface="Cambria"/>
                <a:ea typeface="Cambria"/>
                <a:cs typeface="Cambria"/>
                <a:sym typeface="Cambria"/>
              </a:rPr>
              <a:t>RadixAttention</a:t>
            </a:r>
            <a:endParaRPr b="0" i="0" sz="3200" u="none" cap="none" strike="noStrike">
              <a:solidFill>
                <a:schemeClr val="dk1"/>
              </a:solidFill>
              <a:latin typeface="Calibri"/>
              <a:ea typeface="Calibri"/>
              <a:cs typeface="Calibri"/>
              <a:sym typeface="Calibri"/>
            </a:endParaRPr>
          </a:p>
        </p:txBody>
      </p:sp>
      <p:sp>
        <p:nvSpPr>
          <p:cNvPr id="189" name="Google Shape;189;p8"/>
          <p:cNvSpPr txBox="1"/>
          <p:nvPr/>
        </p:nvSpPr>
        <p:spPr>
          <a:xfrm>
            <a:off x="548640" y="1783080"/>
            <a:ext cx="256032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400"/>
              <a:buFont typeface="Calibri"/>
              <a:buNone/>
            </a:pPr>
            <a:r>
              <a:rPr b="1" lang="en-US" sz="1600">
                <a:solidFill>
                  <a:srgbClr val="1F6F6B"/>
                </a:solidFill>
                <a:latin typeface="Calibri"/>
                <a:ea typeface="Calibri"/>
                <a:cs typeface="Calibri"/>
                <a:sym typeface="Calibri"/>
              </a:rPr>
              <a:t>Cache KV pairs</a:t>
            </a:r>
            <a:endParaRPr b="0" i="0" sz="1400" u="none" cap="none" strike="noStrike">
              <a:solidFill>
                <a:schemeClr val="dk1"/>
              </a:solidFill>
              <a:latin typeface="Calibri"/>
              <a:ea typeface="Calibri"/>
              <a:cs typeface="Calibri"/>
              <a:sym typeface="Calibri"/>
            </a:endParaRPr>
          </a:p>
        </p:txBody>
      </p:sp>
      <p:sp>
        <p:nvSpPr>
          <p:cNvPr id="190" name="Google Shape;190;p8"/>
          <p:cNvSpPr txBox="1"/>
          <p:nvPr/>
        </p:nvSpPr>
        <p:spPr>
          <a:xfrm>
            <a:off x="3200400" y="1783080"/>
            <a:ext cx="841248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600" u="none" cap="none" strike="noStrike">
                <a:solidFill>
                  <a:srgbClr val="1B2426"/>
                </a:solidFill>
                <a:latin typeface="Calibri"/>
                <a:ea typeface="Calibri"/>
                <a:cs typeface="Calibri"/>
                <a:sym typeface="Calibri"/>
              </a:rPr>
              <a:t>After a request finishes, its prompt and output KV stays in the tree as a cache.</a:t>
            </a:r>
            <a:endParaRPr b="0" i="0" sz="1350" u="none" cap="none" strike="noStrike">
              <a:solidFill>
                <a:schemeClr val="dk1"/>
              </a:solidFill>
              <a:latin typeface="Calibri"/>
              <a:ea typeface="Calibri"/>
              <a:cs typeface="Calibri"/>
              <a:sym typeface="Calibri"/>
            </a:endParaRPr>
          </a:p>
        </p:txBody>
      </p:sp>
      <p:sp>
        <p:nvSpPr>
          <p:cNvPr id="191" name="Google Shape;191;p8"/>
          <p:cNvSpPr txBox="1"/>
          <p:nvPr/>
        </p:nvSpPr>
        <p:spPr>
          <a:xfrm>
            <a:off x="548640" y="2532888"/>
            <a:ext cx="256032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400"/>
              <a:buFont typeface="Calibri"/>
              <a:buNone/>
            </a:pPr>
            <a:r>
              <a:rPr b="1" i="0" lang="en-US" sz="1600" u="none" cap="none" strike="noStrike">
                <a:solidFill>
                  <a:srgbClr val="1F6F6B"/>
                </a:solidFill>
                <a:latin typeface="Calibri"/>
                <a:ea typeface="Calibri"/>
                <a:cs typeface="Calibri"/>
                <a:sym typeface="Calibri"/>
              </a:rPr>
              <a:t>Prefix match</a:t>
            </a:r>
            <a:endParaRPr b="0" i="0" sz="1400" u="none" cap="none" strike="noStrike">
              <a:solidFill>
                <a:schemeClr val="dk1"/>
              </a:solidFill>
              <a:latin typeface="Calibri"/>
              <a:ea typeface="Calibri"/>
              <a:cs typeface="Calibri"/>
              <a:sym typeface="Calibri"/>
            </a:endParaRPr>
          </a:p>
        </p:txBody>
      </p:sp>
      <p:sp>
        <p:nvSpPr>
          <p:cNvPr id="192" name="Google Shape;192;p8"/>
          <p:cNvSpPr txBox="1"/>
          <p:nvPr/>
        </p:nvSpPr>
        <p:spPr>
          <a:xfrm>
            <a:off x="3200400" y="2532888"/>
            <a:ext cx="841248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600" u="none" cap="none" strike="noStrike">
                <a:solidFill>
                  <a:srgbClr val="1B2426"/>
                </a:solidFill>
                <a:latin typeface="Calibri"/>
                <a:ea typeface="Calibri"/>
                <a:cs typeface="Calibri"/>
                <a:sym typeface="Calibri"/>
              </a:rPr>
              <a:t>A new request walks the tree and reuses the longest matching prefix.</a:t>
            </a:r>
            <a:endParaRPr b="0" i="0" sz="1350" u="none" cap="none" strike="noStrike">
              <a:solidFill>
                <a:schemeClr val="dk1"/>
              </a:solidFill>
              <a:latin typeface="Calibri"/>
              <a:ea typeface="Calibri"/>
              <a:cs typeface="Calibri"/>
              <a:sym typeface="Calibri"/>
            </a:endParaRPr>
          </a:p>
        </p:txBody>
      </p:sp>
      <p:sp>
        <p:nvSpPr>
          <p:cNvPr id="193" name="Google Shape;193;p8"/>
          <p:cNvSpPr txBox="1"/>
          <p:nvPr/>
        </p:nvSpPr>
        <p:spPr>
          <a:xfrm>
            <a:off x="548640" y="3282696"/>
            <a:ext cx="256032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400"/>
              <a:buFont typeface="Calibri"/>
              <a:buNone/>
            </a:pPr>
            <a:r>
              <a:rPr b="1" i="0" lang="en-US" sz="1600" u="none" cap="none" strike="noStrike">
                <a:solidFill>
                  <a:srgbClr val="1F6F6B"/>
                </a:solidFill>
                <a:latin typeface="Calibri"/>
                <a:ea typeface="Calibri"/>
                <a:cs typeface="Calibri"/>
                <a:sym typeface="Calibri"/>
              </a:rPr>
              <a:t>LRU</a:t>
            </a:r>
            <a:endParaRPr b="0" i="0" sz="1400" u="none" cap="none" strike="noStrike">
              <a:solidFill>
                <a:schemeClr val="dk1"/>
              </a:solidFill>
              <a:latin typeface="Calibri"/>
              <a:ea typeface="Calibri"/>
              <a:cs typeface="Calibri"/>
              <a:sym typeface="Calibri"/>
            </a:endParaRPr>
          </a:p>
        </p:txBody>
      </p:sp>
      <p:sp>
        <p:nvSpPr>
          <p:cNvPr id="194" name="Google Shape;194;p8"/>
          <p:cNvSpPr txBox="1"/>
          <p:nvPr/>
        </p:nvSpPr>
        <p:spPr>
          <a:xfrm>
            <a:off x="3200400" y="3282696"/>
            <a:ext cx="841248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600" u="none" cap="none" strike="noStrike">
                <a:solidFill>
                  <a:srgbClr val="1B2426"/>
                </a:solidFill>
                <a:latin typeface="Calibri"/>
                <a:ea typeface="Calibri"/>
                <a:cs typeface="Calibri"/>
                <a:sym typeface="Calibri"/>
              </a:rPr>
              <a:t>When memory is full, evict the least-recently-used leaf. Shared ancestors survive longest.</a:t>
            </a:r>
            <a:endParaRPr b="0" i="0" sz="1350" u="none" cap="none" strike="noStrike">
              <a:solidFill>
                <a:schemeClr val="dk1"/>
              </a:solidFill>
              <a:latin typeface="Calibri"/>
              <a:ea typeface="Calibri"/>
              <a:cs typeface="Calibri"/>
              <a:sym typeface="Calibri"/>
            </a:endParaRPr>
          </a:p>
        </p:txBody>
      </p:sp>
      <p:sp>
        <p:nvSpPr>
          <p:cNvPr id="195" name="Google Shape;195;p8"/>
          <p:cNvSpPr txBox="1"/>
          <p:nvPr/>
        </p:nvSpPr>
        <p:spPr>
          <a:xfrm>
            <a:off x="548640" y="4032504"/>
            <a:ext cx="256032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400"/>
              <a:buFont typeface="Calibri"/>
              <a:buNone/>
            </a:pPr>
            <a:r>
              <a:rPr b="1" i="0" lang="en-US" sz="1600" u="none" cap="none" strike="noStrike">
                <a:solidFill>
                  <a:srgbClr val="1F6F6B"/>
                </a:solidFill>
                <a:latin typeface="Calibri"/>
                <a:ea typeface="Calibri"/>
                <a:cs typeface="Calibri"/>
                <a:sym typeface="Calibri"/>
              </a:rPr>
              <a:t>Reference counts</a:t>
            </a:r>
            <a:endParaRPr b="0" i="0" sz="1400" u="none" cap="none" strike="noStrike">
              <a:solidFill>
                <a:schemeClr val="dk1"/>
              </a:solidFill>
              <a:latin typeface="Calibri"/>
              <a:ea typeface="Calibri"/>
              <a:cs typeface="Calibri"/>
              <a:sym typeface="Calibri"/>
            </a:endParaRPr>
          </a:p>
        </p:txBody>
      </p:sp>
      <p:sp>
        <p:nvSpPr>
          <p:cNvPr id="196" name="Google Shape;196;p8"/>
          <p:cNvSpPr txBox="1"/>
          <p:nvPr/>
        </p:nvSpPr>
        <p:spPr>
          <a:xfrm>
            <a:off x="3200400" y="4032504"/>
            <a:ext cx="841248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600" u="none" cap="none" strike="noStrike">
                <a:solidFill>
                  <a:srgbClr val="1B2426"/>
                </a:solidFill>
                <a:latin typeface="Calibri"/>
                <a:ea typeface="Calibri"/>
                <a:cs typeface="Calibri"/>
                <a:sym typeface="Calibri"/>
              </a:rPr>
              <a:t>Nodes used by the running batch are pinned and never evicted.</a:t>
            </a:r>
            <a:endParaRPr b="0" i="0" sz="1350" u="none" cap="none" strike="noStrike">
              <a:solidFill>
                <a:schemeClr val="dk1"/>
              </a:solidFill>
              <a:latin typeface="Calibri"/>
              <a:ea typeface="Calibri"/>
              <a:cs typeface="Calibri"/>
              <a:sym typeface="Calibri"/>
            </a:endParaRPr>
          </a:p>
        </p:txBody>
      </p:sp>
      <p:sp>
        <p:nvSpPr>
          <p:cNvPr id="197" name="Google Shape;197;p8"/>
          <p:cNvSpPr txBox="1"/>
          <p:nvPr/>
        </p:nvSpPr>
        <p:spPr>
          <a:xfrm>
            <a:off x="548640" y="4782312"/>
            <a:ext cx="256032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400"/>
              <a:buFont typeface="Calibri"/>
              <a:buNone/>
            </a:pPr>
            <a:r>
              <a:rPr b="1" i="0" lang="en-US" sz="1600" u="none" cap="none" strike="noStrike">
                <a:solidFill>
                  <a:srgbClr val="1F6F6B"/>
                </a:solidFill>
                <a:latin typeface="Calibri"/>
                <a:ea typeface="Calibri"/>
                <a:cs typeface="Calibri"/>
                <a:sym typeface="Calibri"/>
              </a:rPr>
              <a:t>One memory pool</a:t>
            </a:r>
            <a:endParaRPr b="0" i="0" sz="1400" u="none" cap="none" strike="noStrike">
              <a:solidFill>
                <a:schemeClr val="dk1"/>
              </a:solidFill>
              <a:latin typeface="Calibri"/>
              <a:ea typeface="Calibri"/>
              <a:cs typeface="Calibri"/>
              <a:sym typeface="Calibri"/>
            </a:endParaRPr>
          </a:p>
        </p:txBody>
      </p:sp>
      <p:sp>
        <p:nvSpPr>
          <p:cNvPr id="198" name="Google Shape;198;p8"/>
          <p:cNvSpPr txBox="1"/>
          <p:nvPr/>
        </p:nvSpPr>
        <p:spPr>
          <a:xfrm>
            <a:off x="3200400" y="4782312"/>
            <a:ext cx="841248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600" u="none" cap="none" strike="noStrike">
                <a:solidFill>
                  <a:srgbClr val="1B2426"/>
                </a:solidFill>
                <a:latin typeface="Calibri"/>
                <a:ea typeface="Calibri"/>
                <a:cs typeface="Calibri"/>
                <a:sym typeface="Calibri"/>
              </a:rPr>
              <a:t>Cache and running requests share GPU memory; the cache shrinks when the batch needs room.</a:t>
            </a:r>
            <a:endParaRPr b="0" i="0" sz="1350" u="none" cap="none" strike="noStrike">
              <a:solidFill>
                <a:schemeClr val="dk1"/>
              </a:solidFill>
              <a:latin typeface="Calibri"/>
              <a:ea typeface="Calibri"/>
              <a:cs typeface="Calibri"/>
              <a:sym typeface="Calibri"/>
            </a:endParaRPr>
          </a:p>
        </p:txBody>
      </p:sp>
      <p:sp>
        <p:nvSpPr>
          <p:cNvPr id="199" name="Google Shape;199;p8"/>
          <p:cNvSpPr txBox="1"/>
          <p:nvPr/>
        </p:nvSpPr>
        <p:spPr>
          <a:xfrm>
            <a:off x="548640" y="5532120"/>
            <a:ext cx="256032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400"/>
              <a:buFont typeface="Calibri"/>
              <a:buNone/>
            </a:pPr>
            <a:r>
              <a:rPr b="1" i="0" lang="en-US" sz="1600" u="none" cap="none" strike="noStrike">
                <a:solidFill>
                  <a:srgbClr val="1F6F6B"/>
                </a:solidFill>
                <a:latin typeface="Calibri"/>
                <a:ea typeface="Calibri"/>
                <a:cs typeface="Calibri"/>
                <a:sym typeface="Calibri"/>
              </a:rPr>
              <a:t>Frontend hint</a:t>
            </a:r>
            <a:endParaRPr b="0" i="0" sz="1400" u="none" cap="none" strike="noStrike">
              <a:solidFill>
                <a:schemeClr val="dk1"/>
              </a:solidFill>
              <a:latin typeface="Calibri"/>
              <a:ea typeface="Calibri"/>
              <a:cs typeface="Calibri"/>
              <a:sym typeface="Calibri"/>
            </a:endParaRPr>
          </a:p>
        </p:txBody>
      </p:sp>
      <p:sp>
        <p:nvSpPr>
          <p:cNvPr id="200" name="Google Shape;200;p8"/>
          <p:cNvSpPr txBox="1"/>
          <p:nvPr/>
        </p:nvSpPr>
        <p:spPr>
          <a:xfrm>
            <a:off x="3200400" y="5532120"/>
            <a:ext cx="841248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600" u="none" cap="none" strike="noStrike">
                <a:solidFill>
                  <a:srgbClr val="1B2426"/>
                </a:solidFill>
                <a:latin typeface="Calibri"/>
                <a:ea typeface="Calibri"/>
                <a:cs typeface="Calibri"/>
                <a:sym typeface="Calibri"/>
              </a:rPr>
              <a:t>On fork, the interpreter sends the shared prefix first</a:t>
            </a:r>
            <a:endParaRPr b="0" i="0" sz="1350" u="none" cap="none" strike="noStrike">
              <a:solidFill>
                <a:schemeClr val="dk1"/>
              </a:solidFill>
              <a:latin typeface="Calibri"/>
              <a:ea typeface="Calibri"/>
              <a:cs typeface="Calibri"/>
              <a:sym typeface="Calibri"/>
            </a:endParaRPr>
          </a:p>
        </p:txBody>
      </p:sp>
      <p:sp>
        <p:nvSpPr>
          <p:cNvPr id="201" name="Google Shape;201;p8"/>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§3. Compatible with continuous batching, PagedAttention and tensor parallelism.</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6" name="Shape 206"/>
        <p:cNvGrpSpPr/>
        <p:nvPr/>
      </p:nvGrpSpPr>
      <p:grpSpPr>
        <a:xfrm>
          <a:off x="0" y="0"/>
          <a:ext cx="0" cy="0"/>
          <a:chOff x="0" y="0"/>
          <a:chExt cx="0" cy="0"/>
        </a:xfrm>
      </p:grpSpPr>
      <p:sp>
        <p:nvSpPr>
          <p:cNvPr id="207" name="Google Shape;207;p9"/>
          <p:cNvSpPr txBox="1"/>
          <p:nvPr/>
        </p:nvSpPr>
        <p:spPr>
          <a:xfrm>
            <a:off x="548640" y="804672"/>
            <a:ext cx="11094300" cy="685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E1F24"/>
              </a:buClr>
              <a:buSzPts val="3200"/>
              <a:buFont typeface="Cambria"/>
              <a:buNone/>
            </a:pPr>
            <a:r>
              <a:rPr b="1" lang="en-US" sz="3200">
                <a:solidFill>
                  <a:srgbClr val="0E1F24"/>
                </a:solidFill>
                <a:latin typeface="Cambria"/>
                <a:ea typeface="Cambria"/>
                <a:cs typeface="Cambria"/>
                <a:sym typeface="Cambria"/>
              </a:rPr>
              <a:t>RadixAttention</a:t>
            </a:r>
            <a:endParaRPr sz="3200">
              <a:solidFill>
                <a:schemeClr val="dk1"/>
              </a:solidFill>
              <a:latin typeface="Calibri"/>
              <a:ea typeface="Calibri"/>
              <a:cs typeface="Calibri"/>
              <a:sym typeface="Calibri"/>
            </a:endParaRPr>
          </a:p>
        </p:txBody>
      </p:sp>
      <p:sp>
        <p:nvSpPr>
          <p:cNvPr id="208" name="Google Shape;208;p9"/>
          <p:cNvSpPr/>
          <p:nvPr/>
        </p:nvSpPr>
        <p:spPr>
          <a:xfrm>
            <a:off x="7314102" y="1737360"/>
            <a:ext cx="594360" cy="365760"/>
          </a:xfrm>
          <a:prstGeom prst="roundRect">
            <a:avLst>
              <a:gd fmla="val 17500"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9"/>
          <p:cNvSpPr txBox="1"/>
          <p:nvPr/>
        </p:nvSpPr>
        <p:spPr>
          <a:xfrm>
            <a:off x="7314102" y="1737360"/>
            <a:ext cx="59436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(2)</a:t>
            </a:r>
            <a:endParaRPr b="0" i="0" sz="1200" u="none" cap="none" strike="noStrike">
              <a:solidFill>
                <a:schemeClr val="dk1"/>
              </a:solidFill>
              <a:latin typeface="Calibri"/>
              <a:ea typeface="Calibri"/>
              <a:cs typeface="Calibri"/>
              <a:sym typeface="Calibri"/>
            </a:endParaRPr>
          </a:p>
        </p:txBody>
      </p:sp>
      <p:sp>
        <p:nvSpPr>
          <p:cNvPr id="210" name="Google Shape;210;p9"/>
          <p:cNvSpPr txBox="1"/>
          <p:nvPr/>
        </p:nvSpPr>
        <p:spPr>
          <a:xfrm>
            <a:off x="8045622" y="1719072"/>
            <a:ext cx="3597433"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350" u="none" cap="none" strike="noStrike">
                <a:solidFill>
                  <a:srgbClr val="1B2426"/>
                </a:solidFill>
                <a:latin typeface="Calibri"/>
                <a:ea typeface="Calibri"/>
                <a:cs typeface="Calibri"/>
                <a:sym typeface="Calibri"/>
              </a:rPr>
              <a:t>First chat is inserted as one edge.</a:t>
            </a:r>
            <a:endParaRPr b="0" i="0" sz="1350" u="none" cap="none" strike="noStrike">
              <a:solidFill>
                <a:schemeClr val="dk1"/>
              </a:solidFill>
              <a:latin typeface="Calibri"/>
              <a:ea typeface="Calibri"/>
              <a:cs typeface="Calibri"/>
              <a:sym typeface="Calibri"/>
            </a:endParaRPr>
          </a:p>
        </p:txBody>
      </p:sp>
      <p:sp>
        <p:nvSpPr>
          <p:cNvPr id="211" name="Google Shape;211;p9"/>
          <p:cNvSpPr/>
          <p:nvPr/>
        </p:nvSpPr>
        <p:spPr>
          <a:xfrm>
            <a:off x="7314102" y="2633472"/>
            <a:ext cx="594360" cy="365760"/>
          </a:xfrm>
          <a:prstGeom prst="roundRect">
            <a:avLst>
              <a:gd fmla="val 17500"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9"/>
          <p:cNvSpPr txBox="1"/>
          <p:nvPr/>
        </p:nvSpPr>
        <p:spPr>
          <a:xfrm>
            <a:off x="7314102" y="2633472"/>
            <a:ext cx="59436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(4)</a:t>
            </a:r>
            <a:endParaRPr b="0" i="0" sz="1200" u="none" cap="none" strike="noStrike">
              <a:solidFill>
                <a:schemeClr val="dk1"/>
              </a:solidFill>
              <a:latin typeface="Calibri"/>
              <a:ea typeface="Calibri"/>
              <a:cs typeface="Calibri"/>
              <a:sym typeface="Calibri"/>
            </a:endParaRPr>
          </a:p>
        </p:txBody>
      </p:sp>
      <p:sp>
        <p:nvSpPr>
          <p:cNvPr id="213" name="Google Shape;213;p9"/>
          <p:cNvSpPr txBox="1"/>
          <p:nvPr/>
        </p:nvSpPr>
        <p:spPr>
          <a:xfrm>
            <a:off x="8045622" y="2615184"/>
            <a:ext cx="3597433"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350" u="none" cap="none" strike="noStrike">
                <a:solidFill>
                  <a:srgbClr val="1B2426"/>
                </a:solidFill>
                <a:latin typeface="Calibri"/>
                <a:ea typeface="Calibri"/>
                <a:cs typeface="Calibri"/>
                <a:sym typeface="Calibri"/>
              </a:rPr>
              <a:t>Second chat arrives; node splits so both share the system prompt.</a:t>
            </a:r>
            <a:endParaRPr b="0" i="0" sz="1350" u="none" cap="none" strike="noStrike">
              <a:solidFill>
                <a:schemeClr val="dk1"/>
              </a:solidFill>
              <a:latin typeface="Calibri"/>
              <a:ea typeface="Calibri"/>
              <a:cs typeface="Calibri"/>
              <a:sym typeface="Calibri"/>
            </a:endParaRPr>
          </a:p>
        </p:txBody>
      </p:sp>
      <p:sp>
        <p:nvSpPr>
          <p:cNvPr id="214" name="Google Shape;214;p9"/>
          <p:cNvSpPr/>
          <p:nvPr/>
        </p:nvSpPr>
        <p:spPr>
          <a:xfrm>
            <a:off x="7314102" y="3529584"/>
            <a:ext cx="594360" cy="365760"/>
          </a:xfrm>
          <a:prstGeom prst="roundRect">
            <a:avLst>
              <a:gd fmla="val 17500"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9"/>
          <p:cNvSpPr txBox="1"/>
          <p:nvPr/>
        </p:nvSpPr>
        <p:spPr>
          <a:xfrm>
            <a:off x="7314102" y="3529584"/>
            <a:ext cx="59436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(5)</a:t>
            </a:r>
            <a:endParaRPr b="0" i="0" sz="1200" u="none" cap="none" strike="noStrike">
              <a:solidFill>
                <a:schemeClr val="dk1"/>
              </a:solidFill>
              <a:latin typeface="Calibri"/>
              <a:ea typeface="Calibri"/>
              <a:cs typeface="Calibri"/>
              <a:sym typeface="Calibri"/>
            </a:endParaRPr>
          </a:p>
        </p:txBody>
      </p:sp>
      <p:sp>
        <p:nvSpPr>
          <p:cNvPr id="216" name="Google Shape;216;p9"/>
          <p:cNvSpPr txBox="1"/>
          <p:nvPr/>
        </p:nvSpPr>
        <p:spPr>
          <a:xfrm>
            <a:off x="8045622" y="3511296"/>
            <a:ext cx="3597433"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350" u="none" cap="none" strike="noStrike">
                <a:solidFill>
                  <a:srgbClr val="1B2426"/>
                </a:solidFill>
                <a:latin typeface="Calibri"/>
                <a:ea typeface="Calibri"/>
                <a:cs typeface="Calibri"/>
                <a:sym typeface="Calibri"/>
              </a:rPr>
              <a:t>Memory is full, so the LRU leaf "c" is evicted.</a:t>
            </a:r>
            <a:endParaRPr b="0" i="0" sz="1350" u="none" cap="none" strike="noStrike">
              <a:solidFill>
                <a:schemeClr val="dk1"/>
              </a:solidFill>
              <a:latin typeface="Calibri"/>
              <a:ea typeface="Calibri"/>
              <a:cs typeface="Calibri"/>
              <a:sym typeface="Calibri"/>
            </a:endParaRPr>
          </a:p>
        </p:txBody>
      </p:sp>
      <p:sp>
        <p:nvSpPr>
          <p:cNvPr id="217" name="Google Shape;217;p9"/>
          <p:cNvSpPr/>
          <p:nvPr/>
        </p:nvSpPr>
        <p:spPr>
          <a:xfrm>
            <a:off x="7314102" y="4425696"/>
            <a:ext cx="594360" cy="365760"/>
          </a:xfrm>
          <a:prstGeom prst="roundRect">
            <a:avLst>
              <a:gd fmla="val 17500"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9"/>
          <p:cNvSpPr txBox="1"/>
          <p:nvPr/>
        </p:nvSpPr>
        <p:spPr>
          <a:xfrm>
            <a:off x="7314102" y="4425696"/>
            <a:ext cx="59436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(7)</a:t>
            </a:r>
            <a:endParaRPr b="0" i="0" sz="1200" u="none" cap="none" strike="noStrike">
              <a:solidFill>
                <a:schemeClr val="dk1"/>
              </a:solidFill>
              <a:latin typeface="Calibri"/>
              <a:ea typeface="Calibri"/>
              <a:cs typeface="Calibri"/>
              <a:sym typeface="Calibri"/>
            </a:endParaRPr>
          </a:p>
        </p:txBody>
      </p:sp>
      <p:sp>
        <p:nvSpPr>
          <p:cNvPr id="219" name="Google Shape;219;p9"/>
          <p:cNvSpPr txBox="1"/>
          <p:nvPr/>
        </p:nvSpPr>
        <p:spPr>
          <a:xfrm>
            <a:off x="8045622" y="4407408"/>
            <a:ext cx="3597433"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350" u="none" cap="none" strike="noStrike">
                <a:solidFill>
                  <a:srgbClr val="1B2426"/>
                </a:solidFill>
                <a:latin typeface="Calibri"/>
                <a:ea typeface="Calibri"/>
                <a:cs typeface="Calibri"/>
                <a:sym typeface="Calibri"/>
              </a:rPr>
              <a:t>Few-shot batch shares the example</a:t>
            </a:r>
            <a:r>
              <a:rPr b="0" i="0" lang="en-US" sz="1350" u="none" cap="none" strike="noStrike">
                <a:solidFill>
                  <a:srgbClr val="1B2426"/>
                </a:solidFill>
                <a:latin typeface="Calibri"/>
                <a:ea typeface="Calibri"/>
                <a:cs typeface="Calibri"/>
                <a:sym typeface="Calibri"/>
              </a:rPr>
              <a:t>s</a:t>
            </a:r>
            <a:r>
              <a:rPr lang="en-US" sz="1350">
                <a:solidFill>
                  <a:srgbClr val="1B2426"/>
                </a:solidFill>
                <a:latin typeface="Calibri"/>
                <a:ea typeface="Calibri"/>
                <a:cs typeface="Calibri"/>
                <a:sym typeface="Calibri"/>
              </a:rPr>
              <a:t> at </a:t>
            </a:r>
            <a:r>
              <a:rPr b="0" i="0" lang="en-US" sz="1350" u="none" cap="none" strike="noStrike">
                <a:solidFill>
                  <a:srgbClr val="1B2426"/>
                </a:solidFill>
                <a:latin typeface="Calibri"/>
                <a:ea typeface="Calibri"/>
                <a:cs typeface="Calibri"/>
                <a:sym typeface="Calibri"/>
              </a:rPr>
              <a:t>node "e"</a:t>
            </a:r>
            <a:endParaRPr b="0" i="0" sz="1350" u="none" cap="none" strike="noStrike">
              <a:solidFill>
                <a:schemeClr val="dk1"/>
              </a:solidFill>
              <a:latin typeface="Calibri"/>
              <a:ea typeface="Calibri"/>
              <a:cs typeface="Calibri"/>
              <a:sym typeface="Calibri"/>
            </a:endParaRPr>
          </a:p>
        </p:txBody>
      </p:sp>
      <p:sp>
        <p:nvSpPr>
          <p:cNvPr id="220" name="Google Shape;220;p9"/>
          <p:cNvSpPr/>
          <p:nvPr/>
        </p:nvSpPr>
        <p:spPr>
          <a:xfrm>
            <a:off x="7314102" y="5321808"/>
            <a:ext cx="594360" cy="365760"/>
          </a:xfrm>
          <a:prstGeom prst="roundRect">
            <a:avLst>
              <a:gd fmla="val 17500"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9"/>
          <p:cNvSpPr txBox="1"/>
          <p:nvPr/>
        </p:nvSpPr>
        <p:spPr>
          <a:xfrm>
            <a:off x="7314102" y="5321808"/>
            <a:ext cx="594360" cy="36576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(9)</a:t>
            </a:r>
            <a:endParaRPr b="0" i="0" sz="1200" u="none" cap="none" strike="noStrike">
              <a:solidFill>
                <a:schemeClr val="dk1"/>
              </a:solidFill>
              <a:latin typeface="Calibri"/>
              <a:ea typeface="Calibri"/>
              <a:cs typeface="Calibri"/>
              <a:sym typeface="Calibri"/>
            </a:endParaRPr>
          </a:p>
        </p:txBody>
      </p:sp>
      <p:sp>
        <p:nvSpPr>
          <p:cNvPr id="222" name="Google Shape;222;p9"/>
          <p:cNvSpPr txBox="1"/>
          <p:nvPr/>
        </p:nvSpPr>
        <p:spPr>
          <a:xfrm>
            <a:off x="8045622" y="5303520"/>
            <a:ext cx="3597433" cy="8229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350" u="none" cap="none" strike="noStrike">
                <a:solidFill>
                  <a:srgbClr val="1B2426"/>
                </a:solidFill>
                <a:latin typeface="Calibri"/>
                <a:ea typeface="Calibri"/>
                <a:cs typeface="Calibri"/>
                <a:sym typeface="Calibri"/>
              </a:rPr>
              <a:t>Self-consistency: several samples branch off one question.</a:t>
            </a:r>
            <a:endParaRPr b="0" i="0" sz="1350" u="none" cap="none" strike="noStrike">
              <a:solidFill>
                <a:schemeClr val="dk1"/>
              </a:solidFill>
              <a:latin typeface="Calibri"/>
              <a:ea typeface="Calibri"/>
              <a:cs typeface="Calibri"/>
              <a:sym typeface="Calibri"/>
            </a:endParaRPr>
          </a:p>
        </p:txBody>
      </p:sp>
      <p:sp>
        <p:nvSpPr>
          <p:cNvPr id="223" name="Google Shape;223;p9"/>
          <p:cNvSpPr txBox="1"/>
          <p:nvPr/>
        </p:nvSpPr>
        <p:spPr>
          <a:xfrm>
            <a:off x="7314102" y="6217920"/>
            <a:ext cx="4328953"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100"/>
              <a:buFont typeface="Calibri"/>
              <a:buNone/>
            </a:pPr>
            <a:r>
              <a:rPr b="0" i="1" lang="en-US" sz="1100" u="none" cap="none" strike="noStrike">
                <a:solidFill>
                  <a:srgbClr val="5E6B6D"/>
                </a:solidFill>
                <a:latin typeface="Calibri"/>
                <a:ea typeface="Calibri"/>
                <a:cs typeface="Calibri"/>
                <a:sym typeface="Calibri"/>
              </a:rPr>
              <a:t>green = new   blue = cache hit   orange X = evicted</a:t>
            </a:r>
            <a:endParaRPr b="0" i="0" sz="1100" u="none" cap="none" strike="noStrike">
              <a:solidFill>
                <a:schemeClr val="dk1"/>
              </a:solidFill>
              <a:latin typeface="Calibri"/>
              <a:ea typeface="Calibri"/>
              <a:cs typeface="Calibri"/>
              <a:sym typeface="Calibri"/>
            </a:endParaRPr>
          </a:p>
        </p:txBody>
      </p:sp>
      <p:sp>
        <p:nvSpPr>
          <p:cNvPr id="224" name="Google Shape;224;p9"/>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Fig. 3</a:t>
            </a:r>
            <a:endParaRPr b="0" i="0" sz="1000" u="none" cap="none" strike="noStrike">
              <a:solidFill>
                <a:schemeClr val="dk1"/>
              </a:solidFill>
              <a:latin typeface="Calibri"/>
              <a:ea typeface="Calibri"/>
              <a:cs typeface="Calibri"/>
              <a:sym typeface="Calibri"/>
            </a:endParaRPr>
          </a:p>
        </p:txBody>
      </p:sp>
      <p:pic>
        <p:nvPicPr>
          <p:cNvPr id="225" name="Google Shape;225;p9"/>
          <p:cNvPicPr preferRelativeResize="0"/>
          <p:nvPr/>
        </p:nvPicPr>
        <p:blipFill>
          <a:blip r:embed="rId3">
            <a:alphaModFix/>
          </a:blip>
          <a:stretch>
            <a:fillRect/>
          </a:stretch>
        </p:blipFill>
        <p:spPr>
          <a:xfrm>
            <a:off x="548650" y="1642872"/>
            <a:ext cx="6165426" cy="465124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0" name="Shape 230"/>
        <p:cNvGrpSpPr/>
        <p:nvPr/>
      </p:nvGrpSpPr>
      <p:grpSpPr>
        <a:xfrm>
          <a:off x="0" y="0"/>
          <a:ext cx="0" cy="0"/>
          <a:chOff x="0" y="0"/>
          <a:chExt cx="0" cy="0"/>
        </a:xfrm>
      </p:grpSpPr>
      <p:sp>
        <p:nvSpPr>
          <p:cNvPr id="231" name="Google Shape;231;p10"/>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i="0" lang="en-US" sz="3200" u="none" cap="none" strike="noStrike">
                <a:solidFill>
                  <a:srgbClr val="0E1F24"/>
                </a:solidFill>
                <a:latin typeface="Cambria"/>
                <a:ea typeface="Cambria"/>
                <a:cs typeface="Cambria"/>
                <a:sym typeface="Cambria"/>
              </a:rPr>
              <a:t>Cache-aware scheduling</a:t>
            </a:r>
            <a:endParaRPr b="0" i="0" sz="3200" u="none" cap="none" strike="noStrike">
              <a:solidFill>
                <a:schemeClr val="dk1"/>
              </a:solidFill>
              <a:latin typeface="Calibri"/>
              <a:ea typeface="Calibri"/>
              <a:cs typeface="Calibri"/>
              <a:sym typeface="Calibri"/>
            </a:endParaRPr>
          </a:p>
        </p:txBody>
      </p:sp>
      <p:sp>
        <p:nvSpPr>
          <p:cNvPr id="232" name="Google Shape;232;p10"/>
          <p:cNvSpPr txBox="1"/>
          <p:nvPr/>
        </p:nvSpPr>
        <p:spPr>
          <a:xfrm>
            <a:off x="548640" y="1691640"/>
            <a:ext cx="11094415"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500"/>
              <a:buFont typeface="Calibri"/>
              <a:buNone/>
            </a:pPr>
            <a:r>
              <a:rPr b="0" i="0" lang="en-US" sz="1500" u="none" cap="none" strike="noStrike">
                <a:solidFill>
                  <a:srgbClr val="1B2426"/>
                </a:solidFill>
                <a:latin typeface="Calibri"/>
                <a:ea typeface="Calibri"/>
                <a:cs typeface="Calibri"/>
                <a:sym typeface="Calibri"/>
              </a:rPr>
              <a:t>Queue: A1, B1, A2, B2   (A* share prefix A, B* share prefix B; the cache fits one prefix)</a:t>
            </a:r>
            <a:endParaRPr b="0" i="0" sz="1500" u="none" cap="none" strike="noStrike">
              <a:solidFill>
                <a:schemeClr val="dk1"/>
              </a:solidFill>
              <a:latin typeface="Calibri"/>
              <a:ea typeface="Calibri"/>
              <a:cs typeface="Calibri"/>
              <a:sym typeface="Calibri"/>
            </a:endParaRPr>
          </a:p>
        </p:txBody>
      </p:sp>
      <p:sp>
        <p:nvSpPr>
          <p:cNvPr id="233" name="Google Shape;233;p10"/>
          <p:cNvSpPr txBox="1"/>
          <p:nvPr/>
        </p:nvSpPr>
        <p:spPr>
          <a:xfrm>
            <a:off x="548640" y="2240280"/>
            <a:ext cx="265176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B5482F"/>
              </a:buClr>
              <a:buSzPts val="1500"/>
              <a:buFont typeface="Calibri"/>
              <a:buNone/>
            </a:pPr>
            <a:r>
              <a:rPr b="1" i="0" lang="en-US" sz="1500" u="none" cap="none" strike="noStrike">
                <a:solidFill>
                  <a:srgbClr val="B5482F"/>
                </a:solidFill>
                <a:latin typeface="Calibri"/>
                <a:ea typeface="Calibri"/>
                <a:cs typeface="Calibri"/>
                <a:sym typeface="Calibri"/>
              </a:rPr>
              <a:t>FCFS</a:t>
            </a:r>
            <a:endParaRPr b="0" i="0" sz="1500" u="none" cap="none" strike="noStrike">
              <a:solidFill>
                <a:schemeClr val="dk1"/>
              </a:solidFill>
              <a:latin typeface="Calibri"/>
              <a:ea typeface="Calibri"/>
              <a:cs typeface="Calibri"/>
              <a:sym typeface="Calibri"/>
            </a:endParaRPr>
          </a:p>
        </p:txBody>
      </p:sp>
      <p:sp>
        <p:nvSpPr>
          <p:cNvPr id="234" name="Google Shape;234;p10"/>
          <p:cNvSpPr/>
          <p:nvPr/>
        </p:nvSpPr>
        <p:spPr>
          <a:xfrm>
            <a:off x="3291840" y="2240280"/>
            <a:ext cx="1417320" cy="457200"/>
          </a:xfrm>
          <a:prstGeom prst="roundRect">
            <a:avLst>
              <a:gd fmla="val 14000"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10"/>
          <p:cNvSpPr txBox="1"/>
          <p:nvPr/>
        </p:nvSpPr>
        <p:spPr>
          <a:xfrm>
            <a:off x="3291840" y="2240280"/>
            <a:ext cx="141732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A1 miss</a:t>
            </a:r>
            <a:endParaRPr b="0" i="0" sz="1200" u="none" cap="none" strike="noStrike">
              <a:solidFill>
                <a:schemeClr val="dk1"/>
              </a:solidFill>
              <a:latin typeface="Calibri"/>
              <a:ea typeface="Calibri"/>
              <a:cs typeface="Calibri"/>
              <a:sym typeface="Calibri"/>
            </a:endParaRPr>
          </a:p>
        </p:txBody>
      </p:sp>
      <p:sp>
        <p:nvSpPr>
          <p:cNvPr id="236" name="Google Shape;236;p10"/>
          <p:cNvSpPr/>
          <p:nvPr/>
        </p:nvSpPr>
        <p:spPr>
          <a:xfrm>
            <a:off x="4846320" y="2240280"/>
            <a:ext cx="1417320" cy="457200"/>
          </a:xfrm>
          <a:prstGeom prst="roundRect">
            <a:avLst>
              <a:gd fmla="val 14000"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10"/>
          <p:cNvSpPr txBox="1"/>
          <p:nvPr/>
        </p:nvSpPr>
        <p:spPr>
          <a:xfrm>
            <a:off x="4846320" y="2240280"/>
            <a:ext cx="141732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B1 miss</a:t>
            </a:r>
            <a:endParaRPr b="0" i="0" sz="1200" u="none" cap="none" strike="noStrike">
              <a:solidFill>
                <a:schemeClr val="dk1"/>
              </a:solidFill>
              <a:latin typeface="Calibri"/>
              <a:ea typeface="Calibri"/>
              <a:cs typeface="Calibri"/>
              <a:sym typeface="Calibri"/>
            </a:endParaRPr>
          </a:p>
        </p:txBody>
      </p:sp>
      <p:sp>
        <p:nvSpPr>
          <p:cNvPr id="238" name="Google Shape;238;p10"/>
          <p:cNvSpPr/>
          <p:nvPr/>
        </p:nvSpPr>
        <p:spPr>
          <a:xfrm>
            <a:off x="6400800" y="2240280"/>
            <a:ext cx="1417320" cy="457200"/>
          </a:xfrm>
          <a:prstGeom prst="roundRect">
            <a:avLst>
              <a:gd fmla="val 14000"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10"/>
          <p:cNvSpPr txBox="1"/>
          <p:nvPr/>
        </p:nvSpPr>
        <p:spPr>
          <a:xfrm>
            <a:off x="6400800" y="2240280"/>
            <a:ext cx="141732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A2 miss</a:t>
            </a:r>
            <a:endParaRPr b="0" i="0" sz="1200" u="none" cap="none" strike="noStrike">
              <a:solidFill>
                <a:schemeClr val="dk1"/>
              </a:solidFill>
              <a:latin typeface="Calibri"/>
              <a:ea typeface="Calibri"/>
              <a:cs typeface="Calibri"/>
              <a:sym typeface="Calibri"/>
            </a:endParaRPr>
          </a:p>
        </p:txBody>
      </p:sp>
      <p:sp>
        <p:nvSpPr>
          <p:cNvPr id="240" name="Google Shape;240;p10"/>
          <p:cNvSpPr/>
          <p:nvPr/>
        </p:nvSpPr>
        <p:spPr>
          <a:xfrm>
            <a:off x="7955280" y="2240280"/>
            <a:ext cx="1417320" cy="457200"/>
          </a:xfrm>
          <a:prstGeom prst="roundRect">
            <a:avLst>
              <a:gd fmla="val 14000"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0"/>
          <p:cNvSpPr txBox="1"/>
          <p:nvPr/>
        </p:nvSpPr>
        <p:spPr>
          <a:xfrm>
            <a:off x="7955280" y="2240280"/>
            <a:ext cx="141732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B2 miss</a:t>
            </a:r>
            <a:endParaRPr b="0" i="0" sz="1200" u="none" cap="none" strike="noStrike">
              <a:solidFill>
                <a:schemeClr val="dk1"/>
              </a:solidFill>
              <a:latin typeface="Calibri"/>
              <a:ea typeface="Calibri"/>
              <a:cs typeface="Calibri"/>
              <a:sym typeface="Calibri"/>
            </a:endParaRPr>
          </a:p>
        </p:txBody>
      </p:sp>
      <p:sp>
        <p:nvSpPr>
          <p:cNvPr id="242" name="Google Shape;242;p10"/>
          <p:cNvSpPr txBox="1"/>
          <p:nvPr/>
        </p:nvSpPr>
        <p:spPr>
          <a:xfrm>
            <a:off x="548640" y="2880360"/>
            <a:ext cx="265176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6F6B"/>
              </a:buClr>
              <a:buSzPts val="1500"/>
              <a:buFont typeface="Calibri"/>
              <a:buNone/>
            </a:pPr>
            <a:r>
              <a:rPr b="1" i="0" lang="en-US" sz="1500" u="none" cap="none" strike="noStrike">
                <a:solidFill>
                  <a:srgbClr val="1F6F6B"/>
                </a:solidFill>
                <a:latin typeface="Calibri"/>
                <a:ea typeface="Calibri"/>
                <a:cs typeface="Calibri"/>
                <a:sym typeface="Calibri"/>
              </a:rPr>
              <a:t>Longest prefix first</a:t>
            </a:r>
            <a:endParaRPr b="0" i="0" sz="1500" u="none" cap="none" strike="noStrike">
              <a:solidFill>
                <a:schemeClr val="dk1"/>
              </a:solidFill>
              <a:latin typeface="Calibri"/>
              <a:ea typeface="Calibri"/>
              <a:cs typeface="Calibri"/>
              <a:sym typeface="Calibri"/>
            </a:endParaRPr>
          </a:p>
        </p:txBody>
      </p:sp>
      <p:sp>
        <p:nvSpPr>
          <p:cNvPr id="243" name="Google Shape;243;p10"/>
          <p:cNvSpPr/>
          <p:nvPr/>
        </p:nvSpPr>
        <p:spPr>
          <a:xfrm>
            <a:off x="3291840" y="2880360"/>
            <a:ext cx="1417320" cy="457200"/>
          </a:xfrm>
          <a:prstGeom prst="roundRect">
            <a:avLst>
              <a:gd fmla="val 14000"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10"/>
          <p:cNvSpPr txBox="1"/>
          <p:nvPr/>
        </p:nvSpPr>
        <p:spPr>
          <a:xfrm>
            <a:off x="3291840" y="2880360"/>
            <a:ext cx="141732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A1 miss</a:t>
            </a:r>
            <a:endParaRPr b="0" i="0" sz="1200" u="none" cap="none" strike="noStrike">
              <a:solidFill>
                <a:schemeClr val="dk1"/>
              </a:solidFill>
              <a:latin typeface="Calibri"/>
              <a:ea typeface="Calibri"/>
              <a:cs typeface="Calibri"/>
              <a:sym typeface="Calibri"/>
            </a:endParaRPr>
          </a:p>
        </p:txBody>
      </p:sp>
      <p:sp>
        <p:nvSpPr>
          <p:cNvPr id="245" name="Google Shape;245;p10"/>
          <p:cNvSpPr/>
          <p:nvPr/>
        </p:nvSpPr>
        <p:spPr>
          <a:xfrm>
            <a:off x="4846320" y="2880360"/>
            <a:ext cx="1417320" cy="457200"/>
          </a:xfrm>
          <a:prstGeom prst="roundRect">
            <a:avLst>
              <a:gd fmla="val 14000"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10"/>
          <p:cNvSpPr txBox="1"/>
          <p:nvPr/>
        </p:nvSpPr>
        <p:spPr>
          <a:xfrm>
            <a:off x="4846320" y="2880360"/>
            <a:ext cx="141732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A2 hit</a:t>
            </a:r>
            <a:endParaRPr b="0" i="0" sz="1200" u="none" cap="none" strike="noStrike">
              <a:solidFill>
                <a:schemeClr val="dk1"/>
              </a:solidFill>
              <a:latin typeface="Calibri"/>
              <a:ea typeface="Calibri"/>
              <a:cs typeface="Calibri"/>
              <a:sym typeface="Calibri"/>
            </a:endParaRPr>
          </a:p>
        </p:txBody>
      </p:sp>
      <p:sp>
        <p:nvSpPr>
          <p:cNvPr id="247" name="Google Shape;247;p10"/>
          <p:cNvSpPr/>
          <p:nvPr/>
        </p:nvSpPr>
        <p:spPr>
          <a:xfrm>
            <a:off x="6400800" y="2880360"/>
            <a:ext cx="1417320" cy="457200"/>
          </a:xfrm>
          <a:prstGeom prst="roundRect">
            <a:avLst>
              <a:gd fmla="val 14000"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10"/>
          <p:cNvSpPr txBox="1"/>
          <p:nvPr/>
        </p:nvSpPr>
        <p:spPr>
          <a:xfrm>
            <a:off x="6400800" y="2880360"/>
            <a:ext cx="141732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B5482F"/>
              </a:buClr>
              <a:buSzPts val="1200"/>
              <a:buFont typeface="Courier New"/>
              <a:buNone/>
            </a:pPr>
            <a:r>
              <a:rPr b="1" i="0" lang="en-US" sz="1200" u="none" cap="none" strike="noStrike">
                <a:solidFill>
                  <a:srgbClr val="B5482F"/>
                </a:solidFill>
                <a:latin typeface="Courier New"/>
                <a:ea typeface="Courier New"/>
                <a:cs typeface="Courier New"/>
                <a:sym typeface="Courier New"/>
              </a:rPr>
              <a:t>B1 miss</a:t>
            </a:r>
            <a:endParaRPr b="0" i="0" sz="1200" u="none" cap="none" strike="noStrike">
              <a:solidFill>
                <a:schemeClr val="dk1"/>
              </a:solidFill>
              <a:latin typeface="Calibri"/>
              <a:ea typeface="Calibri"/>
              <a:cs typeface="Calibri"/>
              <a:sym typeface="Calibri"/>
            </a:endParaRPr>
          </a:p>
        </p:txBody>
      </p:sp>
      <p:sp>
        <p:nvSpPr>
          <p:cNvPr id="249" name="Google Shape;249;p10"/>
          <p:cNvSpPr/>
          <p:nvPr/>
        </p:nvSpPr>
        <p:spPr>
          <a:xfrm>
            <a:off x="7955280" y="2880360"/>
            <a:ext cx="1417320" cy="457200"/>
          </a:xfrm>
          <a:prstGeom prst="roundRect">
            <a:avLst>
              <a:gd fmla="val 14000"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10"/>
          <p:cNvSpPr txBox="1"/>
          <p:nvPr/>
        </p:nvSpPr>
        <p:spPr>
          <a:xfrm>
            <a:off x="7955280" y="2880360"/>
            <a:ext cx="141732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sz="1200" u="none" cap="none" strike="noStrike">
                <a:solidFill>
                  <a:srgbClr val="FFFFFF"/>
                </a:solidFill>
                <a:latin typeface="Courier New"/>
                <a:ea typeface="Courier New"/>
                <a:cs typeface="Courier New"/>
                <a:sym typeface="Courier New"/>
              </a:rPr>
              <a:t>B2 hit</a:t>
            </a:r>
            <a:endParaRPr b="0" i="0" sz="1200" u="none" cap="none" strike="noStrike">
              <a:solidFill>
                <a:schemeClr val="dk1"/>
              </a:solidFill>
              <a:latin typeface="Calibri"/>
              <a:ea typeface="Calibri"/>
              <a:cs typeface="Calibri"/>
              <a:sym typeface="Calibri"/>
            </a:endParaRPr>
          </a:p>
        </p:txBody>
      </p:sp>
      <p:sp>
        <p:nvSpPr>
          <p:cNvPr id="251" name="Google Shape;251;p10"/>
          <p:cNvSpPr txBox="1"/>
          <p:nvPr/>
        </p:nvSpPr>
        <p:spPr>
          <a:xfrm>
            <a:off x="9601200" y="2240280"/>
            <a:ext cx="182880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B5482F"/>
              </a:buClr>
              <a:buSzPts val="1500"/>
              <a:buFont typeface="Calibri"/>
              <a:buNone/>
            </a:pPr>
            <a:r>
              <a:rPr b="1" i="0" lang="en-US" sz="1500" u="none" cap="none" strike="noStrike">
                <a:solidFill>
                  <a:srgbClr val="B5482F"/>
                </a:solidFill>
                <a:latin typeface="Calibri"/>
                <a:ea typeface="Calibri"/>
                <a:cs typeface="Calibri"/>
                <a:sym typeface="Calibri"/>
              </a:rPr>
              <a:t>4 prefills</a:t>
            </a:r>
            <a:endParaRPr b="0" i="0" sz="1500" u="none" cap="none" strike="noStrike">
              <a:solidFill>
                <a:schemeClr val="dk1"/>
              </a:solidFill>
              <a:latin typeface="Calibri"/>
              <a:ea typeface="Calibri"/>
              <a:cs typeface="Calibri"/>
              <a:sym typeface="Calibri"/>
            </a:endParaRPr>
          </a:p>
        </p:txBody>
      </p:sp>
      <p:sp>
        <p:nvSpPr>
          <p:cNvPr id="252" name="Google Shape;252;p10"/>
          <p:cNvSpPr txBox="1"/>
          <p:nvPr/>
        </p:nvSpPr>
        <p:spPr>
          <a:xfrm>
            <a:off x="9601200" y="2880360"/>
            <a:ext cx="182880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6F6B"/>
              </a:buClr>
              <a:buSzPts val="1500"/>
              <a:buFont typeface="Calibri"/>
              <a:buNone/>
            </a:pPr>
            <a:r>
              <a:rPr b="1" i="0" lang="en-US" sz="1500" u="none" cap="none" strike="noStrike">
                <a:solidFill>
                  <a:srgbClr val="1F6F6B"/>
                </a:solidFill>
                <a:latin typeface="Calibri"/>
                <a:ea typeface="Calibri"/>
                <a:cs typeface="Calibri"/>
                <a:sym typeface="Calibri"/>
              </a:rPr>
              <a:t>2 prefills</a:t>
            </a:r>
            <a:endParaRPr b="0" i="0" sz="1500" u="none" cap="none" strike="noStrike">
              <a:solidFill>
                <a:schemeClr val="dk1"/>
              </a:solidFill>
              <a:latin typeface="Calibri"/>
              <a:ea typeface="Calibri"/>
              <a:cs typeface="Calibri"/>
              <a:sym typeface="Calibri"/>
            </a:endParaRPr>
          </a:p>
        </p:txBody>
      </p:sp>
      <p:sp>
        <p:nvSpPr>
          <p:cNvPr id="253" name="Google Shape;253;p10"/>
          <p:cNvSpPr/>
          <p:nvPr/>
        </p:nvSpPr>
        <p:spPr>
          <a:xfrm>
            <a:off x="548640" y="3703320"/>
            <a:ext cx="6583680" cy="2377440"/>
          </a:xfrm>
          <a:prstGeom prst="roundRect">
            <a:avLst>
              <a:gd fmla="val 3846" name="adj"/>
            </a:avLst>
          </a:prstGeom>
          <a:solidFill>
            <a:srgbClr val="0E1F24"/>
          </a:solidFill>
          <a:ln cap="flat" cmpd="sng" w="12700">
            <a:solidFill>
              <a:srgbClr val="0E1F2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10"/>
          <p:cNvSpPr txBox="1"/>
          <p:nvPr/>
        </p:nvSpPr>
        <p:spPr>
          <a:xfrm>
            <a:off x="822960" y="3886200"/>
            <a:ext cx="548640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2A541"/>
              </a:buClr>
              <a:buSzPts val="1500"/>
              <a:buFont typeface="Calibri"/>
              <a:buNone/>
            </a:pPr>
            <a:r>
              <a:rPr b="1" i="0" lang="en-US" sz="1500" u="none" cap="none" strike="noStrike">
                <a:solidFill>
                  <a:srgbClr val="F2A541"/>
                </a:solidFill>
                <a:latin typeface="Calibri"/>
                <a:ea typeface="Calibri"/>
                <a:cs typeface="Calibri"/>
                <a:sym typeface="Calibri"/>
              </a:rPr>
              <a:t>Theorem 3.1</a:t>
            </a:r>
            <a:endParaRPr b="0" i="0" sz="1500" u="none" cap="none" strike="noStrike">
              <a:solidFill>
                <a:schemeClr val="dk1"/>
              </a:solidFill>
              <a:latin typeface="Calibri"/>
              <a:ea typeface="Calibri"/>
              <a:cs typeface="Calibri"/>
              <a:sym typeface="Calibri"/>
            </a:endParaRPr>
          </a:p>
        </p:txBody>
      </p:sp>
      <p:sp>
        <p:nvSpPr>
          <p:cNvPr id="255" name="Google Shape;255;p10"/>
          <p:cNvSpPr txBox="1"/>
          <p:nvPr/>
        </p:nvSpPr>
        <p:spPr>
          <a:xfrm>
            <a:off x="822960" y="4297680"/>
            <a:ext cx="6035040" cy="16459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FFFF"/>
              </a:buClr>
              <a:buSzPts val="1700"/>
              <a:buFont typeface="Cambria"/>
              <a:buNone/>
            </a:pPr>
            <a:r>
              <a:rPr b="0" i="0" lang="en-US" sz="1700" u="none" cap="none" strike="noStrike">
                <a:solidFill>
                  <a:srgbClr val="FFFFFF"/>
                </a:solidFill>
                <a:latin typeface="Cambria"/>
                <a:ea typeface="Cambria"/>
                <a:cs typeface="Cambria"/>
                <a:sym typeface="Cambria"/>
              </a:rPr>
              <a:t>For a batch of requests, visiting the radix tree in DFS order gives the optimal cache hit rate, if cache size ≥ the longest request. Longest-shared-prefix-first is equivalent to DFS.</a:t>
            </a:r>
            <a:endParaRPr b="0" i="0" sz="1700" u="none" cap="none" strike="noStrike">
              <a:solidFill>
                <a:schemeClr val="dk1"/>
              </a:solidFill>
              <a:latin typeface="Calibri"/>
              <a:ea typeface="Calibri"/>
              <a:cs typeface="Calibri"/>
              <a:sym typeface="Calibri"/>
            </a:endParaRPr>
          </a:p>
        </p:txBody>
      </p:sp>
      <p:sp>
        <p:nvSpPr>
          <p:cNvPr id="256" name="Google Shape;256;p10"/>
          <p:cNvSpPr txBox="1"/>
          <p:nvPr/>
        </p:nvSpPr>
        <p:spPr>
          <a:xfrm>
            <a:off x="7498080" y="3749040"/>
            <a:ext cx="411480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500"/>
              <a:buFont typeface="Calibri"/>
              <a:buNone/>
            </a:pPr>
            <a:r>
              <a:rPr b="1" lang="en-US" sz="1900">
                <a:solidFill>
                  <a:srgbClr val="1F6F6B"/>
                </a:solidFill>
                <a:latin typeface="Calibri"/>
                <a:ea typeface="Calibri"/>
                <a:cs typeface="Calibri"/>
                <a:sym typeface="Calibri"/>
              </a:rPr>
              <a:t>However, when online...</a:t>
            </a:r>
            <a:endParaRPr b="1" i="0" sz="1900" u="none" cap="none" strike="noStrike">
              <a:solidFill>
                <a:srgbClr val="1F6F6B"/>
              </a:solidFill>
              <a:latin typeface="Calibri"/>
              <a:ea typeface="Calibri"/>
              <a:cs typeface="Calibri"/>
              <a:sym typeface="Calibri"/>
            </a:endParaRPr>
          </a:p>
        </p:txBody>
      </p:sp>
      <p:sp>
        <p:nvSpPr>
          <p:cNvPr id="257" name="Google Shape;257;p10"/>
          <p:cNvSpPr txBox="1"/>
          <p:nvPr/>
        </p:nvSpPr>
        <p:spPr>
          <a:xfrm>
            <a:off x="7498080" y="4160520"/>
            <a:ext cx="4160520" cy="2011680"/>
          </a:xfrm>
          <a:prstGeom prst="rect">
            <a:avLst/>
          </a:prstGeom>
          <a:noFill/>
          <a:ln>
            <a:noFill/>
          </a:ln>
        </p:spPr>
        <p:txBody>
          <a:bodyPr anchorCtr="0" anchor="t" bIns="0" lIns="0" spcFirstLastPara="1" rIns="0" wrap="square" tIns="0">
            <a:noAutofit/>
          </a:bodyPr>
          <a:lstStyle/>
          <a:p>
            <a:pPr indent="-234950" lvl="0" marL="203200" marR="0" rtl="0" algn="l">
              <a:lnSpc>
                <a:spcPct val="100000"/>
              </a:lnSpc>
              <a:spcBef>
                <a:spcPts val="800"/>
              </a:spcBef>
              <a:spcAft>
                <a:spcPts val="0"/>
              </a:spcAft>
              <a:buClr>
                <a:srgbClr val="1B2426"/>
              </a:buClr>
              <a:buSzPts val="1850"/>
              <a:buFont typeface="Calibri"/>
              <a:buChar char="●"/>
            </a:pPr>
            <a:r>
              <a:rPr lang="en-US" sz="1850">
                <a:solidFill>
                  <a:srgbClr val="1B2426"/>
                </a:solidFill>
                <a:latin typeface="Calibri"/>
                <a:ea typeface="Calibri"/>
                <a:cs typeface="Calibri"/>
                <a:sym typeface="Calibri"/>
              </a:rPr>
              <a:t>Future requests are unknown, so new arrivals can break the DFS order.</a:t>
            </a:r>
            <a:endParaRPr sz="1850">
              <a:solidFill>
                <a:srgbClr val="1B2426"/>
              </a:solidFill>
              <a:latin typeface="Calibri"/>
              <a:ea typeface="Calibri"/>
              <a:cs typeface="Calibri"/>
              <a:sym typeface="Calibri"/>
            </a:endParaRPr>
          </a:p>
          <a:p>
            <a:pPr indent="-234950" lvl="0" marL="203200" marR="0" rtl="0" algn="l">
              <a:lnSpc>
                <a:spcPct val="100000"/>
              </a:lnSpc>
              <a:spcBef>
                <a:spcPts val="800"/>
              </a:spcBef>
              <a:spcAft>
                <a:spcPts val="0"/>
              </a:spcAft>
              <a:buClr>
                <a:srgbClr val="1B2426"/>
              </a:buClr>
              <a:buSzPts val="1850"/>
              <a:buFont typeface="Calibri"/>
              <a:buChar char="●"/>
            </a:pPr>
            <a:r>
              <a:rPr lang="en-US" sz="1850">
                <a:solidFill>
                  <a:srgbClr val="1B2426"/>
                </a:solidFill>
                <a:latin typeface="Calibri"/>
                <a:ea typeface="Calibri"/>
                <a:cs typeface="Calibri"/>
                <a:sym typeface="Calibri"/>
              </a:rPr>
              <a:t>Cannot guarantee optimal cache hit rate</a:t>
            </a:r>
            <a:endParaRPr sz="1850">
              <a:solidFill>
                <a:srgbClr val="1B2426"/>
              </a:solidFill>
              <a:latin typeface="Calibri"/>
              <a:ea typeface="Calibri"/>
              <a:cs typeface="Calibri"/>
              <a:sym typeface="Calibri"/>
            </a:endParaRPr>
          </a:p>
        </p:txBody>
      </p:sp>
      <p:sp>
        <p:nvSpPr>
          <p:cNvPr id="258" name="Google Shape;258;p10"/>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§3, Algorithm 1, Appendix A.3. Cache hit rate = cached prompt tokens / prompt tokens.</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1"/>
          <p:cNvSpPr txBox="1"/>
          <p:nvPr/>
        </p:nvSpPr>
        <p:spPr>
          <a:xfrm>
            <a:off x="550000" y="755225"/>
            <a:ext cx="10800000" cy="65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rgbClr val="0E1F24"/>
                </a:solidFill>
                <a:latin typeface="Cambria"/>
                <a:ea typeface="Cambria"/>
                <a:cs typeface="Cambria"/>
                <a:sym typeface="Cambria"/>
              </a:rPr>
              <a:t>Why does cache-aware scheduling improve throughput?</a:t>
            </a:r>
            <a:endParaRPr b="1" sz="3000">
              <a:solidFill>
                <a:srgbClr val="0E1F24"/>
              </a:solidFill>
              <a:latin typeface="Cambria"/>
              <a:ea typeface="Cambria"/>
              <a:cs typeface="Cambria"/>
              <a:sym typeface="Cambria"/>
            </a:endParaRPr>
          </a:p>
        </p:txBody>
      </p:sp>
      <p:sp>
        <p:nvSpPr>
          <p:cNvPr id="265" name="Google Shape;265;p11"/>
          <p:cNvSpPr/>
          <p:nvPr/>
        </p:nvSpPr>
        <p:spPr>
          <a:xfrm>
            <a:off x="550000" y="2045950"/>
            <a:ext cx="5199900" cy="3500100"/>
          </a:xfrm>
          <a:prstGeom prst="roundRect">
            <a:avLst>
              <a:gd fmla="val 16667" name="adj"/>
            </a:avLst>
          </a:prstGeom>
          <a:solidFill>
            <a:srgbClr val="EE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6" name="Google Shape;266;p11"/>
          <p:cNvSpPr/>
          <p:nvPr/>
        </p:nvSpPr>
        <p:spPr>
          <a:xfrm>
            <a:off x="820000" y="2305950"/>
            <a:ext cx="429900" cy="429900"/>
          </a:xfrm>
          <a:prstGeom prst="ellipse">
            <a:avLst/>
          </a:prstGeom>
          <a:solidFill>
            <a:srgbClr val="1C736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a:solidFill>
                  <a:srgbClr val="FFFFFF"/>
                </a:solidFill>
                <a:latin typeface="Calibri"/>
                <a:ea typeface="Calibri"/>
                <a:cs typeface="Calibri"/>
                <a:sym typeface="Calibri"/>
              </a:rPr>
              <a:t>1</a:t>
            </a:r>
            <a:endParaRPr b="1">
              <a:solidFill>
                <a:srgbClr val="FFFFFF"/>
              </a:solidFill>
              <a:latin typeface="Calibri"/>
              <a:ea typeface="Calibri"/>
              <a:cs typeface="Calibri"/>
              <a:sym typeface="Calibri"/>
            </a:endParaRPr>
          </a:p>
        </p:txBody>
      </p:sp>
      <p:sp>
        <p:nvSpPr>
          <p:cNvPr id="267" name="Google Shape;267;p11"/>
          <p:cNvSpPr txBox="1"/>
          <p:nvPr/>
        </p:nvSpPr>
        <p:spPr>
          <a:xfrm>
            <a:off x="1380000" y="2295950"/>
            <a:ext cx="3900000" cy="45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0E1F24"/>
                </a:solidFill>
                <a:latin typeface="Calibri"/>
                <a:ea typeface="Calibri"/>
                <a:cs typeface="Calibri"/>
                <a:sym typeface="Calibri"/>
              </a:rPr>
              <a:t>Less work per request</a:t>
            </a:r>
            <a:endParaRPr b="1" sz="1800">
              <a:solidFill>
                <a:srgbClr val="0E1F24"/>
              </a:solidFill>
              <a:latin typeface="Calibri"/>
              <a:ea typeface="Calibri"/>
              <a:cs typeface="Calibri"/>
              <a:sym typeface="Calibri"/>
            </a:endParaRPr>
          </a:p>
        </p:txBody>
      </p:sp>
      <p:sp>
        <p:nvSpPr>
          <p:cNvPr id="268" name="Google Shape;268;p11"/>
          <p:cNvSpPr txBox="1"/>
          <p:nvPr/>
        </p:nvSpPr>
        <p:spPr>
          <a:xfrm>
            <a:off x="900000" y="2895950"/>
            <a:ext cx="4299900" cy="2199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cache hit ↑</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fewer prompt tokens re-prefilled</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GPU work per request ↓</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Clr>
                <a:schemeClr val="dk1"/>
              </a:buClr>
              <a:buSzPts val="1100"/>
              <a:buFont typeface="Arial"/>
              <a:buNone/>
            </a:pPr>
            <a:r>
              <a:rPr lang="en-US" sz="1700">
                <a:solidFill>
                  <a:srgbClr val="1B2426"/>
                </a:solidFill>
                <a:latin typeface="Calibri"/>
                <a:ea typeface="Calibri"/>
                <a:cs typeface="Calibri"/>
                <a:sym typeface="Calibri"/>
              </a:rPr>
              <a:t>throughput ↑</a:t>
            </a:r>
            <a:endParaRPr sz="1700">
              <a:solidFill>
                <a:srgbClr val="1B2426"/>
              </a:solidFill>
              <a:latin typeface="Calibri"/>
              <a:ea typeface="Calibri"/>
              <a:cs typeface="Calibri"/>
              <a:sym typeface="Calibri"/>
            </a:endParaRPr>
          </a:p>
        </p:txBody>
      </p:sp>
      <p:sp>
        <p:nvSpPr>
          <p:cNvPr id="269" name="Google Shape;269;p11"/>
          <p:cNvSpPr/>
          <p:nvPr/>
        </p:nvSpPr>
        <p:spPr>
          <a:xfrm>
            <a:off x="6420000" y="2045950"/>
            <a:ext cx="5199900" cy="3500100"/>
          </a:xfrm>
          <a:prstGeom prst="roundRect">
            <a:avLst>
              <a:gd fmla="val 16667" name="adj"/>
            </a:avLst>
          </a:prstGeom>
          <a:solidFill>
            <a:srgbClr val="EE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0" name="Google Shape;270;p11"/>
          <p:cNvSpPr/>
          <p:nvPr/>
        </p:nvSpPr>
        <p:spPr>
          <a:xfrm>
            <a:off x="6690000" y="2305950"/>
            <a:ext cx="429900" cy="429900"/>
          </a:xfrm>
          <a:prstGeom prst="ellipse">
            <a:avLst/>
          </a:prstGeom>
          <a:solidFill>
            <a:srgbClr val="B548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a:solidFill>
                  <a:srgbClr val="FFFFFF"/>
                </a:solidFill>
                <a:latin typeface="Calibri"/>
                <a:ea typeface="Calibri"/>
                <a:cs typeface="Calibri"/>
                <a:sym typeface="Calibri"/>
              </a:rPr>
              <a:t>2</a:t>
            </a:r>
            <a:endParaRPr b="1">
              <a:solidFill>
                <a:srgbClr val="FFFFFF"/>
              </a:solidFill>
              <a:latin typeface="Calibri"/>
              <a:ea typeface="Calibri"/>
              <a:cs typeface="Calibri"/>
              <a:sym typeface="Calibri"/>
            </a:endParaRPr>
          </a:p>
        </p:txBody>
      </p:sp>
      <p:sp>
        <p:nvSpPr>
          <p:cNvPr id="271" name="Google Shape;271;p11"/>
          <p:cNvSpPr txBox="1"/>
          <p:nvPr/>
        </p:nvSpPr>
        <p:spPr>
          <a:xfrm>
            <a:off x="7250000" y="2295950"/>
            <a:ext cx="3900000" cy="45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a:solidFill>
                  <a:srgbClr val="0E1F24"/>
                </a:solidFill>
                <a:latin typeface="Calibri"/>
                <a:ea typeface="Calibri"/>
                <a:cs typeface="Calibri"/>
                <a:sym typeface="Calibri"/>
              </a:rPr>
              <a:t>More room for batching</a:t>
            </a:r>
            <a:endParaRPr b="1" sz="1800">
              <a:solidFill>
                <a:srgbClr val="0E1F24"/>
              </a:solidFill>
              <a:latin typeface="Calibri"/>
              <a:ea typeface="Calibri"/>
              <a:cs typeface="Calibri"/>
              <a:sym typeface="Calibri"/>
            </a:endParaRPr>
          </a:p>
        </p:txBody>
      </p:sp>
      <p:sp>
        <p:nvSpPr>
          <p:cNvPr id="272" name="Google Shape;272;p11"/>
          <p:cNvSpPr txBox="1"/>
          <p:nvPr/>
        </p:nvSpPr>
        <p:spPr>
          <a:xfrm>
            <a:off x="6770000" y="2895950"/>
            <a:ext cx="4299900" cy="2199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more KV is shared</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KV memory usage ↓</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larger active batch</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a:t>
            </a:r>
            <a:endParaRPr sz="1700">
              <a:solidFill>
                <a:srgbClr val="1B2426"/>
              </a:solidFill>
              <a:latin typeface="Calibri"/>
              <a:ea typeface="Calibri"/>
              <a:cs typeface="Calibri"/>
              <a:sym typeface="Calibri"/>
            </a:endParaRPr>
          </a:p>
          <a:p>
            <a:pPr indent="0" lvl="0" marL="0" rtl="0" algn="ctr">
              <a:lnSpc>
                <a:spcPct val="115000"/>
              </a:lnSpc>
              <a:spcBef>
                <a:spcPts val="0"/>
              </a:spcBef>
              <a:spcAft>
                <a:spcPts val="0"/>
              </a:spcAft>
              <a:buNone/>
            </a:pPr>
            <a:r>
              <a:rPr lang="en-US" sz="1700">
                <a:solidFill>
                  <a:srgbClr val="1B2426"/>
                </a:solidFill>
                <a:latin typeface="Calibri"/>
                <a:ea typeface="Calibri"/>
                <a:cs typeface="Calibri"/>
                <a:sym typeface="Calibri"/>
              </a:rPr>
              <a:t>throughput ↑</a:t>
            </a:r>
            <a:endParaRPr sz="1700">
              <a:solidFill>
                <a:srgbClr val="1B2426"/>
              </a:solidFill>
              <a:latin typeface="Calibri"/>
              <a:ea typeface="Calibri"/>
              <a:cs typeface="Calibri"/>
              <a:sym typeface="Calibri"/>
            </a:endParaRPr>
          </a:p>
        </p:txBody>
      </p:sp>
      <p:sp>
        <p:nvSpPr>
          <p:cNvPr id="273" name="Google Shape;273;p11"/>
          <p:cNvSpPr txBox="1"/>
          <p:nvPr/>
        </p:nvSpPr>
        <p:spPr>
          <a:xfrm>
            <a:off x="550000" y="6895950"/>
            <a:ext cx="3500100" cy="24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US" sz="1000">
                <a:solidFill>
                  <a:srgbClr val="5C696B"/>
                </a:solidFill>
                <a:latin typeface="Calibri"/>
                <a:ea typeface="Calibri"/>
                <a:cs typeface="Calibri"/>
                <a:sym typeface="Calibri"/>
              </a:rPr>
              <a:t>Paper §3, §6.2–6.3</a:t>
            </a:r>
            <a:endParaRPr i="1" sz="1000">
              <a:solidFill>
                <a:srgbClr val="5C696B"/>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8" name="Shape 278"/>
        <p:cNvGrpSpPr/>
        <p:nvPr/>
      </p:nvGrpSpPr>
      <p:grpSpPr>
        <a:xfrm>
          <a:off x="0" y="0"/>
          <a:ext cx="0" cy="0"/>
          <a:chOff x="0" y="0"/>
          <a:chExt cx="0" cy="0"/>
        </a:xfrm>
      </p:grpSpPr>
      <p:sp>
        <p:nvSpPr>
          <p:cNvPr id="279" name="Google Shape;279;p12"/>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i="0" lang="en-US" sz="3200" u="none" cap="none" strike="noStrike">
                <a:solidFill>
                  <a:srgbClr val="0E1F24"/>
                </a:solidFill>
                <a:latin typeface="Cambria"/>
                <a:ea typeface="Cambria"/>
                <a:cs typeface="Cambria"/>
                <a:sym typeface="Cambria"/>
              </a:rPr>
              <a:t>Compressed FSM</a:t>
            </a:r>
            <a:endParaRPr b="0" i="0" sz="3200" u="none" cap="none" strike="noStrike">
              <a:solidFill>
                <a:schemeClr val="dk1"/>
              </a:solidFill>
              <a:latin typeface="Calibri"/>
              <a:ea typeface="Calibri"/>
              <a:cs typeface="Calibri"/>
              <a:sym typeface="Calibri"/>
            </a:endParaRPr>
          </a:p>
        </p:txBody>
      </p:sp>
      <p:pic>
        <p:nvPicPr>
          <p:cNvPr descr="fig/fig4.png" id="280" name="Google Shape;280;p12"/>
          <p:cNvPicPr preferRelativeResize="0"/>
          <p:nvPr/>
        </p:nvPicPr>
        <p:blipFill rotWithShape="1">
          <a:blip r:embed="rId3">
            <a:alphaModFix/>
          </a:blip>
          <a:srcRect b="0" l="0" r="0" t="0"/>
          <a:stretch/>
        </p:blipFill>
        <p:spPr>
          <a:xfrm>
            <a:off x="592195" y="1645920"/>
            <a:ext cx="11007306" cy="2651760"/>
          </a:xfrm>
          <a:prstGeom prst="rect">
            <a:avLst/>
          </a:prstGeom>
          <a:noFill/>
          <a:ln>
            <a:noFill/>
          </a:ln>
        </p:spPr>
      </p:pic>
      <p:sp>
        <p:nvSpPr>
          <p:cNvPr id="281" name="Google Shape;281;p12"/>
          <p:cNvSpPr/>
          <p:nvPr/>
        </p:nvSpPr>
        <p:spPr>
          <a:xfrm>
            <a:off x="548640" y="4434840"/>
            <a:ext cx="3520440" cy="1783080"/>
          </a:xfrm>
          <a:prstGeom prst="roundRect">
            <a:avLst>
              <a:gd fmla="val 5128" name="adj"/>
            </a:avLst>
          </a:prstGeom>
          <a:solidFill>
            <a:srgbClr val="EEF1F1"/>
          </a:solidFill>
          <a:ln cap="flat" cmpd="sng" w="12700">
            <a:solidFill>
              <a:srgbClr val="EEF1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12"/>
          <p:cNvSpPr txBox="1"/>
          <p:nvPr/>
        </p:nvSpPr>
        <p:spPr>
          <a:xfrm>
            <a:off x="777240" y="4617720"/>
            <a:ext cx="306324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1500"/>
              <a:buFont typeface="Calibri"/>
              <a:buNone/>
            </a:pPr>
            <a:r>
              <a:rPr b="1" i="0" lang="en-US" sz="1500" u="none" cap="none" strike="noStrike">
                <a:solidFill>
                  <a:srgbClr val="0E1F24"/>
                </a:solidFill>
                <a:latin typeface="Calibri"/>
                <a:ea typeface="Calibri"/>
                <a:cs typeface="Calibri"/>
                <a:sym typeface="Calibri"/>
              </a:rPr>
              <a:t>How normal FSM decodes</a:t>
            </a:r>
            <a:endParaRPr b="0" i="0" sz="1500" u="none" cap="none" strike="noStrike">
              <a:solidFill>
                <a:schemeClr val="dk1"/>
              </a:solidFill>
              <a:latin typeface="Calibri"/>
              <a:ea typeface="Calibri"/>
              <a:cs typeface="Calibri"/>
              <a:sym typeface="Calibri"/>
            </a:endParaRPr>
          </a:p>
        </p:txBody>
      </p:sp>
      <p:sp>
        <p:nvSpPr>
          <p:cNvPr id="283" name="Google Shape;283;p12"/>
          <p:cNvSpPr txBox="1"/>
          <p:nvPr/>
        </p:nvSpPr>
        <p:spPr>
          <a:xfrm>
            <a:off x="777240" y="5029200"/>
            <a:ext cx="3063240" cy="1143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00"/>
              <a:buFont typeface="Calibri"/>
              <a:buNone/>
            </a:pPr>
            <a:r>
              <a:rPr b="0" i="0" lang="en-US" sz="1300" u="none" cap="none" strike="noStrike">
                <a:solidFill>
                  <a:srgbClr val="1B2426"/>
                </a:solidFill>
                <a:latin typeface="Calibri"/>
                <a:ea typeface="Calibri"/>
                <a:cs typeface="Calibri"/>
                <a:sym typeface="Calibri"/>
              </a:rPr>
              <a:t>Regex → finite state machine. At each step, tokens that don't match any outgoing edge get their logits masked to zero.</a:t>
            </a:r>
            <a:endParaRPr b="0" i="0" sz="1300" u="none" cap="none" strike="noStrike">
              <a:solidFill>
                <a:schemeClr val="dk1"/>
              </a:solidFill>
              <a:latin typeface="Calibri"/>
              <a:ea typeface="Calibri"/>
              <a:cs typeface="Calibri"/>
              <a:sym typeface="Calibri"/>
            </a:endParaRPr>
          </a:p>
        </p:txBody>
      </p:sp>
      <p:sp>
        <p:nvSpPr>
          <p:cNvPr id="284" name="Google Shape;284;p12"/>
          <p:cNvSpPr/>
          <p:nvPr/>
        </p:nvSpPr>
        <p:spPr>
          <a:xfrm>
            <a:off x="4297680" y="4434840"/>
            <a:ext cx="3520440" cy="1783080"/>
          </a:xfrm>
          <a:prstGeom prst="roundRect">
            <a:avLst>
              <a:gd fmla="val 5128" name="adj"/>
            </a:avLst>
          </a:prstGeom>
          <a:solidFill>
            <a:srgbClr val="EEF1F1"/>
          </a:solidFill>
          <a:ln cap="flat" cmpd="sng" w="12700">
            <a:solidFill>
              <a:srgbClr val="EEF1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12"/>
          <p:cNvSpPr txBox="1"/>
          <p:nvPr/>
        </p:nvSpPr>
        <p:spPr>
          <a:xfrm>
            <a:off x="4526280" y="4617720"/>
            <a:ext cx="306324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1500"/>
              <a:buFont typeface="Calibri"/>
              <a:buNone/>
            </a:pPr>
            <a:r>
              <a:rPr b="1" i="0" lang="en-US" sz="1500" u="none" cap="none" strike="noStrike">
                <a:solidFill>
                  <a:srgbClr val="0E1F24"/>
                </a:solidFill>
                <a:latin typeface="Calibri"/>
                <a:ea typeface="Calibri"/>
                <a:cs typeface="Calibri"/>
                <a:sym typeface="Calibri"/>
              </a:rPr>
              <a:t>The waste</a:t>
            </a:r>
            <a:endParaRPr b="0" i="0" sz="1500" u="none" cap="none" strike="noStrike">
              <a:solidFill>
                <a:schemeClr val="dk1"/>
              </a:solidFill>
              <a:latin typeface="Calibri"/>
              <a:ea typeface="Calibri"/>
              <a:cs typeface="Calibri"/>
              <a:sym typeface="Calibri"/>
            </a:endParaRPr>
          </a:p>
        </p:txBody>
      </p:sp>
      <p:sp>
        <p:nvSpPr>
          <p:cNvPr id="286" name="Google Shape;286;p12"/>
          <p:cNvSpPr txBox="1"/>
          <p:nvPr/>
        </p:nvSpPr>
        <p:spPr>
          <a:xfrm>
            <a:off x="4526280" y="5029200"/>
            <a:ext cx="3063240" cy="1143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00"/>
              <a:buFont typeface="Calibri"/>
              <a:buNone/>
            </a:pPr>
            <a:r>
              <a:rPr b="0" i="0" lang="en-US" sz="1300" u="none" cap="none" strike="noStrike">
                <a:solidFill>
                  <a:srgbClr val="1B2426"/>
                </a:solidFill>
                <a:latin typeface="Calibri"/>
                <a:ea typeface="Calibri"/>
                <a:cs typeface="Calibri"/>
                <a:sym typeface="Calibri"/>
              </a:rPr>
              <a:t>In (a) and (c), {"summary": " has only one legal path but still takes one forward pass per token.</a:t>
            </a:r>
            <a:endParaRPr b="0" i="0" sz="1300" u="none" cap="none" strike="noStrike">
              <a:solidFill>
                <a:schemeClr val="dk1"/>
              </a:solidFill>
              <a:latin typeface="Calibri"/>
              <a:ea typeface="Calibri"/>
              <a:cs typeface="Calibri"/>
              <a:sym typeface="Calibri"/>
            </a:endParaRPr>
          </a:p>
        </p:txBody>
      </p:sp>
      <p:sp>
        <p:nvSpPr>
          <p:cNvPr id="287" name="Google Shape;287;p12"/>
          <p:cNvSpPr/>
          <p:nvPr/>
        </p:nvSpPr>
        <p:spPr>
          <a:xfrm>
            <a:off x="8046720" y="4434840"/>
            <a:ext cx="3520440" cy="1783080"/>
          </a:xfrm>
          <a:prstGeom prst="roundRect">
            <a:avLst>
              <a:gd fmla="val 5128"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12"/>
          <p:cNvSpPr txBox="1"/>
          <p:nvPr/>
        </p:nvSpPr>
        <p:spPr>
          <a:xfrm>
            <a:off x="8275320" y="4617720"/>
            <a:ext cx="306324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500"/>
              <a:buFont typeface="Calibri"/>
              <a:buNone/>
            </a:pPr>
            <a:r>
              <a:rPr b="1" i="0" lang="en-US" sz="1500" u="none" cap="none" strike="noStrike">
                <a:solidFill>
                  <a:srgbClr val="1F6F6B"/>
                </a:solidFill>
                <a:latin typeface="Calibri"/>
                <a:ea typeface="Calibri"/>
                <a:cs typeface="Calibri"/>
                <a:sym typeface="Calibri"/>
              </a:rPr>
              <a:t>The fix</a:t>
            </a:r>
            <a:endParaRPr b="0" i="0" sz="1500" u="none" cap="none" strike="noStrike">
              <a:solidFill>
                <a:schemeClr val="dk1"/>
              </a:solidFill>
              <a:latin typeface="Calibri"/>
              <a:ea typeface="Calibri"/>
              <a:cs typeface="Calibri"/>
              <a:sym typeface="Calibri"/>
            </a:endParaRPr>
          </a:p>
        </p:txBody>
      </p:sp>
      <p:sp>
        <p:nvSpPr>
          <p:cNvPr id="289" name="Google Shape;289;p12"/>
          <p:cNvSpPr txBox="1"/>
          <p:nvPr/>
        </p:nvSpPr>
        <p:spPr>
          <a:xfrm>
            <a:off x="8275320" y="5029200"/>
            <a:ext cx="3063240" cy="1143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00"/>
              <a:buFont typeface="Calibri"/>
              <a:buNone/>
            </a:pPr>
            <a:r>
              <a:rPr b="0" i="0" lang="en-US" sz="1300" u="none" cap="none" strike="noStrike">
                <a:solidFill>
                  <a:srgbClr val="1B2426"/>
                </a:solidFill>
                <a:latin typeface="Calibri"/>
                <a:ea typeface="Calibri"/>
                <a:cs typeface="Calibri"/>
                <a:sym typeface="Calibri"/>
              </a:rPr>
              <a:t>Merge chains of single-successor, single-string edges into one edge. When decoding reaches it, append the whole string at once</a:t>
            </a:r>
            <a:endParaRPr b="0" i="0" sz="1300" u="none" cap="none" strike="noStrike">
              <a:solidFill>
                <a:schemeClr val="dk1"/>
              </a:solidFill>
              <a:latin typeface="Calibri"/>
              <a:ea typeface="Calibri"/>
              <a:cs typeface="Calibri"/>
              <a:sym typeface="Calibri"/>
            </a:endParaRPr>
          </a:p>
        </p:txBody>
      </p:sp>
      <p:sp>
        <p:nvSpPr>
          <p:cNvPr id="290" name="Google Shape;290;p12"/>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Fig. 4, §4, Appendix B. Jump-forward text is retokenized with the model's tokenizer so token boundaries match training.</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5" name="Shape 295"/>
        <p:cNvGrpSpPr/>
        <p:nvPr/>
      </p:nvGrpSpPr>
      <p:grpSpPr>
        <a:xfrm>
          <a:off x="0" y="0"/>
          <a:ext cx="0" cy="0"/>
          <a:chOff x="0" y="0"/>
          <a:chExt cx="0" cy="0"/>
        </a:xfrm>
      </p:grpSpPr>
      <p:sp>
        <p:nvSpPr>
          <p:cNvPr id="296" name="Google Shape;296;p13"/>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i="0" lang="en-US" sz="3200" u="none" cap="none" strike="noStrike">
                <a:solidFill>
                  <a:srgbClr val="0E1F24"/>
                </a:solidFill>
                <a:latin typeface="Cambria"/>
                <a:ea typeface="Cambria"/>
                <a:cs typeface="Cambria"/>
                <a:sym typeface="Cambria"/>
              </a:rPr>
              <a:t>For black-box APIs: speculative execution</a:t>
            </a:r>
            <a:endParaRPr b="0" i="0" sz="3200" u="none" cap="none" strike="noStrike">
              <a:solidFill>
                <a:schemeClr val="dk1"/>
              </a:solidFill>
              <a:latin typeface="Calibri"/>
              <a:ea typeface="Calibri"/>
              <a:cs typeface="Calibri"/>
              <a:sym typeface="Calibri"/>
            </a:endParaRPr>
          </a:p>
        </p:txBody>
      </p:sp>
      <p:sp>
        <p:nvSpPr>
          <p:cNvPr id="297" name="Google Shape;297;p13"/>
          <p:cNvSpPr/>
          <p:nvPr/>
        </p:nvSpPr>
        <p:spPr>
          <a:xfrm>
            <a:off x="548640" y="1783080"/>
            <a:ext cx="11091672" cy="914400"/>
          </a:xfrm>
          <a:prstGeom prst="roundRect">
            <a:avLst>
              <a:gd fmla="val 10000" name="adj"/>
            </a:avLst>
          </a:prstGeom>
          <a:solidFill>
            <a:srgbClr val="EEF1F1"/>
          </a:solidFill>
          <a:ln cap="flat" cmpd="sng" w="12700">
            <a:solidFill>
              <a:srgbClr val="EEF1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13"/>
          <p:cNvSpPr txBox="1"/>
          <p:nvPr/>
        </p:nvSpPr>
        <p:spPr>
          <a:xfrm>
            <a:off x="822960" y="1783080"/>
            <a:ext cx="10515600" cy="914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1600"/>
              <a:buFont typeface="Courier New"/>
              <a:buNone/>
            </a:pPr>
            <a:r>
              <a:rPr b="0" i="0" lang="en-US" sz="1600" u="none" cap="none" strike="noStrike">
                <a:solidFill>
                  <a:srgbClr val="0E1F24"/>
                </a:solidFill>
                <a:latin typeface="Courier New"/>
                <a:ea typeface="Courier New"/>
                <a:cs typeface="Courier New"/>
                <a:sym typeface="Courier New"/>
              </a:rPr>
              <a:t>s += context + "name:" + gen("name", stop="\n") + "job:" + gen("job", stop="\n")</a:t>
            </a:r>
            <a:endParaRPr b="0" i="0" sz="1600" u="none" cap="none" strike="noStrike">
              <a:solidFill>
                <a:schemeClr val="dk1"/>
              </a:solidFill>
              <a:latin typeface="Calibri"/>
              <a:ea typeface="Calibri"/>
              <a:cs typeface="Calibri"/>
              <a:sym typeface="Calibri"/>
            </a:endParaRPr>
          </a:p>
        </p:txBody>
      </p:sp>
      <p:sp>
        <p:nvSpPr>
          <p:cNvPr id="299" name="Google Shape;299;p13"/>
          <p:cNvSpPr txBox="1"/>
          <p:nvPr/>
        </p:nvSpPr>
        <p:spPr>
          <a:xfrm>
            <a:off x="548640" y="3017520"/>
            <a:ext cx="5303520" cy="4114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B5482F"/>
              </a:buClr>
              <a:buSzPts val="1800"/>
              <a:buFont typeface="Calibri"/>
              <a:buNone/>
            </a:pPr>
            <a:r>
              <a:rPr b="1" i="0" lang="en-US" sz="2100" u="none" cap="none" strike="noStrike">
                <a:solidFill>
                  <a:srgbClr val="B5482F"/>
                </a:solidFill>
                <a:latin typeface="Calibri"/>
                <a:ea typeface="Calibri"/>
                <a:cs typeface="Calibri"/>
                <a:sym typeface="Calibri"/>
              </a:rPr>
              <a:t>Naive: 2 API calls</a:t>
            </a:r>
            <a:endParaRPr b="0" i="0" sz="2100" u="none" cap="none" strike="noStrike">
              <a:solidFill>
                <a:schemeClr val="dk1"/>
              </a:solidFill>
              <a:latin typeface="Calibri"/>
              <a:ea typeface="Calibri"/>
              <a:cs typeface="Calibri"/>
              <a:sym typeface="Calibri"/>
            </a:endParaRPr>
          </a:p>
        </p:txBody>
      </p:sp>
      <p:sp>
        <p:nvSpPr>
          <p:cNvPr id="300" name="Google Shape;300;p13"/>
          <p:cNvSpPr txBox="1"/>
          <p:nvPr/>
        </p:nvSpPr>
        <p:spPr>
          <a:xfrm>
            <a:off x="548640" y="3520440"/>
            <a:ext cx="5303520" cy="2194560"/>
          </a:xfrm>
          <a:prstGeom prst="rect">
            <a:avLst/>
          </a:prstGeom>
          <a:noFill/>
          <a:ln>
            <a:noFill/>
          </a:ln>
        </p:spPr>
        <p:txBody>
          <a:bodyPr anchorCtr="0" anchor="t" bIns="0" lIns="0" spcFirstLastPara="1" rIns="0" wrap="square" tIns="0">
            <a:noAutofit/>
          </a:bodyPr>
          <a:lstStyle/>
          <a:p>
            <a:pPr indent="-222250" lvl="0" marL="203200" marR="0" rtl="0" algn="l">
              <a:lnSpc>
                <a:spcPct val="100000"/>
              </a:lnSpc>
              <a:spcBef>
                <a:spcPts val="0"/>
              </a:spcBef>
              <a:spcAft>
                <a:spcPts val="0"/>
              </a:spcAft>
              <a:buClr>
                <a:srgbClr val="1B2426"/>
              </a:buClr>
              <a:buSzPts val="1800"/>
              <a:buFont typeface="Calibri"/>
              <a:buChar char="•"/>
            </a:pPr>
            <a:r>
              <a:rPr b="0" i="0" lang="en-US" sz="1800" u="none" cap="none" strike="noStrike">
                <a:solidFill>
                  <a:srgbClr val="1B2426"/>
                </a:solidFill>
                <a:latin typeface="Calibri"/>
                <a:ea typeface="Calibri"/>
                <a:cs typeface="Calibri"/>
                <a:sym typeface="Calibri"/>
              </a:rPr>
              <a:t>Call 1 stops at "\n" after the name.</a:t>
            </a:r>
            <a:endParaRPr b="0" i="0" sz="1800" u="none" cap="none" strike="noStrike">
              <a:solidFill>
                <a:schemeClr val="dk1"/>
              </a:solidFill>
              <a:latin typeface="Calibri"/>
              <a:ea typeface="Calibri"/>
              <a:cs typeface="Calibri"/>
              <a:sym typeface="Calibri"/>
            </a:endParaRPr>
          </a:p>
          <a:p>
            <a:pPr indent="-222250" lvl="0" marL="203200" marR="0" rtl="0" algn="l">
              <a:lnSpc>
                <a:spcPct val="100000"/>
              </a:lnSpc>
              <a:spcBef>
                <a:spcPts val="800"/>
              </a:spcBef>
              <a:spcAft>
                <a:spcPts val="0"/>
              </a:spcAft>
              <a:buClr>
                <a:srgbClr val="1B2426"/>
              </a:buClr>
              <a:buSzPts val="1800"/>
              <a:buFont typeface="Calibri"/>
              <a:buChar char="•"/>
            </a:pPr>
            <a:r>
              <a:rPr b="0" i="0" lang="en-US" sz="1800" u="none" cap="none" strike="noStrike">
                <a:solidFill>
                  <a:srgbClr val="1B2426"/>
                </a:solidFill>
                <a:latin typeface="Calibri"/>
                <a:ea typeface="Calibri"/>
                <a:cs typeface="Calibri"/>
                <a:sym typeface="Calibri"/>
              </a:rPr>
              <a:t>Call 2 resends the whole context to get the job.</a:t>
            </a:r>
            <a:endParaRPr b="0" i="0" sz="1800" u="none" cap="none" strike="noStrike">
              <a:solidFill>
                <a:schemeClr val="dk1"/>
              </a:solidFill>
              <a:latin typeface="Calibri"/>
              <a:ea typeface="Calibri"/>
              <a:cs typeface="Calibri"/>
              <a:sym typeface="Calibri"/>
            </a:endParaRPr>
          </a:p>
          <a:p>
            <a:pPr indent="-222250" lvl="0" marL="203200" marR="0" rtl="0" algn="l">
              <a:lnSpc>
                <a:spcPct val="100000"/>
              </a:lnSpc>
              <a:spcBef>
                <a:spcPts val="800"/>
              </a:spcBef>
              <a:spcAft>
                <a:spcPts val="0"/>
              </a:spcAft>
              <a:buClr>
                <a:srgbClr val="1B2426"/>
              </a:buClr>
              <a:buSzPts val="1800"/>
              <a:buFont typeface="Calibri"/>
              <a:buChar char="•"/>
            </a:pPr>
            <a:r>
              <a:rPr b="0" i="0" lang="en-US" sz="1800" u="none" cap="none" strike="noStrike">
                <a:solidFill>
                  <a:srgbClr val="1B2426"/>
                </a:solidFill>
                <a:latin typeface="Calibri"/>
                <a:ea typeface="Calibri"/>
                <a:cs typeface="Calibri"/>
                <a:sym typeface="Calibri"/>
              </a:rPr>
              <a:t>The context's input tokens are paid twice.</a:t>
            </a:r>
            <a:endParaRPr b="0" i="0" sz="1800" u="none" cap="none" strike="noStrike">
              <a:solidFill>
                <a:schemeClr val="dk1"/>
              </a:solidFill>
              <a:latin typeface="Calibri"/>
              <a:ea typeface="Calibri"/>
              <a:cs typeface="Calibri"/>
              <a:sym typeface="Calibri"/>
            </a:endParaRPr>
          </a:p>
        </p:txBody>
      </p:sp>
      <p:sp>
        <p:nvSpPr>
          <p:cNvPr id="301" name="Google Shape;301;p13"/>
          <p:cNvSpPr txBox="1"/>
          <p:nvPr/>
        </p:nvSpPr>
        <p:spPr>
          <a:xfrm>
            <a:off x="6309360" y="3017520"/>
            <a:ext cx="5303520" cy="4114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800"/>
              <a:buFont typeface="Calibri"/>
              <a:buNone/>
            </a:pPr>
            <a:r>
              <a:rPr b="1" i="0" lang="en-US" sz="2100" u="none" cap="none" strike="noStrike">
                <a:solidFill>
                  <a:srgbClr val="1F6F6B"/>
                </a:solidFill>
                <a:latin typeface="Calibri"/>
                <a:ea typeface="Calibri"/>
                <a:cs typeface="Calibri"/>
                <a:sym typeface="Calibri"/>
              </a:rPr>
              <a:t>SGLang: often 1 call</a:t>
            </a:r>
            <a:endParaRPr b="0" i="0" sz="2100" u="none" cap="none" strike="noStrike">
              <a:solidFill>
                <a:schemeClr val="dk1"/>
              </a:solidFill>
              <a:latin typeface="Calibri"/>
              <a:ea typeface="Calibri"/>
              <a:cs typeface="Calibri"/>
              <a:sym typeface="Calibri"/>
            </a:endParaRPr>
          </a:p>
        </p:txBody>
      </p:sp>
      <p:sp>
        <p:nvSpPr>
          <p:cNvPr id="302" name="Google Shape;302;p13"/>
          <p:cNvSpPr txBox="1"/>
          <p:nvPr/>
        </p:nvSpPr>
        <p:spPr>
          <a:xfrm>
            <a:off x="6309360" y="3520440"/>
            <a:ext cx="5303400" cy="2194500"/>
          </a:xfrm>
          <a:prstGeom prst="rect">
            <a:avLst/>
          </a:prstGeom>
          <a:noFill/>
          <a:ln>
            <a:noFill/>
          </a:ln>
        </p:spPr>
        <p:txBody>
          <a:bodyPr anchorCtr="0" anchor="t" bIns="0" lIns="0" spcFirstLastPara="1" rIns="0" wrap="square" tIns="0">
            <a:noAutofit/>
          </a:bodyPr>
          <a:lstStyle/>
          <a:p>
            <a:pPr indent="-222250" lvl="0" marL="203200" marR="0" rtl="0" algn="l">
              <a:lnSpc>
                <a:spcPct val="100000"/>
              </a:lnSpc>
              <a:spcBef>
                <a:spcPts val="0"/>
              </a:spcBef>
              <a:spcAft>
                <a:spcPts val="0"/>
              </a:spcAft>
              <a:buClr>
                <a:srgbClr val="1B2426"/>
              </a:buClr>
              <a:buSzPts val="1800"/>
              <a:buFont typeface="Calibri"/>
              <a:buChar char="•"/>
            </a:pPr>
            <a:r>
              <a:rPr b="0" i="0" lang="en-US" sz="1800" u="none" cap="none" strike="noStrike">
                <a:solidFill>
                  <a:srgbClr val="1B2426"/>
                </a:solidFill>
                <a:latin typeface="Calibri"/>
                <a:ea typeface="Calibri"/>
                <a:cs typeface="Calibri"/>
                <a:sym typeface="Calibri"/>
              </a:rPr>
              <a:t>Ignore the first stop and let call 1 keep generating.</a:t>
            </a:r>
            <a:endParaRPr b="0" i="0" sz="1800" u="none" cap="none" strike="noStrike">
              <a:solidFill>
                <a:schemeClr val="dk1"/>
              </a:solidFill>
              <a:latin typeface="Calibri"/>
              <a:ea typeface="Calibri"/>
              <a:cs typeface="Calibri"/>
              <a:sym typeface="Calibri"/>
            </a:endParaRPr>
          </a:p>
          <a:p>
            <a:pPr indent="-222250" lvl="0" marL="203200" marR="0" rtl="0" algn="l">
              <a:lnSpc>
                <a:spcPct val="100000"/>
              </a:lnSpc>
              <a:spcBef>
                <a:spcPts val="800"/>
              </a:spcBef>
              <a:spcAft>
                <a:spcPts val="0"/>
              </a:spcAft>
              <a:buClr>
                <a:srgbClr val="1B2426"/>
              </a:buClr>
              <a:buSzPts val="1800"/>
              <a:buFont typeface="Calibri"/>
              <a:buChar char="•"/>
            </a:pPr>
            <a:r>
              <a:rPr b="0" i="0" lang="en-US" sz="1800" u="none" cap="none" strike="noStrike">
                <a:solidFill>
                  <a:srgbClr val="1B2426"/>
                </a:solidFill>
                <a:latin typeface="Calibri"/>
                <a:ea typeface="Calibri"/>
                <a:cs typeface="Calibri"/>
                <a:sym typeface="Calibri"/>
              </a:rPr>
              <a:t>The interpreter matches the extra output against "job:" + gen(...).</a:t>
            </a:r>
            <a:endParaRPr b="0" i="0" sz="1800" u="none" cap="none" strike="noStrike">
              <a:solidFill>
                <a:schemeClr val="dk1"/>
              </a:solidFill>
              <a:latin typeface="Calibri"/>
              <a:ea typeface="Calibri"/>
              <a:cs typeface="Calibri"/>
              <a:sym typeface="Calibri"/>
            </a:endParaRPr>
          </a:p>
          <a:p>
            <a:pPr indent="-222250" lvl="0" marL="203200" marR="0" rtl="0" algn="l">
              <a:lnSpc>
                <a:spcPct val="100000"/>
              </a:lnSpc>
              <a:spcBef>
                <a:spcPts val="800"/>
              </a:spcBef>
              <a:spcAft>
                <a:spcPts val="0"/>
              </a:spcAft>
              <a:buClr>
                <a:srgbClr val="1B2426"/>
              </a:buClr>
              <a:buSzPts val="1800"/>
              <a:buFont typeface="Calibri"/>
              <a:buChar char="•"/>
            </a:pPr>
            <a:r>
              <a:rPr b="0" i="0" lang="en-US" sz="1800" u="none" cap="none" strike="noStrike">
                <a:solidFill>
                  <a:srgbClr val="1B2426"/>
                </a:solidFill>
                <a:latin typeface="Calibri"/>
                <a:ea typeface="Calibri"/>
                <a:cs typeface="Calibri"/>
                <a:sym typeface="Calibri"/>
              </a:rPr>
              <a:t>If it matches, skip call 2.</a:t>
            </a:r>
            <a:endParaRPr b="0" i="0" sz="1800" u="none" cap="none" strike="noStrike">
              <a:solidFill>
                <a:schemeClr val="dk1"/>
              </a:solidFill>
              <a:latin typeface="Calibri"/>
              <a:ea typeface="Calibri"/>
              <a:cs typeface="Calibri"/>
              <a:sym typeface="Calibri"/>
            </a:endParaRPr>
          </a:p>
        </p:txBody>
      </p:sp>
      <p:sp>
        <p:nvSpPr>
          <p:cNvPr id="303" name="Google Shape;303;p13"/>
          <p:cNvSpPr/>
          <p:nvPr/>
        </p:nvSpPr>
        <p:spPr>
          <a:xfrm>
            <a:off x="548640" y="5486400"/>
            <a:ext cx="11091672" cy="731520"/>
          </a:xfrm>
          <a:prstGeom prst="roundRect">
            <a:avLst>
              <a:gd fmla="val 12500" name="adj"/>
            </a:avLst>
          </a:prstGeom>
          <a:solidFill>
            <a:srgbClr val="FDF1DE"/>
          </a:solidFill>
          <a:ln cap="flat" cmpd="sng" w="12700">
            <a:solidFill>
              <a:srgbClr val="FDF1D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3"/>
          <p:cNvSpPr txBox="1"/>
          <p:nvPr/>
        </p:nvSpPr>
        <p:spPr>
          <a:xfrm>
            <a:off x="822960" y="5486400"/>
            <a:ext cx="10515600" cy="7315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1400"/>
              <a:buFont typeface="Calibri"/>
              <a:buNone/>
            </a:pPr>
            <a:r>
              <a:rPr b="0" i="0" lang="en-US" sz="1400" u="none" cap="none" strike="noStrike">
                <a:solidFill>
                  <a:srgbClr val="0E1F24"/>
                </a:solidFill>
                <a:latin typeface="Calibri"/>
                <a:ea typeface="Calibri"/>
                <a:cs typeface="Calibri"/>
                <a:sym typeface="Calibri"/>
              </a:rPr>
              <a:t>Evidence: one GPT-3.5 task extracting 3 fields from Wikipedia pages; about 3× lower input-token cost with few-shot prompting</a:t>
            </a:r>
            <a:endParaRPr b="0" i="0" sz="1400" u="none" cap="none" strike="noStrike">
              <a:solidFill>
                <a:schemeClr val="dk1"/>
              </a:solidFill>
              <a:latin typeface="Calibri"/>
              <a:ea typeface="Calibri"/>
              <a:cs typeface="Calibri"/>
              <a:sym typeface="Calibri"/>
            </a:endParaRPr>
          </a:p>
        </p:txBody>
      </p:sp>
      <p:sp>
        <p:nvSpPr>
          <p:cNvPr id="305" name="Google Shape;305;p13"/>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§5 and §6.2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0" name="Shape 310"/>
        <p:cNvGrpSpPr/>
        <p:nvPr/>
      </p:nvGrpSpPr>
      <p:grpSpPr>
        <a:xfrm>
          <a:off x="0" y="0"/>
          <a:ext cx="0" cy="0"/>
          <a:chOff x="0" y="0"/>
          <a:chExt cx="0" cy="0"/>
        </a:xfrm>
      </p:grpSpPr>
      <p:sp>
        <p:nvSpPr>
          <p:cNvPr id="311" name="Google Shape;311;p14"/>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lang="en-US" sz="3200">
                <a:solidFill>
                  <a:srgbClr val="0E1F24"/>
                </a:solidFill>
                <a:latin typeface="Cambria"/>
                <a:ea typeface="Cambria"/>
                <a:cs typeface="Cambria"/>
                <a:sym typeface="Cambria"/>
              </a:rPr>
              <a:t>E</a:t>
            </a:r>
            <a:r>
              <a:rPr b="1" i="0" lang="en-US" sz="3200" u="none" cap="none" strike="noStrike">
                <a:solidFill>
                  <a:srgbClr val="0E1F24"/>
                </a:solidFill>
                <a:latin typeface="Cambria"/>
                <a:ea typeface="Cambria"/>
                <a:cs typeface="Cambria"/>
                <a:sym typeface="Cambria"/>
              </a:rPr>
              <a:t>xample: multi-dimensional essay judge</a:t>
            </a:r>
            <a:endParaRPr b="0" i="0" sz="3200" u="none" cap="none" strike="noStrike">
              <a:solidFill>
                <a:schemeClr val="dk1"/>
              </a:solidFill>
              <a:latin typeface="Calibri"/>
              <a:ea typeface="Calibri"/>
              <a:cs typeface="Calibri"/>
              <a:sym typeface="Calibri"/>
            </a:endParaRPr>
          </a:p>
        </p:txBody>
      </p:sp>
      <p:pic>
        <p:nvPicPr>
          <p:cNvPr descr="fig/fig2.png" id="312" name="Google Shape;312;p14"/>
          <p:cNvPicPr preferRelativeResize="0"/>
          <p:nvPr/>
        </p:nvPicPr>
        <p:blipFill rotWithShape="1">
          <a:blip r:embed="rId3">
            <a:alphaModFix/>
          </a:blip>
          <a:srcRect b="0" l="0" r="0" t="0"/>
          <a:stretch/>
        </p:blipFill>
        <p:spPr>
          <a:xfrm>
            <a:off x="548640" y="1645920"/>
            <a:ext cx="7132320" cy="4754880"/>
          </a:xfrm>
          <a:prstGeom prst="rect">
            <a:avLst/>
          </a:prstGeom>
          <a:noFill/>
          <a:ln>
            <a:noFill/>
          </a:ln>
        </p:spPr>
      </p:pic>
      <p:sp>
        <p:nvSpPr>
          <p:cNvPr id="313" name="Google Shape;313;p14"/>
          <p:cNvSpPr/>
          <p:nvPr/>
        </p:nvSpPr>
        <p:spPr>
          <a:xfrm>
            <a:off x="8001000" y="1691640"/>
            <a:ext cx="1737360" cy="347472"/>
          </a:xfrm>
          <a:prstGeom prst="roundRect">
            <a:avLst>
              <a:gd fmla="val 18421" name="adj"/>
            </a:avLst>
          </a:prstGeom>
          <a:solidFill>
            <a:srgbClr val="1F6F6B"/>
          </a:solidFill>
          <a:ln cap="flat" cmpd="sng" w="12700">
            <a:solidFill>
              <a:srgbClr val="1F6F6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14"/>
          <p:cNvSpPr txBox="1"/>
          <p:nvPr/>
        </p:nvSpPr>
        <p:spPr>
          <a:xfrm>
            <a:off x="8001000" y="1691640"/>
            <a:ext cx="173736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u="none" cap="none" strike="noStrike">
                <a:solidFill>
                  <a:srgbClr val="FFFFFF"/>
                </a:solidFill>
                <a:latin typeface="Courier New"/>
                <a:ea typeface="Courier New"/>
                <a:cs typeface="Courier New"/>
                <a:sym typeface="Courier New"/>
              </a:rPr>
              <a:t>fork(3)</a:t>
            </a:r>
            <a:endParaRPr b="0" i="0" u="none" cap="none" strike="noStrike">
              <a:solidFill>
                <a:schemeClr val="dk1"/>
              </a:solidFill>
              <a:latin typeface="Calibri"/>
              <a:ea typeface="Calibri"/>
              <a:cs typeface="Calibri"/>
              <a:sym typeface="Calibri"/>
            </a:endParaRPr>
          </a:p>
        </p:txBody>
      </p:sp>
      <p:sp>
        <p:nvSpPr>
          <p:cNvPr id="315" name="Google Shape;315;p14"/>
          <p:cNvSpPr txBox="1"/>
          <p:nvPr/>
        </p:nvSpPr>
        <p:spPr>
          <a:xfrm>
            <a:off x="9829800" y="1691640"/>
            <a:ext cx="1813255"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6F6B"/>
              </a:buClr>
              <a:buSzPts val="1200"/>
              <a:buFont typeface="Calibri"/>
              <a:buNone/>
            </a:pPr>
            <a:r>
              <a:rPr b="1" i="0" lang="en-US" u="none" cap="none" strike="noStrike">
                <a:solidFill>
                  <a:srgbClr val="1F6F6B"/>
                </a:solidFill>
                <a:latin typeface="Calibri"/>
                <a:ea typeface="Calibri"/>
                <a:cs typeface="Calibri"/>
                <a:sym typeface="Calibri"/>
              </a:rPr>
              <a:t>RadixAttention</a:t>
            </a:r>
            <a:endParaRPr b="0" i="0" u="none" cap="none" strike="noStrike">
              <a:solidFill>
                <a:schemeClr val="dk1"/>
              </a:solidFill>
              <a:latin typeface="Calibri"/>
              <a:ea typeface="Calibri"/>
              <a:cs typeface="Calibri"/>
              <a:sym typeface="Calibri"/>
            </a:endParaRPr>
          </a:p>
        </p:txBody>
      </p:sp>
      <p:sp>
        <p:nvSpPr>
          <p:cNvPr id="316" name="Google Shape;316;p14"/>
          <p:cNvSpPr txBox="1"/>
          <p:nvPr/>
        </p:nvSpPr>
        <p:spPr>
          <a:xfrm>
            <a:off x="8001000" y="2103120"/>
            <a:ext cx="3642055"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550" u="none" cap="none" strike="noStrike">
                <a:solidFill>
                  <a:srgbClr val="1B2426"/>
                </a:solidFill>
                <a:latin typeface="Calibri"/>
                <a:ea typeface="Calibri"/>
                <a:cs typeface="Calibri"/>
                <a:sym typeface="Calibri"/>
              </a:rPr>
              <a:t>The 3 branches share the whole prefix, so its KV is computed once.</a:t>
            </a:r>
            <a:endParaRPr b="0" i="0" sz="1550" u="none" cap="none" strike="noStrike">
              <a:solidFill>
                <a:schemeClr val="dk1"/>
              </a:solidFill>
              <a:latin typeface="Calibri"/>
              <a:ea typeface="Calibri"/>
              <a:cs typeface="Calibri"/>
              <a:sym typeface="Calibri"/>
            </a:endParaRPr>
          </a:p>
        </p:txBody>
      </p:sp>
      <p:sp>
        <p:nvSpPr>
          <p:cNvPr id="317" name="Google Shape;317;p14"/>
          <p:cNvSpPr/>
          <p:nvPr/>
        </p:nvSpPr>
        <p:spPr>
          <a:xfrm>
            <a:off x="8001000" y="2862072"/>
            <a:ext cx="1737360" cy="347472"/>
          </a:xfrm>
          <a:prstGeom prst="roundRect">
            <a:avLst>
              <a:gd fmla="val 18421" name="adj"/>
            </a:avLst>
          </a:prstGeom>
          <a:solidFill>
            <a:srgbClr val="5E6B6D"/>
          </a:solidFill>
          <a:ln cap="flat" cmpd="sng" w="12700">
            <a:solidFill>
              <a:srgbClr val="5E6B6D"/>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14"/>
          <p:cNvSpPr txBox="1"/>
          <p:nvPr/>
        </p:nvSpPr>
        <p:spPr>
          <a:xfrm>
            <a:off x="8001000" y="2862072"/>
            <a:ext cx="173736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u="none" cap="none" strike="noStrike">
                <a:solidFill>
                  <a:srgbClr val="FFFFFF"/>
                </a:solidFill>
                <a:latin typeface="Courier New"/>
                <a:ea typeface="Courier New"/>
                <a:cs typeface="Courier New"/>
                <a:sym typeface="Courier New"/>
              </a:rPr>
              <a:t>gen × 3</a:t>
            </a:r>
            <a:endParaRPr b="0" i="0" u="none" cap="none" strike="noStrike">
              <a:solidFill>
                <a:schemeClr val="dk1"/>
              </a:solidFill>
              <a:latin typeface="Calibri"/>
              <a:ea typeface="Calibri"/>
              <a:cs typeface="Calibri"/>
              <a:sym typeface="Calibri"/>
            </a:endParaRPr>
          </a:p>
        </p:txBody>
      </p:sp>
      <p:sp>
        <p:nvSpPr>
          <p:cNvPr id="319" name="Google Shape;319;p14"/>
          <p:cNvSpPr txBox="1"/>
          <p:nvPr/>
        </p:nvSpPr>
        <p:spPr>
          <a:xfrm>
            <a:off x="9829800" y="2862072"/>
            <a:ext cx="1813255"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E6B6D"/>
              </a:buClr>
              <a:buSzPts val="1200"/>
              <a:buFont typeface="Calibri"/>
              <a:buNone/>
            </a:pPr>
            <a:r>
              <a:rPr b="1" i="0" lang="en-US" u="none" cap="none" strike="noStrike">
                <a:solidFill>
                  <a:srgbClr val="5E6B6D"/>
                </a:solidFill>
                <a:latin typeface="Calibri"/>
                <a:ea typeface="Calibri"/>
                <a:cs typeface="Calibri"/>
                <a:sym typeface="Calibri"/>
              </a:rPr>
              <a:t>Interpreter</a:t>
            </a:r>
            <a:endParaRPr b="0" i="0" u="none" cap="none" strike="noStrike">
              <a:solidFill>
                <a:schemeClr val="dk1"/>
              </a:solidFill>
              <a:latin typeface="Calibri"/>
              <a:ea typeface="Calibri"/>
              <a:cs typeface="Calibri"/>
              <a:sym typeface="Calibri"/>
            </a:endParaRPr>
          </a:p>
        </p:txBody>
      </p:sp>
      <p:sp>
        <p:nvSpPr>
          <p:cNvPr id="320" name="Google Shape;320;p14"/>
          <p:cNvSpPr txBox="1"/>
          <p:nvPr/>
        </p:nvSpPr>
        <p:spPr>
          <a:xfrm>
            <a:off x="8001000" y="3273552"/>
            <a:ext cx="3642055"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550" u="none" cap="none" strike="noStrike">
                <a:solidFill>
                  <a:srgbClr val="1B2426"/>
                </a:solidFill>
                <a:latin typeface="Calibri"/>
                <a:ea typeface="Calibri"/>
                <a:cs typeface="Calibri"/>
                <a:sym typeface="Calibri"/>
              </a:rPr>
              <a:t>The branches run concurrently because calls are asynchronous</a:t>
            </a:r>
            <a:endParaRPr b="0" i="0" sz="1550" u="none" cap="none" strike="noStrike">
              <a:solidFill>
                <a:schemeClr val="dk1"/>
              </a:solidFill>
              <a:latin typeface="Calibri"/>
              <a:ea typeface="Calibri"/>
              <a:cs typeface="Calibri"/>
              <a:sym typeface="Calibri"/>
            </a:endParaRPr>
          </a:p>
        </p:txBody>
      </p:sp>
      <p:sp>
        <p:nvSpPr>
          <p:cNvPr id="321" name="Google Shape;321;p14"/>
          <p:cNvSpPr/>
          <p:nvPr/>
        </p:nvSpPr>
        <p:spPr>
          <a:xfrm>
            <a:off x="8001000" y="4032504"/>
            <a:ext cx="1737360" cy="347472"/>
          </a:xfrm>
          <a:prstGeom prst="roundRect">
            <a:avLst>
              <a:gd fmla="val 18421" name="adj"/>
            </a:avLst>
          </a:prstGeom>
          <a:solidFill>
            <a:srgbClr val="B5482F"/>
          </a:solidFill>
          <a:ln cap="flat" cmpd="sng" w="12700">
            <a:solidFill>
              <a:srgbClr val="B5482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14"/>
          <p:cNvSpPr txBox="1"/>
          <p:nvPr/>
        </p:nvSpPr>
        <p:spPr>
          <a:xfrm>
            <a:off x="8001000" y="4032504"/>
            <a:ext cx="173736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u="none" cap="none" strike="noStrike">
                <a:solidFill>
                  <a:srgbClr val="FFFFFF"/>
                </a:solidFill>
                <a:latin typeface="Courier New"/>
                <a:ea typeface="Courier New"/>
                <a:cs typeface="Courier New"/>
                <a:sym typeface="Courier New"/>
              </a:rPr>
              <a:t>regex=schema</a:t>
            </a:r>
            <a:endParaRPr b="0" i="0" u="none" cap="none" strike="noStrike">
              <a:solidFill>
                <a:schemeClr val="dk1"/>
              </a:solidFill>
              <a:latin typeface="Calibri"/>
              <a:ea typeface="Calibri"/>
              <a:cs typeface="Calibri"/>
              <a:sym typeface="Calibri"/>
            </a:endParaRPr>
          </a:p>
        </p:txBody>
      </p:sp>
      <p:sp>
        <p:nvSpPr>
          <p:cNvPr id="323" name="Google Shape;323;p14"/>
          <p:cNvSpPr txBox="1"/>
          <p:nvPr/>
        </p:nvSpPr>
        <p:spPr>
          <a:xfrm>
            <a:off x="9829800" y="4032504"/>
            <a:ext cx="1813255"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B5482F"/>
              </a:buClr>
              <a:buSzPts val="1200"/>
              <a:buFont typeface="Calibri"/>
              <a:buNone/>
            </a:pPr>
            <a:r>
              <a:rPr b="1" i="0" lang="en-US" u="none" cap="none" strike="noStrike">
                <a:solidFill>
                  <a:srgbClr val="B5482F"/>
                </a:solidFill>
                <a:latin typeface="Calibri"/>
                <a:ea typeface="Calibri"/>
                <a:cs typeface="Calibri"/>
                <a:sym typeface="Calibri"/>
              </a:rPr>
              <a:t>Compressed FSM</a:t>
            </a:r>
            <a:endParaRPr b="0" i="0" u="none" cap="none" strike="noStrike">
              <a:solidFill>
                <a:schemeClr val="dk1"/>
              </a:solidFill>
              <a:latin typeface="Calibri"/>
              <a:ea typeface="Calibri"/>
              <a:cs typeface="Calibri"/>
              <a:sym typeface="Calibri"/>
            </a:endParaRPr>
          </a:p>
        </p:txBody>
      </p:sp>
      <p:sp>
        <p:nvSpPr>
          <p:cNvPr id="324" name="Google Shape;324;p14"/>
          <p:cNvSpPr txBox="1"/>
          <p:nvPr/>
        </p:nvSpPr>
        <p:spPr>
          <a:xfrm>
            <a:off x="8001000" y="4443984"/>
            <a:ext cx="3642055"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550" u="none" cap="none" strike="noStrike">
                <a:solidFill>
                  <a:srgbClr val="1B2426"/>
                </a:solidFill>
                <a:latin typeface="Calibri"/>
                <a:ea typeface="Calibri"/>
                <a:cs typeface="Calibri"/>
                <a:sym typeface="Calibri"/>
              </a:rPr>
              <a:t>Fixed JSON text is emitted without decoding it token by token.</a:t>
            </a:r>
            <a:endParaRPr b="0" i="0" sz="1550" u="none" cap="none" strike="noStrike">
              <a:solidFill>
                <a:schemeClr val="dk1"/>
              </a:solidFill>
              <a:latin typeface="Calibri"/>
              <a:ea typeface="Calibri"/>
              <a:cs typeface="Calibri"/>
              <a:sym typeface="Calibri"/>
            </a:endParaRPr>
          </a:p>
        </p:txBody>
      </p:sp>
      <p:sp>
        <p:nvSpPr>
          <p:cNvPr id="325" name="Google Shape;325;p14"/>
          <p:cNvSpPr/>
          <p:nvPr/>
        </p:nvSpPr>
        <p:spPr>
          <a:xfrm>
            <a:off x="8001000" y="5202936"/>
            <a:ext cx="1737360" cy="347472"/>
          </a:xfrm>
          <a:prstGeom prst="roundRect">
            <a:avLst>
              <a:gd fmla="val 18421" name="adj"/>
            </a:avLst>
          </a:prstGeom>
          <a:solidFill>
            <a:srgbClr val="A07020"/>
          </a:solidFill>
          <a:ln cap="flat" cmpd="sng" w="12700">
            <a:solidFill>
              <a:srgbClr val="A0702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14"/>
          <p:cNvSpPr txBox="1"/>
          <p:nvPr/>
        </p:nvSpPr>
        <p:spPr>
          <a:xfrm>
            <a:off x="8001000" y="5202936"/>
            <a:ext cx="173736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Courier New"/>
              <a:buNone/>
            </a:pPr>
            <a:r>
              <a:rPr b="1" i="0" lang="en-US" u="none" cap="none" strike="noStrike">
                <a:solidFill>
                  <a:srgbClr val="FFFFFF"/>
                </a:solidFill>
                <a:latin typeface="Courier New"/>
                <a:ea typeface="Courier New"/>
                <a:cs typeface="Courier New"/>
                <a:sym typeface="Courier New"/>
              </a:rPr>
              <a:t>gen + gen</a:t>
            </a:r>
            <a:endParaRPr b="0" i="0" u="none" cap="none" strike="noStrike">
              <a:solidFill>
                <a:schemeClr val="dk1"/>
              </a:solidFill>
              <a:latin typeface="Calibri"/>
              <a:ea typeface="Calibri"/>
              <a:cs typeface="Calibri"/>
              <a:sym typeface="Calibri"/>
            </a:endParaRPr>
          </a:p>
        </p:txBody>
      </p:sp>
      <p:sp>
        <p:nvSpPr>
          <p:cNvPr id="327" name="Google Shape;327;p14"/>
          <p:cNvSpPr txBox="1"/>
          <p:nvPr/>
        </p:nvSpPr>
        <p:spPr>
          <a:xfrm>
            <a:off x="9829800" y="5202936"/>
            <a:ext cx="1813255" cy="34747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A07020"/>
              </a:buClr>
              <a:buSzPts val="1200"/>
              <a:buFont typeface="Calibri"/>
              <a:buNone/>
            </a:pPr>
            <a:r>
              <a:rPr b="1" i="0" lang="en-US" u="none" cap="none" strike="noStrike">
                <a:solidFill>
                  <a:srgbClr val="A07020"/>
                </a:solidFill>
                <a:latin typeface="Calibri"/>
                <a:ea typeface="Calibri"/>
                <a:cs typeface="Calibri"/>
                <a:sym typeface="Calibri"/>
              </a:rPr>
              <a:t>API speculative exec.</a:t>
            </a:r>
            <a:endParaRPr b="0" i="0" u="none" cap="none" strike="noStrike">
              <a:solidFill>
                <a:schemeClr val="dk1"/>
              </a:solidFill>
              <a:latin typeface="Calibri"/>
              <a:ea typeface="Calibri"/>
              <a:cs typeface="Calibri"/>
              <a:sym typeface="Calibri"/>
            </a:endParaRPr>
          </a:p>
        </p:txBody>
      </p:sp>
      <p:sp>
        <p:nvSpPr>
          <p:cNvPr id="328" name="Google Shape;328;p14"/>
          <p:cNvSpPr txBox="1"/>
          <p:nvPr/>
        </p:nvSpPr>
        <p:spPr>
          <a:xfrm>
            <a:off x="8001000" y="5614416"/>
            <a:ext cx="3642055"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50"/>
              <a:buFont typeface="Calibri"/>
              <a:buNone/>
            </a:pPr>
            <a:r>
              <a:rPr b="0" i="0" lang="en-US" sz="1450" u="none" cap="none" strike="noStrike">
                <a:solidFill>
                  <a:srgbClr val="1B2426"/>
                </a:solidFill>
                <a:latin typeface="Calibri"/>
                <a:ea typeface="Calibri"/>
                <a:cs typeface="Calibri"/>
                <a:sym typeface="Calibri"/>
              </a:rPr>
              <a:t>Two adjacent API calls can be merged into one.</a:t>
            </a:r>
            <a:endParaRPr b="0" i="0" sz="1450" u="none" cap="none" strike="noStrike">
              <a:solidFill>
                <a:schemeClr val="dk1"/>
              </a:solidFill>
              <a:latin typeface="Calibri"/>
              <a:ea typeface="Calibri"/>
              <a:cs typeface="Calibri"/>
              <a:sym typeface="Calibri"/>
            </a:endParaRPr>
          </a:p>
        </p:txBody>
      </p:sp>
      <p:sp>
        <p:nvSpPr>
          <p:cNvPr id="329" name="Google Shape;329;p14"/>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Fig. 2 (branch-solve-merge prompting)</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4" name="Shape 334"/>
        <p:cNvGrpSpPr/>
        <p:nvPr/>
      </p:nvGrpSpPr>
      <p:grpSpPr>
        <a:xfrm>
          <a:off x="0" y="0"/>
          <a:ext cx="0" cy="0"/>
          <a:chOff x="0" y="0"/>
          <a:chExt cx="0" cy="0"/>
        </a:xfrm>
      </p:grpSpPr>
      <p:sp>
        <p:nvSpPr>
          <p:cNvPr id="335" name="Google Shape;335;p15"/>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i="0" lang="en-US" sz="3200" u="none" cap="none" strike="noStrike">
                <a:solidFill>
                  <a:srgbClr val="0E1F24"/>
                </a:solidFill>
                <a:latin typeface="Cambria"/>
                <a:ea typeface="Cambria"/>
                <a:cs typeface="Cambria"/>
                <a:sym typeface="Cambria"/>
              </a:rPr>
              <a:t>Baselines and assumptions</a:t>
            </a:r>
            <a:endParaRPr b="0" i="0" sz="3200" u="none" cap="none" strike="noStrike">
              <a:solidFill>
                <a:schemeClr val="dk1"/>
              </a:solidFill>
              <a:latin typeface="Calibri"/>
              <a:ea typeface="Calibri"/>
              <a:cs typeface="Calibri"/>
              <a:sym typeface="Calibri"/>
            </a:endParaRPr>
          </a:p>
        </p:txBody>
      </p:sp>
      <p:sp>
        <p:nvSpPr>
          <p:cNvPr id="336" name="Google Shape;336;p15"/>
          <p:cNvSpPr/>
          <p:nvPr/>
        </p:nvSpPr>
        <p:spPr>
          <a:xfrm>
            <a:off x="548640" y="1691640"/>
            <a:ext cx="5440680" cy="4069080"/>
          </a:xfrm>
          <a:prstGeom prst="roundRect">
            <a:avLst>
              <a:gd fmla="val 2439"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15"/>
          <p:cNvSpPr txBox="1"/>
          <p:nvPr/>
        </p:nvSpPr>
        <p:spPr>
          <a:xfrm>
            <a:off x="822960" y="1874520"/>
            <a:ext cx="4846320" cy="4114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B5482F"/>
              </a:buClr>
              <a:buSzPts val="1900"/>
              <a:buFont typeface="Calibri"/>
              <a:buNone/>
            </a:pPr>
            <a:r>
              <a:rPr b="1" i="0" lang="en-US" sz="1900" u="none" cap="none" strike="noStrike">
                <a:solidFill>
                  <a:srgbClr val="B5482F"/>
                </a:solidFill>
                <a:latin typeface="Calibri"/>
                <a:ea typeface="Calibri"/>
                <a:cs typeface="Calibri"/>
                <a:sym typeface="Calibri"/>
              </a:rPr>
              <a:t>Baselines</a:t>
            </a:r>
            <a:endParaRPr b="0" i="0" sz="1900" u="none" cap="none" strike="noStrike">
              <a:solidFill>
                <a:schemeClr val="dk1"/>
              </a:solidFill>
              <a:latin typeface="Calibri"/>
              <a:ea typeface="Calibri"/>
              <a:cs typeface="Calibri"/>
              <a:sym typeface="Calibri"/>
            </a:endParaRPr>
          </a:p>
        </p:txBody>
      </p:sp>
      <p:sp>
        <p:nvSpPr>
          <p:cNvPr id="338" name="Google Shape;338;p15"/>
          <p:cNvSpPr/>
          <p:nvPr/>
        </p:nvSpPr>
        <p:spPr>
          <a:xfrm>
            <a:off x="6199632" y="1691640"/>
            <a:ext cx="5440680" cy="4069080"/>
          </a:xfrm>
          <a:prstGeom prst="roundRect">
            <a:avLst>
              <a:gd fmla="val 2439"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p15"/>
          <p:cNvSpPr txBox="1"/>
          <p:nvPr/>
        </p:nvSpPr>
        <p:spPr>
          <a:xfrm>
            <a:off x="6473952" y="1874520"/>
            <a:ext cx="4846320" cy="4114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900"/>
              <a:buFont typeface="Calibri"/>
              <a:buNone/>
            </a:pPr>
            <a:r>
              <a:rPr b="1" i="0" lang="en-US" sz="1900" u="none" cap="none" strike="noStrike">
                <a:solidFill>
                  <a:srgbClr val="1F6F6B"/>
                </a:solidFill>
                <a:latin typeface="Calibri"/>
                <a:ea typeface="Calibri"/>
                <a:cs typeface="Calibri"/>
                <a:sym typeface="Calibri"/>
              </a:rPr>
              <a:t>Assumptions</a:t>
            </a:r>
            <a:endParaRPr b="0" i="0" sz="1900" u="none" cap="none" strike="noStrike">
              <a:solidFill>
                <a:schemeClr val="dk1"/>
              </a:solidFill>
              <a:latin typeface="Calibri"/>
              <a:ea typeface="Calibri"/>
              <a:cs typeface="Calibri"/>
              <a:sym typeface="Calibri"/>
            </a:endParaRPr>
          </a:p>
        </p:txBody>
      </p:sp>
      <p:sp>
        <p:nvSpPr>
          <p:cNvPr id="340" name="Google Shape;340;p15"/>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§6.1, §6.2, Appendix A.4, Appendix C</a:t>
            </a:r>
            <a:endParaRPr b="0" i="0" sz="1000" u="none" cap="none" strike="noStrike">
              <a:solidFill>
                <a:schemeClr val="dk1"/>
              </a:solidFill>
              <a:latin typeface="Calibri"/>
              <a:ea typeface="Calibri"/>
              <a:cs typeface="Calibri"/>
              <a:sym typeface="Calibri"/>
            </a:endParaRPr>
          </a:p>
        </p:txBody>
      </p:sp>
      <p:sp>
        <p:nvSpPr>
          <p:cNvPr id="341" name="Google Shape;341;p15"/>
          <p:cNvSpPr txBox="1"/>
          <p:nvPr/>
        </p:nvSpPr>
        <p:spPr>
          <a:xfrm>
            <a:off x="822960" y="2377440"/>
            <a:ext cx="4937760" cy="3657600"/>
          </a:xfrm>
          <a:prstGeom prst="rect">
            <a:avLst/>
          </a:prstGeom>
          <a:noFill/>
          <a:ln>
            <a:noFill/>
          </a:ln>
        </p:spPr>
        <p:txBody>
          <a:bodyPr anchorCtr="0" anchor="t" bIns="0" lIns="0" spcFirstLastPara="1" rIns="0" wrap="square" tIns="0">
            <a:spAutoFit/>
          </a:bodyPr>
          <a:lstStyle/>
          <a:p>
            <a:pPr indent="-201168" lvl="0" marL="201168" marR="0" rtl="0" algn="l">
              <a:lnSpc>
                <a:spcPct val="100000"/>
              </a:lnSpc>
              <a:spcBef>
                <a:spcPts val="0"/>
              </a:spcBef>
              <a:spcAft>
                <a:spcPts val="0"/>
              </a:spcAft>
              <a:buClr>
                <a:srgbClr val="000000"/>
              </a:buClr>
              <a:buSzPts val="1400"/>
              <a:buFont typeface="Arial"/>
              <a:buChar char="•"/>
            </a:pPr>
            <a:r>
              <a:rPr b="1" i="0" lang="en-US" sz="1400" u="none" cap="none" strike="noStrike">
                <a:solidFill>
                  <a:srgbClr val="1B2426"/>
                </a:solidFill>
                <a:latin typeface="Calibri"/>
                <a:ea typeface="Calibri"/>
                <a:cs typeface="Calibri"/>
                <a:sym typeface="Calibri"/>
              </a:rPr>
              <a:t>vLLM v0.2.5 </a:t>
            </a:r>
            <a:r>
              <a:rPr b="0" i="0" lang="en-US" sz="1400" u="none" cap="none" strike="noStrike">
                <a:solidFill>
                  <a:srgbClr val="1B2426"/>
                </a:solidFill>
                <a:latin typeface="Calibri"/>
                <a:ea typeface="Calibri"/>
                <a:cs typeface="Calibri"/>
                <a:sym typeface="Calibri"/>
              </a:rPr>
              <a:t>(default API server). High-throughput inference engine with PagedAttention and continuous batching. The runtime baseline.</a:t>
            </a:r>
            <a:endParaRPr/>
          </a:p>
          <a:p>
            <a:pPr indent="-201168" lvl="0" marL="201168" marR="0" rtl="0" algn="l">
              <a:lnSpc>
                <a:spcPct val="100000"/>
              </a:lnSpc>
              <a:spcBef>
                <a:spcPts val="900"/>
              </a:spcBef>
              <a:spcAft>
                <a:spcPts val="0"/>
              </a:spcAft>
              <a:buClr>
                <a:srgbClr val="000000"/>
              </a:buClr>
              <a:buSzPts val="1400"/>
              <a:buFont typeface="Arial"/>
              <a:buChar char="•"/>
            </a:pPr>
            <a:r>
              <a:rPr b="1" i="0" lang="en-US" sz="1400" u="none" cap="none" strike="noStrike">
                <a:solidFill>
                  <a:srgbClr val="1B2426"/>
                </a:solidFill>
                <a:latin typeface="Calibri"/>
                <a:ea typeface="Calibri"/>
                <a:cs typeface="Calibri"/>
                <a:sym typeface="Calibri"/>
              </a:rPr>
              <a:t>Guidance v0.1.8 </a:t>
            </a:r>
            <a:r>
              <a:rPr b="0" i="0" lang="en-US" sz="1400" u="none" cap="none" strike="noStrike">
                <a:solidFill>
                  <a:srgbClr val="1B2426"/>
                </a:solidFill>
                <a:latin typeface="Calibri"/>
                <a:ea typeface="Calibri"/>
                <a:cs typeface="Calibri"/>
                <a:sym typeface="Calibri"/>
              </a:rPr>
              <a:t>on llama.cpp. A Python language for controlling LLMs. The closest frontend baseline.</a:t>
            </a:r>
            <a:endParaRPr/>
          </a:p>
          <a:p>
            <a:pPr indent="-201168" lvl="0" marL="201168" marR="0" rtl="0" algn="l">
              <a:lnSpc>
                <a:spcPct val="100000"/>
              </a:lnSpc>
              <a:spcBef>
                <a:spcPts val="900"/>
              </a:spcBef>
              <a:spcAft>
                <a:spcPts val="0"/>
              </a:spcAft>
              <a:buClr>
                <a:srgbClr val="000000"/>
              </a:buClr>
              <a:buSzPts val="1400"/>
              <a:buFont typeface="Arial"/>
              <a:buChar char="•"/>
            </a:pPr>
            <a:r>
              <a:rPr b="1" i="0" lang="en-US" sz="1400" u="none" cap="none" strike="noStrike">
                <a:solidFill>
                  <a:srgbClr val="1B2426"/>
                </a:solidFill>
                <a:latin typeface="Calibri"/>
                <a:ea typeface="Calibri"/>
                <a:cs typeface="Calibri"/>
                <a:sym typeface="Calibri"/>
              </a:rPr>
              <a:t>LMQL v0.7.3 </a:t>
            </a:r>
            <a:r>
              <a:rPr b="0" i="0" lang="en-US" sz="1400" u="none" cap="none" strike="noStrike">
                <a:solidFill>
                  <a:srgbClr val="1B2426"/>
                </a:solidFill>
                <a:latin typeface="Calibri"/>
                <a:ea typeface="Calibri"/>
                <a:cs typeface="Calibri"/>
                <a:sym typeface="Calibri"/>
              </a:rPr>
              <a:t>on HF Transformers. A query language for LLMs.</a:t>
            </a:r>
            <a:endParaRPr/>
          </a:p>
          <a:p>
            <a:pPr indent="-201168" lvl="0" marL="201168" marR="0" rtl="0" algn="l">
              <a:lnSpc>
                <a:spcPct val="100000"/>
              </a:lnSpc>
              <a:spcBef>
                <a:spcPts val="900"/>
              </a:spcBef>
              <a:spcAft>
                <a:spcPts val="0"/>
              </a:spcAft>
              <a:buClr>
                <a:srgbClr val="000000"/>
              </a:buClr>
              <a:buSzPts val="1400"/>
              <a:buFont typeface="Arial"/>
              <a:buChar char="•"/>
            </a:pPr>
            <a:r>
              <a:rPr b="1" i="0" lang="en-US" sz="1400" u="none" cap="none" strike="noStrike">
                <a:solidFill>
                  <a:srgbClr val="1B2426"/>
                </a:solidFill>
                <a:latin typeface="Calibri"/>
                <a:ea typeface="Calibri"/>
                <a:cs typeface="Calibri"/>
                <a:sym typeface="Calibri"/>
              </a:rPr>
              <a:t>Multimodal: </a:t>
            </a:r>
            <a:r>
              <a:rPr b="0" i="0" lang="en-US" sz="1400" u="none" cap="none" strike="noStrike">
                <a:solidFill>
                  <a:srgbClr val="1B2426"/>
                </a:solidFill>
                <a:latin typeface="Calibri"/>
                <a:ea typeface="Calibri"/>
                <a:cs typeface="Calibri"/>
                <a:sym typeface="Calibri"/>
              </a:rPr>
              <a:t>the LLaVA authors' original HF implementation. </a:t>
            </a:r>
            <a:r>
              <a:rPr b="1" i="0" lang="en-US" sz="1400" u="none" cap="none" strike="noStrike">
                <a:solidFill>
                  <a:srgbClr val="1B2426"/>
                </a:solidFill>
                <a:latin typeface="Calibri"/>
                <a:ea typeface="Calibri"/>
                <a:cs typeface="Calibri"/>
                <a:sym typeface="Calibri"/>
              </a:rPr>
              <a:t>API: </a:t>
            </a:r>
            <a:r>
              <a:rPr b="0" i="0" lang="en-US" sz="1400" u="none" cap="none" strike="noStrike">
                <a:solidFill>
                  <a:srgbClr val="1B2426"/>
                </a:solidFill>
                <a:latin typeface="Calibri"/>
                <a:ea typeface="Calibri"/>
                <a:cs typeface="Calibri"/>
                <a:sym typeface="Calibri"/>
              </a:rPr>
              <a:t>OpenAI GPT-3.5.</a:t>
            </a:r>
            <a:endParaRPr/>
          </a:p>
          <a:p>
            <a:pPr indent="-201168" lvl="0" marL="201168" marR="0" rtl="0" algn="l">
              <a:lnSpc>
                <a:spcPct val="100000"/>
              </a:lnSpc>
              <a:spcBef>
                <a:spcPts val="900"/>
              </a:spcBef>
              <a:spcAft>
                <a:spcPts val="0"/>
              </a:spcAft>
              <a:buClr>
                <a:srgbClr val="000000"/>
              </a:buClr>
              <a:buSzPts val="1400"/>
              <a:buFont typeface="Arial"/>
              <a:buChar char="•"/>
            </a:pPr>
            <a:r>
              <a:rPr b="1" i="0" lang="en-US" sz="1400" u="none" cap="none" strike="noStrike">
                <a:solidFill>
                  <a:srgbClr val="1B2426"/>
                </a:solidFill>
                <a:latin typeface="Calibri"/>
                <a:ea typeface="Calibri"/>
                <a:cs typeface="Calibri"/>
                <a:sym typeface="Calibri"/>
              </a:rPr>
              <a:t>Same-results rule: </a:t>
            </a:r>
            <a:r>
              <a:rPr b="0" i="0" lang="en-US" sz="1400" u="none" cap="none" strike="noStrike">
                <a:solidFill>
                  <a:srgbClr val="1B2426"/>
                </a:solidFill>
                <a:latin typeface="Calibri"/>
                <a:ea typeface="Calibri"/>
                <a:cs typeface="Calibri"/>
                <a:sym typeface="Calibri"/>
              </a:rPr>
              <a:t>optimizations that change outputs are turned off so every system computes the same result.</a:t>
            </a:r>
            <a:endParaRPr/>
          </a:p>
        </p:txBody>
      </p:sp>
      <p:sp>
        <p:nvSpPr>
          <p:cNvPr id="342" name="Google Shape;342;p15"/>
          <p:cNvSpPr txBox="1"/>
          <p:nvPr/>
        </p:nvSpPr>
        <p:spPr>
          <a:xfrm>
            <a:off x="6473952" y="2377440"/>
            <a:ext cx="4937760" cy="3657600"/>
          </a:xfrm>
          <a:prstGeom prst="rect">
            <a:avLst/>
          </a:prstGeom>
          <a:noFill/>
          <a:ln>
            <a:noFill/>
          </a:ln>
        </p:spPr>
        <p:txBody>
          <a:bodyPr anchorCtr="0" anchor="t" bIns="0" lIns="0" spcFirstLastPara="1" rIns="0" wrap="square" tIns="0">
            <a:spAutoFit/>
          </a:bodyPr>
          <a:lstStyle/>
          <a:p>
            <a:pPr indent="-201168" lvl="0" marL="201168" marR="0" rtl="0" algn="l">
              <a:lnSpc>
                <a:spcPct val="100000"/>
              </a:lnSpc>
              <a:spcBef>
                <a:spcPts val="0"/>
              </a:spcBef>
              <a:spcAft>
                <a:spcPts val="0"/>
              </a:spcAft>
              <a:buClr>
                <a:srgbClr val="000000"/>
              </a:buClr>
              <a:buSzPts val="1400"/>
              <a:buFont typeface="Arial"/>
              <a:buChar char="•"/>
            </a:pPr>
            <a:r>
              <a:rPr b="1" i="0" lang="en-US" sz="1400" u="none" cap="none" strike="noStrike">
                <a:solidFill>
                  <a:srgbClr val="1B2426"/>
                </a:solidFill>
                <a:latin typeface="Calibri"/>
                <a:ea typeface="Calibri"/>
                <a:cs typeface="Calibri"/>
                <a:sym typeface="Calibri"/>
              </a:rPr>
              <a:t>LM programs share prefixes. </a:t>
            </a:r>
            <a:r>
              <a:rPr b="0" i="0" lang="en-US" sz="1400" u="none" cap="none" strike="noStrike">
                <a:solidFill>
                  <a:srgbClr val="1B2426"/>
                </a:solidFill>
                <a:latin typeface="Calibri"/>
                <a:ea typeface="Calibri"/>
                <a:cs typeface="Calibri"/>
                <a:sym typeface="Calibri"/>
              </a:rPr>
              <a:t>Few-shot, agents, chat and branching all reuse context; hit rates of 50–99% on the benchmarks.</a:t>
            </a:r>
            <a:endParaRPr/>
          </a:p>
          <a:p>
            <a:pPr indent="-201168" lvl="0" marL="201168" marR="0" rtl="0" algn="l">
              <a:lnSpc>
                <a:spcPct val="100000"/>
              </a:lnSpc>
              <a:spcBef>
                <a:spcPts val="900"/>
              </a:spcBef>
              <a:spcAft>
                <a:spcPts val="0"/>
              </a:spcAft>
              <a:buClr>
                <a:srgbClr val="000000"/>
              </a:buClr>
              <a:buSzPts val="1400"/>
              <a:buFont typeface="Arial"/>
              <a:buChar char="•"/>
            </a:pPr>
            <a:r>
              <a:rPr b="1" i="0" lang="en-US" sz="1400" u="none" cap="none" strike="noStrike">
                <a:solidFill>
                  <a:srgbClr val="1B2426"/>
                </a:solidFill>
                <a:latin typeface="Calibri"/>
                <a:ea typeface="Calibri"/>
                <a:cs typeface="Calibri"/>
                <a:sym typeface="Calibri"/>
              </a:rPr>
              <a:t>Exact reuse, no approximation. </a:t>
            </a:r>
            <a:r>
              <a:rPr b="0" i="0" lang="en-US" sz="1400" u="none" cap="none" strike="noStrike">
                <a:solidFill>
                  <a:srgbClr val="1B2426"/>
                </a:solidFill>
                <a:latin typeface="Calibri"/>
                <a:ea typeface="Calibri"/>
                <a:cs typeface="Calibri"/>
                <a:sym typeface="Calibri"/>
              </a:rPr>
              <a:t>Only identical token prefixes are reused, so outputs match recomputation.</a:t>
            </a:r>
            <a:endParaRPr/>
          </a:p>
          <a:p>
            <a:pPr indent="-201168" lvl="0" marL="201168" marR="0" rtl="0" algn="l">
              <a:lnSpc>
                <a:spcPct val="100000"/>
              </a:lnSpc>
              <a:spcBef>
                <a:spcPts val="900"/>
              </a:spcBef>
              <a:spcAft>
                <a:spcPts val="0"/>
              </a:spcAft>
              <a:buClr>
                <a:srgbClr val="000000"/>
              </a:buClr>
              <a:buSzPts val="1400"/>
              <a:buFont typeface="Arial"/>
              <a:buChar char="•"/>
            </a:pPr>
            <a:r>
              <a:rPr b="1" i="0" lang="en-US" sz="1400" u="none" cap="none" strike="noStrike">
                <a:solidFill>
                  <a:srgbClr val="1B2426"/>
                </a:solidFill>
                <a:latin typeface="Calibri"/>
                <a:ea typeface="Calibri"/>
                <a:cs typeface="Calibri"/>
                <a:sym typeface="Calibri"/>
              </a:rPr>
              <a:t>Memory is the bottleneck. </a:t>
            </a:r>
            <a:r>
              <a:rPr b="0" i="0" lang="en-US" sz="1400" u="none" cap="none" strike="noStrike">
                <a:solidFill>
                  <a:srgbClr val="1B2426"/>
                </a:solidFill>
                <a:latin typeface="Calibri"/>
                <a:ea typeface="Calibri"/>
                <a:cs typeface="Calibri"/>
                <a:sym typeface="Calibri"/>
              </a:rPr>
              <a:t>Freed KV memory becomes a bigger batch, which is where throughput comes from.</a:t>
            </a:r>
            <a:endParaRPr/>
          </a:p>
          <a:p>
            <a:pPr indent="-201168" lvl="0" marL="201168" marR="0" rtl="0" algn="l">
              <a:lnSpc>
                <a:spcPct val="100000"/>
              </a:lnSpc>
              <a:spcBef>
                <a:spcPts val="900"/>
              </a:spcBef>
              <a:spcAft>
                <a:spcPts val="0"/>
              </a:spcAft>
              <a:buClr>
                <a:srgbClr val="000000"/>
              </a:buClr>
              <a:buSzPts val="1400"/>
              <a:buFont typeface="Arial"/>
              <a:buChar char="•"/>
            </a:pPr>
            <a:r>
              <a:rPr b="1" i="0" lang="en-US" sz="1400" u="none" cap="none" strike="noStrike">
                <a:solidFill>
                  <a:srgbClr val="1B2426"/>
                </a:solidFill>
                <a:latin typeface="Calibri"/>
                <a:ea typeface="Calibri"/>
                <a:cs typeface="Calibri"/>
                <a:sym typeface="Calibri"/>
              </a:rPr>
              <a:t>Two measurement modes. </a:t>
            </a:r>
            <a:r>
              <a:rPr b="0" i="0" lang="en-US" sz="1400" u="none" cap="none" strike="noStrike">
                <a:solidFill>
                  <a:srgbClr val="1B2426"/>
                </a:solidFill>
                <a:latin typeface="Calibri"/>
                <a:ea typeface="Calibri"/>
                <a:cs typeface="Calibri"/>
                <a:sym typeface="Calibri"/>
              </a:rPr>
              <a:t>Throughput with a large batch of programs; latency with one program at a time.</a:t>
            </a:r>
            <a:endParaRPr/>
          </a:p>
          <a:p>
            <a:pPr indent="-201168" lvl="0" marL="201168" marR="0" rtl="0" algn="l">
              <a:lnSpc>
                <a:spcPct val="100000"/>
              </a:lnSpc>
              <a:spcBef>
                <a:spcPts val="900"/>
              </a:spcBef>
              <a:spcAft>
                <a:spcPts val="0"/>
              </a:spcAft>
              <a:buClr>
                <a:srgbClr val="000000"/>
              </a:buClr>
              <a:buSzPts val="1400"/>
              <a:buFont typeface="Arial"/>
              <a:buChar char="•"/>
            </a:pPr>
            <a:r>
              <a:rPr b="1" i="0" lang="en-US" sz="1400" u="none" cap="none" strike="noStrike">
                <a:solidFill>
                  <a:srgbClr val="1B2426"/>
                </a:solidFill>
                <a:latin typeface="Calibri"/>
                <a:ea typeface="Calibri"/>
                <a:cs typeface="Calibri"/>
                <a:sym typeface="Calibri"/>
              </a:rPr>
              <a:t>One serving instance. </a:t>
            </a:r>
            <a:r>
              <a:rPr b="0" i="0" lang="en-US" sz="1400" u="none" cap="none" strike="noStrike">
                <a:solidFill>
                  <a:srgbClr val="1B2426"/>
                </a:solidFill>
                <a:latin typeface="Calibri"/>
                <a:ea typeface="Calibri"/>
                <a:cs typeface="Calibri"/>
                <a:sym typeface="Calibri"/>
              </a:rPr>
              <a:t>Main results use a single server (with tensor parallelism); data parallelism is in App. A.4.</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7" name="Shape 347"/>
        <p:cNvGrpSpPr/>
        <p:nvPr/>
      </p:nvGrpSpPr>
      <p:grpSpPr>
        <a:xfrm>
          <a:off x="0" y="0"/>
          <a:ext cx="0" cy="0"/>
          <a:chOff x="0" y="0"/>
          <a:chExt cx="0" cy="0"/>
        </a:xfrm>
      </p:grpSpPr>
      <p:sp>
        <p:nvSpPr>
          <p:cNvPr id="348" name="Google Shape;348;p16"/>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i="0" lang="en-US" sz="3200" u="none" cap="none" strike="noStrike">
                <a:solidFill>
                  <a:srgbClr val="0E1F24"/>
                </a:solidFill>
                <a:latin typeface="Cambria"/>
                <a:ea typeface="Cambria"/>
                <a:cs typeface="Cambria"/>
                <a:sym typeface="Cambria"/>
              </a:rPr>
              <a:t>Results</a:t>
            </a:r>
            <a:endParaRPr b="0" i="0" sz="3200" u="none" cap="none" strike="noStrike">
              <a:solidFill>
                <a:schemeClr val="dk1"/>
              </a:solidFill>
              <a:latin typeface="Calibri"/>
              <a:ea typeface="Calibri"/>
              <a:cs typeface="Calibri"/>
              <a:sym typeface="Calibri"/>
            </a:endParaRPr>
          </a:p>
        </p:txBody>
      </p:sp>
      <p:sp>
        <p:nvSpPr>
          <p:cNvPr id="349" name="Google Shape;349;p16"/>
          <p:cNvSpPr txBox="1"/>
          <p:nvPr/>
        </p:nvSpPr>
        <p:spPr>
          <a:xfrm>
            <a:off x="548640" y="1691640"/>
            <a:ext cx="2606040" cy="8686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4400"/>
              <a:buFont typeface="Cambria"/>
              <a:buNone/>
            </a:pPr>
            <a:r>
              <a:rPr b="1" i="0" lang="en-US" sz="4400" u="none" cap="none" strike="noStrike">
                <a:solidFill>
                  <a:srgbClr val="1F6F6B"/>
                </a:solidFill>
                <a:latin typeface="Cambria"/>
                <a:ea typeface="Cambria"/>
                <a:cs typeface="Cambria"/>
                <a:sym typeface="Cambria"/>
              </a:rPr>
              <a:t>6.4×</a:t>
            </a:r>
            <a:endParaRPr b="0" i="0" sz="4400" u="none" cap="none" strike="noStrike">
              <a:solidFill>
                <a:schemeClr val="dk1"/>
              </a:solidFill>
              <a:latin typeface="Calibri"/>
              <a:ea typeface="Calibri"/>
              <a:cs typeface="Calibri"/>
              <a:sym typeface="Calibri"/>
            </a:endParaRPr>
          </a:p>
        </p:txBody>
      </p:sp>
      <p:sp>
        <p:nvSpPr>
          <p:cNvPr id="350" name="Google Shape;350;p16"/>
          <p:cNvSpPr txBox="1"/>
          <p:nvPr/>
        </p:nvSpPr>
        <p:spPr>
          <a:xfrm>
            <a:off x="548640" y="2560320"/>
            <a:ext cx="260604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350"/>
              <a:buFont typeface="Calibri"/>
              <a:buNone/>
            </a:pPr>
            <a:r>
              <a:rPr b="0" i="0" lang="en-US" sz="1350" u="none" cap="none" strike="noStrike">
                <a:solidFill>
                  <a:srgbClr val="5E6B6D"/>
                </a:solidFill>
                <a:latin typeface="Calibri"/>
                <a:ea typeface="Calibri"/>
                <a:cs typeface="Calibri"/>
                <a:sym typeface="Calibri"/>
              </a:rPr>
              <a:t>higher throughput</a:t>
            </a:r>
            <a:endParaRPr b="0" i="0" sz="1350" u="none" cap="none" strike="noStrike">
              <a:solidFill>
                <a:schemeClr val="dk1"/>
              </a:solidFill>
              <a:latin typeface="Calibri"/>
              <a:ea typeface="Calibri"/>
              <a:cs typeface="Calibri"/>
              <a:sym typeface="Calibri"/>
            </a:endParaRPr>
          </a:p>
        </p:txBody>
      </p:sp>
      <p:sp>
        <p:nvSpPr>
          <p:cNvPr id="351" name="Google Shape;351;p16"/>
          <p:cNvSpPr txBox="1"/>
          <p:nvPr/>
        </p:nvSpPr>
        <p:spPr>
          <a:xfrm>
            <a:off x="3355848" y="1691640"/>
            <a:ext cx="2606040" cy="8686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4400"/>
              <a:buFont typeface="Cambria"/>
              <a:buNone/>
            </a:pPr>
            <a:r>
              <a:rPr b="1" i="0" lang="en-US" sz="4400" u="none" cap="none" strike="noStrike">
                <a:solidFill>
                  <a:srgbClr val="1F6F6B"/>
                </a:solidFill>
                <a:latin typeface="Cambria"/>
                <a:ea typeface="Cambria"/>
                <a:cs typeface="Cambria"/>
                <a:sym typeface="Cambria"/>
              </a:rPr>
              <a:t>3.7×</a:t>
            </a:r>
            <a:endParaRPr b="0" i="0" sz="4400" u="none" cap="none" strike="noStrike">
              <a:solidFill>
                <a:schemeClr val="dk1"/>
              </a:solidFill>
              <a:latin typeface="Calibri"/>
              <a:ea typeface="Calibri"/>
              <a:cs typeface="Calibri"/>
              <a:sym typeface="Calibri"/>
            </a:endParaRPr>
          </a:p>
        </p:txBody>
      </p:sp>
      <p:sp>
        <p:nvSpPr>
          <p:cNvPr id="352" name="Google Shape;352;p16"/>
          <p:cNvSpPr txBox="1"/>
          <p:nvPr/>
        </p:nvSpPr>
        <p:spPr>
          <a:xfrm>
            <a:off x="3355848" y="2560320"/>
            <a:ext cx="260604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350"/>
              <a:buFont typeface="Calibri"/>
              <a:buNone/>
            </a:pPr>
            <a:r>
              <a:rPr b="0" i="0" lang="en-US" sz="1350" u="none" cap="none" strike="noStrike">
                <a:solidFill>
                  <a:srgbClr val="5E6B6D"/>
                </a:solidFill>
                <a:latin typeface="Calibri"/>
                <a:ea typeface="Calibri"/>
                <a:cs typeface="Calibri"/>
                <a:sym typeface="Calibri"/>
              </a:rPr>
              <a:t>lower latency</a:t>
            </a:r>
            <a:endParaRPr b="0" i="0" sz="1350" u="none" cap="none" strike="noStrike">
              <a:solidFill>
                <a:schemeClr val="dk1"/>
              </a:solidFill>
              <a:latin typeface="Calibri"/>
              <a:ea typeface="Calibri"/>
              <a:cs typeface="Calibri"/>
              <a:sym typeface="Calibri"/>
            </a:endParaRPr>
          </a:p>
        </p:txBody>
      </p:sp>
      <p:sp>
        <p:nvSpPr>
          <p:cNvPr id="353" name="Google Shape;353;p16"/>
          <p:cNvSpPr txBox="1"/>
          <p:nvPr/>
        </p:nvSpPr>
        <p:spPr>
          <a:xfrm>
            <a:off x="6163056" y="1691640"/>
            <a:ext cx="2606040" cy="8686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4400"/>
              <a:buFont typeface="Cambria"/>
              <a:buNone/>
            </a:pPr>
            <a:r>
              <a:rPr b="1" i="0" lang="en-US" sz="4400" u="none" cap="none" strike="noStrike">
                <a:solidFill>
                  <a:srgbClr val="0E1F24"/>
                </a:solidFill>
                <a:latin typeface="Cambria"/>
                <a:ea typeface="Cambria"/>
                <a:cs typeface="Cambria"/>
                <a:sym typeface="Cambria"/>
              </a:rPr>
              <a:t>96%</a:t>
            </a:r>
            <a:endParaRPr b="0" i="0" sz="4400" u="none" cap="none" strike="noStrike">
              <a:solidFill>
                <a:schemeClr val="dk1"/>
              </a:solidFill>
              <a:latin typeface="Calibri"/>
              <a:ea typeface="Calibri"/>
              <a:cs typeface="Calibri"/>
              <a:sym typeface="Calibri"/>
            </a:endParaRPr>
          </a:p>
        </p:txBody>
      </p:sp>
      <p:sp>
        <p:nvSpPr>
          <p:cNvPr id="354" name="Google Shape;354;p16"/>
          <p:cNvSpPr txBox="1"/>
          <p:nvPr/>
        </p:nvSpPr>
        <p:spPr>
          <a:xfrm>
            <a:off x="6163056" y="2560320"/>
            <a:ext cx="260604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350"/>
              <a:buFont typeface="Calibri"/>
              <a:buNone/>
            </a:pPr>
            <a:r>
              <a:rPr b="0" i="0" lang="en-US" sz="1350" u="none" cap="none" strike="noStrike">
                <a:solidFill>
                  <a:srgbClr val="5E6B6D"/>
                </a:solidFill>
                <a:latin typeface="Calibri"/>
                <a:ea typeface="Calibri"/>
                <a:cs typeface="Calibri"/>
                <a:sym typeface="Calibri"/>
              </a:rPr>
              <a:t>of the optimal cache hit rate, on average</a:t>
            </a:r>
            <a:endParaRPr b="0" i="0" sz="1350" u="none" cap="none" strike="noStrike">
              <a:solidFill>
                <a:schemeClr val="dk1"/>
              </a:solidFill>
              <a:latin typeface="Calibri"/>
              <a:ea typeface="Calibri"/>
              <a:cs typeface="Calibri"/>
              <a:sym typeface="Calibri"/>
            </a:endParaRPr>
          </a:p>
        </p:txBody>
      </p:sp>
      <p:sp>
        <p:nvSpPr>
          <p:cNvPr id="355" name="Google Shape;355;p16"/>
          <p:cNvSpPr txBox="1"/>
          <p:nvPr/>
        </p:nvSpPr>
        <p:spPr>
          <a:xfrm>
            <a:off x="8970264" y="1691640"/>
            <a:ext cx="2606040" cy="8686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4400"/>
              <a:buFont typeface="Cambria"/>
              <a:buNone/>
            </a:pPr>
            <a:r>
              <a:rPr b="1" i="0" lang="en-US" sz="4400" u="none" cap="none" strike="noStrike">
                <a:solidFill>
                  <a:srgbClr val="0E1F24"/>
                </a:solidFill>
                <a:latin typeface="Cambria"/>
                <a:ea typeface="Cambria"/>
                <a:cs typeface="Cambria"/>
                <a:sym typeface="Cambria"/>
              </a:rPr>
              <a:t>1.7×</a:t>
            </a:r>
            <a:endParaRPr b="0" i="0" sz="4400" u="none" cap="none" strike="noStrike">
              <a:solidFill>
                <a:schemeClr val="dk1"/>
              </a:solidFill>
              <a:latin typeface="Calibri"/>
              <a:ea typeface="Calibri"/>
              <a:cs typeface="Calibri"/>
              <a:sym typeface="Calibri"/>
            </a:endParaRPr>
          </a:p>
        </p:txBody>
      </p:sp>
      <p:sp>
        <p:nvSpPr>
          <p:cNvPr id="356" name="Google Shape;356;p16"/>
          <p:cNvSpPr txBox="1"/>
          <p:nvPr/>
        </p:nvSpPr>
        <p:spPr>
          <a:xfrm>
            <a:off x="8970264" y="2560320"/>
            <a:ext cx="2606040" cy="68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350"/>
              <a:buFont typeface="Calibri"/>
              <a:buNone/>
            </a:pPr>
            <a:r>
              <a:rPr b="0" i="0" lang="en-US" sz="1350" u="none" cap="none" strike="noStrike">
                <a:solidFill>
                  <a:srgbClr val="5E6B6D"/>
                </a:solidFill>
                <a:latin typeface="Calibri"/>
                <a:ea typeface="Calibri"/>
                <a:cs typeface="Calibri"/>
                <a:sym typeface="Calibri"/>
              </a:rPr>
              <a:t>lower first-token latency in production (Vicuna-33B, Chatbot Arena)</a:t>
            </a:r>
            <a:endParaRPr b="0" i="0" sz="1350" u="none" cap="none" strike="noStrike">
              <a:solidFill>
                <a:schemeClr val="dk1"/>
              </a:solidFill>
              <a:latin typeface="Calibri"/>
              <a:ea typeface="Calibri"/>
              <a:cs typeface="Calibri"/>
              <a:sym typeface="Calibri"/>
            </a:endParaRPr>
          </a:p>
        </p:txBody>
      </p:sp>
      <p:pic>
        <p:nvPicPr>
          <p:cNvPr descr="fig/fig5.png" id="357" name="Google Shape;357;p16"/>
          <p:cNvPicPr preferRelativeResize="0"/>
          <p:nvPr/>
        </p:nvPicPr>
        <p:blipFill rotWithShape="1">
          <a:blip r:embed="rId3">
            <a:alphaModFix/>
          </a:blip>
          <a:srcRect b="0" l="0" r="0" t="0"/>
          <a:stretch/>
        </p:blipFill>
        <p:spPr>
          <a:xfrm>
            <a:off x="548640" y="3429000"/>
            <a:ext cx="11094415" cy="1916308"/>
          </a:xfrm>
          <a:prstGeom prst="rect">
            <a:avLst/>
          </a:prstGeom>
          <a:noFill/>
          <a:ln>
            <a:noFill/>
          </a:ln>
        </p:spPr>
      </p:pic>
      <p:sp>
        <p:nvSpPr>
          <p:cNvPr id="358" name="Google Shape;358;p16"/>
          <p:cNvSpPr txBox="1"/>
          <p:nvPr/>
        </p:nvSpPr>
        <p:spPr>
          <a:xfrm>
            <a:off x="548640" y="5577840"/>
            <a:ext cx="11094415"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300"/>
              <a:buFont typeface="Calibri"/>
              <a:buNone/>
            </a:pPr>
            <a:r>
              <a:rPr b="0" i="0" lang="en-US" sz="1300" u="none" cap="none" strike="noStrike">
                <a:solidFill>
                  <a:srgbClr val="1B2426"/>
                </a:solidFill>
                <a:latin typeface="Calibri"/>
                <a:ea typeface="Calibri"/>
                <a:cs typeface="Calibri"/>
                <a:sym typeface="Calibri"/>
              </a:rPr>
              <a:t>Llama-7B on one A10G; vs. vLLM v0.2.5, Guidance v0.1.8, LMQL v0.7.3. Trends hold on Mixtral-8x7B and Llama-2-70B with tensor parallelism; up to 6× on LLaVA image/video models.</a:t>
            </a:r>
            <a:endParaRPr b="0" i="0" sz="1300" u="none" cap="none" strike="noStrike">
              <a:solidFill>
                <a:schemeClr val="dk1"/>
              </a:solidFill>
              <a:latin typeface="Calibri"/>
              <a:ea typeface="Calibri"/>
              <a:cs typeface="Calibri"/>
              <a:sym typeface="Calibri"/>
            </a:endParaRPr>
          </a:p>
        </p:txBody>
      </p:sp>
      <p:sp>
        <p:nvSpPr>
          <p:cNvPr id="359" name="Google Shape;359;p16"/>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Fig. 5, Fig. 7, Table 2, §6.2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4" name="Shape 364"/>
        <p:cNvGrpSpPr/>
        <p:nvPr/>
      </p:nvGrpSpPr>
      <p:grpSpPr>
        <a:xfrm>
          <a:off x="0" y="0"/>
          <a:ext cx="0" cy="0"/>
          <a:chOff x="0" y="0"/>
          <a:chExt cx="0" cy="0"/>
        </a:xfrm>
      </p:grpSpPr>
      <p:sp>
        <p:nvSpPr>
          <p:cNvPr id="365" name="Google Shape;365;p17"/>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i="0" lang="en-US" sz="3200" u="none" cap="none" strike="noStrike">
                <a:solidFill>
                  <a:srgbClr val="0E1F24"/>
                </a:solidFill>
                <a:latin typeface="Cambria"/>
                <a:ea typeface="Cambria"/>
                <a:cs typeface="Cambria"/>
                <a:sym typeface="Cambria"/>
              </a:rPr>
              <a:t>Where the speedup comes from</a:t>
            </a:r>
            <a:endParaRPr b="0" i="0" sz="3200" u="none" cap="none" strike="noStrike">
              <a:solidFill>
                <a:schemeClr val="dk1"/>
              </a:solidFill>
              <a:latin typeface="Calibri"/>
              <a:ea typeface="Calibri"/>
              <a:cs typeface="Calibri"/>
              <a:sym typeface="Calibri"/>
            </a:endParaRPr>
          </a:p>
        </p:txBody>
      </p:sp>
      <p:sp>
        <p:nvSpPr>
          <p:cNvPr id="366" name="Google Shape;366;p17"/>
          <p:cNvSpPr/>
          <p:nvPr/>
        </p:nvSpPr>
        <p:spPr>
          <a:xfrm>
            <a:off x="548640" y="2148840"/>
            <a:ext cx="6035040" cy="621792"/>
          </a:xfrm>
          <a:prstGeom prst="roundRect">
            <a:avLst>
              <a:gd fmla="val 14706"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17"/>
          <p:cNvSpPr txBox="1"/>
          <p:nvPr/>
        </p:nvSpPr>
        <p:spPr>
          <a:xfrm>
            <a:off x="731520" y="2148840"/>
            <a:ext cx="210312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6F6B"/>
              </a:buClr>
              <a:buSzPts val="1300"/>
              <a:buFont typeface="Calibri"/>
              <a:buNone/>
            </a:pPr>
            <a:r>
              <a:rPr b="1" i="0" lang="en-US" sz="1500" u="none" cap="none" strike="noStrike">
                <a:solidFill>
                  <a:srgbClr val="1F6F6B"/>
                </a:solidFill>
                <a:latin typeface="Calibri"/>
                <a:ea typeface="Calibri"/>
                <a:cs typeface="Calibri"/>
                <a:sym typeface="Calibri"/>
              </a:rPr>
              <a:t>MMLU, HellaSwag</a:t>
            </a:r>
            <a:endParaRPr b="0" i="0" sz="1500" u="none" cap="none" strike="noStrike">
              <a:solidFill>
                <a:schemeClr val="dk1"/>
              </a:solidFill>
              <a:latin typeface="Calibri"/>
              <a:ea typeface="Calibri"/>
              <a:cs typeface="Calibri"/>
              <a:sym typeface="Calibri"/>
            </a:endParaRPr>
          </a:p>
        </p:txBody>
      </p:sp>
      <p:sp>
        <p:nvSpPr>
          <p:cNvPr id="368" name="Google Shape;368;p17"/>
          <p:cNvSpPr txBox="1"/>
          <p:nvPr/>
        </p:nvSpPr>
        <p:spPr>
          <a:xfrm>
            <a:off x="2880360" y="2148840"/>
            <a:ext cx="361188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426"/>
              </a:buClr>
              <a:buSzPts val="1250"/>
              <a:buFont typeface="Calibri"/>
              <a:buNone/>
            </a:pPr>
            <a:r>
              <a:rPr b="0" i="0" lang="en-US" sz="1650" u="none" cap="none" strike="noStrike">
                <a:solidFill>
                  <a:srgbClr val="1B2426"/>
                </a:solidFill>
                <a:latin typeface="Calibri"/>
                <a:ea typeface="Calibri"/>
                <a:cs typeface="Calibri"/>
                <a:sym typeface="Calibri"/>
              </a:rPr>
              <a:t>Reuse few-shot examples; HellaSwag also shares the question across choices</a:t>
            </a:r>
            <a:endParaRPr b="0" i="0" sz="1650" u="none" cap="none" strike="noStrike">
              <a:solidFill>
                <a:schemeClr val="dk1"/>
              </a:solidFill>
              <a:latin typeface="Calibri"/>
              <a:ea typeface="Calibri"/>
              <a:cs typeface="Calibri"/>
              <a:sym typeface="Calibri"/>
            </a:endParaRPr>
          </a:p>
        </p:txBody>
      </p:sp>
      <p:sp>
        <p:nvSpPr>
          <p:cNvPr id="369" name="Google Shape;369;p17"/>
          <p:cNvSpPr/>
          <p:nvPr/>
        </p:nvSpPr>
        <p:spPr>
          <a:xfrm>
            <a:off x="548640" y="2862072"/>
            <a:ext cx="6035040" cy="621792"/>
          </a:xfrm>
          <a:prstGeom prst="roundRect">
            <a:avLst>
              <a:gd fmla="val 14706"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7"/>
          <p:cNvSpPr txBox="1"/>
          <p:nvPr/>
        </p:nvSpPr>
        <p:spPr>
          <a:xfrm>
            <a:off x="731520" y="2862072"/>
            <a:ext cx="210312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6F6B"/>
              </a:buClr>
              <a:buSzPts val="1300"/>
              <a:buFont typeface="Calibri"/>
              <a:buNone/>
            </a:pPr>
            <a:r>
              <a:rPr b="1" i="0" lang="en-US" sz="1500" u="none" cap="none" strike="noStrike">
                <a:solidFill>
                  <a:srgbClr val="1F6F6B"/>
                </a:solidFill>
                <a:latin typeface="Calibri"/>
                <a:ea typeface="Calibri"/>
                <a:cs typeface="Calibri"/>
                <a:sym typeface="Calibri"/>
              </a:rPr>
              <a:t>ReAct, generative agents</a:t>
            </a:r>
            <a:endParaRPr b="0" i="0" sz="1500" u="none" cap="none" strike="noStrike">
              <a:solidFill>
                <a:schemeClr val="dk1"/>
              </a:solidFill>
              <a:latin typeface="Calibri"/>
              <a:ea typeface="Calibri"/>
              <a:cs typeface="Calibri"/>
              <a:sym typeface="Calibri"/>
            </a:endParaRPr>
          </a:p>
        </p:txBody>
      </p:sp>
      <p:sp>
        <p:nvSpPr>
          <p:cNvPr id="371" name="Google Shape;371;p17"/>
          <p:cNvSpPr txBox="1"/>
          <p:nvPr/>
        </p:nvSpPr>
        <p:spPr>
          <a:xfrm>
            <a:off x="2880360" y="2862072"/>
            <a:ext cx="361188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426"/>
              </a:buClr>
              <a:buSzPts val="1250"/>
              <a:buFont typeface="Calibri"/>
              <a:buNone/>
            </a:pPr>
            <a:r>
              <a:rPr b="0" i="0" lang="en-US" sz="1650" u="none" cap="none" strike="noStrike">
                <a:solidFill>
                  <a:srgbClr val="1B2426"/>
                </a:solidFill>
                <a:latin typeface="Calibri"/>
                <a:ea typeface="Calibri"/>
                <a:cs typeface="Calibri"/>
                <a:sym typeface="Calibri"/>
              </a:rPr>
              <a:t>Reuse agent template and earlier calls</a:t>
            </a:r>
            <a:endParaRPr b="0" i="0" sz="1650" u="none" cap="none" strike="noStrike">
              <a:solidFill>
                <a:schemeClr val="dk1"/>
              </a:solidFill>
              <a:latin typeface="Calibri"/>
              <a:ea typeface="Calibri"/>
              <a:cs typeface="Calibri"/>
              <a:sym typeface="Calibri"/>
            </a:endParaRPr>
          </a:p>
        </p:txBody>
      </p:sp>
      <p:sp>
        <p:nvSpPr>
          <p:cNvPr id="372" name="Google Shape;372;p17"/>
          <p:cNvSpPr/>
          <p:nvPr/>
        </p:nvSpPr>
        <p:spPr>
          <a:xfrm>
            <a:off x="548640" y="3575304"/>
            <a:ext cx="6035040" cy="621792"/>
          </a:xfrm>
          <a:prstGeom prst="roundRect">
            <a:avLst>
              <a:gd fmla="val 14706"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7"/>
          <p:cNvSpPr txBox="1"/>
          <p:nvPr/>
        </p:nvSpPr>
        <p:spPr>
          <a:xfrm>
            <a:off x="731520" y="3575304"/>
            <a:ext cx="210312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6F6B"/>
              </a:buClr>
              <a:buSzPts val="1300"/>
              <a:buFont typeface="Calibri"/>
              <a:buNone/>
            </a:pPr>
            <a:r>
              <a:rPr b="1" i="0" lang="en-US" sz="1500" u="none" cap="none" strike="noStrike">
                <a:solidFill>
                  <a:srgbClr val="1F6F6B"/>
                </a:solidFill>
                <a:latin typeface="Calibri"/>
                <a:ea typeface="Calibri"/>
                <a:cs typeface="Calibri"/>
                <a:sym typeface="Calibri"/>
              </a:rPr>
              <a:t>Tree / skeleton of thought</a:t>
            </a:r>
            <a:endParaRPr b="0" i="0" sz="1500" u="none" cap="none" strike="noStrike">
              <a:solidFill>
                <a:schemeClr val="dk1"/>
              </a:solidFill>
              <a:latin typeface="Calibri"/>
              <a:ea typeface="Calibri"/>
              <a:cs typeface="Calibri"/>
              <a:sym typeface="Calibri"/>
            </a:endParaRPr>
          </a:p>
        </p:txBody>
      </p:sp>
      <p:sp>
        <p:nvSpPr>
          <p:cNvPr id="374" name="Google Shape;374;p17"/>
          <p:cNvSpPr txBox="1"/>
          <p:nvPr/>
        </p:nvSpPr>
        <p:spPr>
          <a:xfrm>
            <a:off x="2880360" y="3575304"/>
            <a:ext cx="361188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426"/>
              </a:buClr>
              <a:buSzPts val="1250"/>
              <a:buFont typeface="Calibri"/>
              <a:buNone/>
            </a:pPr>
            <a:r>
              <a:rPr b="0" i="0" lang="en-US" sz="1450" u="none" cap="none" strike="noStrike">
                <a:solidFill>
                  <a:srgbClr val="1B2426"/>
                </a:solidFill>
                <a:latin typeface="Calibri"/>
                <a:ea typeface="Calibri"/>
                <a:cs typeface="Calibri"/>
                <a:sym typeface="Calibri"/>
              </a:rPr>
              <a:t>Parallel branches plus shared prefixes</a:t>
            </a:r>
            <a:endParaRPr b="0" i="0" sz="1450" u="none" cap="none" strike="noStrike">
              <a:solidFill>
                <a:schemeClr val="dk1"/>
              </a:solidFill>
              <a:latin typeface="Calibri"/>
              <a:ea typeface="Calibri"/>
              <a:cs typeface="Calibri"/>
              <a:sym typeface="Calibri"/>
            </a:endParaRPr>
          </a:p>
        </p:txBody>
      </p:sp>
      <p:sp>
        <p:nvSpPr>
          <p:cNvPr id="375" name="Google Shape;375;p17"/>
          <p:cNvSpPr/>
          <p:nvPr/>
        </p:nvSpPr>
        <p:spPr>
          <a:xfrm>
            <a:off x="548640" y="4288536"/>
            <a:ext cx="6035040" cy="621792"/>
          </a:xfrm>
          <a:prstGeom prst="roundRect">
            <a:avLst>
              <a:gd fmla="val 14706" name="adj"/>
            </a:avLst>
          </a:prstGeom>
          <a:solidFill>
            <a:srgbClr val="E6F0EF"/>
          </a:solidFill>
          <a:ln cap="flat" cmpd="sng" w="12700">
            <a:solidFill>
              <a:srgbClr val="E6F0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7"/>
          <p:cNvSpPr txBox="1"/>
          <p:nvPr/>
        </p:nvSpPr>
        <p:spPr>
          <a:xfrm>
            <a:off x="731520" y="4288536"/>
            <a:ext cx="210312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6F6B"/>
              </a:buClr>
              <a:buSzPts val="1300"/>
              <a:buFont typeface="Calibri"/>
              <a:buNone/>
            </a:pPr>
            <a:r>
              <a:rPr b="1" i="0" lang="en-US" sz="1500" u="none" cap="none" strike="noStrike">
                <a:solidFill>
                  <a:srgbClr val="1F6F6B"/>
                </a:solidFill>
                <a:latin typeface="Calibri"/>
                <a:ea typeface="Calibri"/>
                <a:cs typeface="Calibri"/>
                <a:sym typeface="Calibri"/>
              </a:rPr>
              <a:t>JSON decoding</a:t>
            </a:r>
            <a:endParaRPr b="0" i="0" sz="1500" u="none" cap="none" strike="noStrike">
              <a:solidFill>
                <a:schemeClr val="dk1"/>
              </a:solidFill>
              <a:latin typeface="Calibri"/>
              <a:ea typeface="Calibri"/>
              <a:cs typeface="Calibri"/>
              <a:sym typeface="Calibri"/>
            </a:endParaRPr>
          </a:p>
        </p:txBody>
      </p:sp>
      <p:sp>
        <p:nvSpPr>
          <p:cNvPr id="377" name="Google Shape;377;p17"/>
          <p:cNvSpPr txBox="1"/>
          <p:nvPr/>
        </p:nvSpPr>
        <p:spPr>
          <a:xfrm>
            <a:off x="2880360" y="4288536"/>
            <a:ext cx="361188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426"/>
              </a:buClr>
              <a:buSzPts val="1250"/>
              <a:buFont typeface="Calibri"/>
              <a:buNone/>
            </a:pPr>
            <a:r>
              <a:rPr b="0" i="0" lang="en-US" sz="1350" u="none" cap="none" strike="noStrike">
                <a:solidFill>
                  <a:srgbClr val="1B2426"/>
                </a:solidFill>
                <a:latin typeface="Calibri"/>
                <a:ea typeface="Calibri"/>
                <a:cs typeface="Calibri"/>
                <a:sym typeface="Calibri"/>
              </a:rPr>
              <a:t>Compressed FSM decodes multiple tokens at once</a:t>
            </a:r>
            <a:endParaRPr b="0" i="0" sz="1350" u="none" cap="none" strike="noStrike">
              <a:solidFill>
                <a:schemeClr val="dk1"/>
              </a:solidFill>
              <a:latin typeface="Calibri"/>
              <a:ea typeface="Calibri"/>
              <a:cs typeface="Calibri"/>
              <a:sym typeface="Calibri"/>
            </a:endParaRPr>
          </a:p>
        </p:txBody>
      </p:sp>
      <p:sp>
        <p:nvSpPr>
          <p:cNvPr id="378" name="Google Shape;378;p17"/>
          <p:cNvSpPr/>
          <p:nvPr/>
        </p:nvSpPr>
        <p:spPr>
          <a:xfrm>
            <a:off x="548640" y="5001768"/>
            <a:ext cx="6035040" cy="621792"/>
          </a:xfrm>
          <a:prstGeom prst="roundRect">
            <a:avLst>
              <a:gd fmla="val 14706"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7"/>
          <p:cNvSpPr txBox="1"/>
          <p:nvPr/>
        </p:nvSpPr>
        <p:spPr>
          <a:xfrm>
            <a:off x="731520" y="5001768"/>
            <a:ext cx="210312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B5482F"/>
              </a:buClr>
              <a:buSzPts val="1300"/>
              <a:buFont typeface="Calibri"/>
              <a:buNone/>
            </a:pPr>
            <a:r>
              <a:rPr b="1" i="0" lang="en-US" sz="1300" u="none" cap="none" strike="noStrike">
                <a:solidFill>
                  <a:srgbClr val="B5482F"/>
                </a:solidFill>
                <a:latin typeface="Calibri"/>
                <a:ea typeface="Calibri"/>
                <a:cs typeface="Calibri"/>
                <a:sym typeface="Calibri"/>
              </a:rPr>
              <a:t>Multi-turn chat, long outputs</a:t>
            </a:r>
            <a:endParaRPr b="0" i="0" sz="1300" u="none" cap="none" strike="noStrike">
              <a:solidFill>
                <a:schemeClr val="dk1"/>
              </a:solidFill>
              <a:latin typeface="Calibri"/>
              <a:ea typeface="Calibri"/>
              <a:cs typeface="Calibri"/>
              <a:sym typeface="Calibri"/>
            </a:endParaRPr>
          </a:p>
        </p:txBody>
      </p:sp>
      <p:sp>
        <p:nvSpPr>
          <p:cNvPr id="380" name="Google Shape;380;p17"/>
          <p:cNvSpPr txBox="1"/>
          <p:nvPr/>
        </p:nvSpPr>
        <p:spPr>
          <a:xfrm>
            <a:off x="2880360" y="5001768"/>
            <a:ext cx="3611880" cy="62179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B2426"/>
              </a:buClr>
              <a:buSzPts val="1250"/>
              <a:buFont typeface="Calibri"/>
              <a:buNone/>
            </a:pPr>
            <a:r>
              <a:rPr b="0" i="0" lang="en-US" sz="1450" u="none" cap="none" strike="noStrike">
                <a:solidFill>
                  <a:srgbClr val="1B2426"/>
                </a:solidFill>
                <a:latin typeface="Calibri"/>
                <a:ea typeface="Calibri"/>
                <a:cs typeface="Calibri"/>
                <a:sym typeface="Calibri"/>
              </a:rPr>
              <a:t>Almost no gain: decode dominates, and caching only saves prefill</a:t>
            </a:r>
            <a:endParaRPr b="0" i="0" sz="1450" u="none" cap="none" strike="noStrike">
              <a:solidFill>
                <a:schemeClr val="dk1"/>
              </a:solidFill>
              <a:latin typeface="Calibri"/>
              <a:ea typeface="Calibri"/>
              <a:cs typeface="Calibri"/>
              <a:sym typeface="Calibri"/>
            </a:endParaRPr>
          </a:p>
        </p:txBody>
      </p:sp>
      <p:sp>
        <p:nvSpPr>
          <p:cNvPr id="381" name="Google Shape;381;p17"/>
          <p:cNvSpPr/>
          <p:nvPr/>
        </p:nvSpPr>
        <p:spPr>
          <a:xfrm>
            <a:off x="6903720" y="4535430"/>
            <a:ext cx="4755000" cy="1188600"/>
          </a:xfrm>
          <a:prstGeom prst="roundRect">
            <a:avLst>
              <a:gd fmla="val 7692" name="adj"/>
            </a:avLst>
          </a:prstGeom>
          <a:solidFill>
            <a:srgbClr val="0E1F24"/>
          </a:solidFill>
          <a:ln cap="flat" cmpd="sng" w="12700">
            <a:solidFill>
              <a:srgbClr val="0E1F2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17"/>
          <p:cNvSpPr txBox="1"/>
          <p:nvPr/>
        </p:nvSpPr>
        <p:spPr>
          <a:xfrm>
            <a:off x="7132320" y="4535430"/>
            <a:ext cx="4389000" cy="1188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0" i="0" lang="en-US" sz="1400" u="none" cap="none" strike="noStrike">
                <a:solidFill>
                  <a:srgbClr val="FFFFFF"/>
                </a:solidFill>
                <a:latin typeface="Calibri"/>
                <a:ea typeface="Calibri"/>
                <a:cs typeface="Calibri"/>
                <a:sym typeface="Calibri"/>
              </a:rPr>
              <a:t>&lt; 0.3% overhead with no reuse (0.2 s of 74.3 s on ShareGPT), so it's on by default.</a:t>
            </a:r>
            <a:endParaRPr b="0" i="0" sz="1400" u="none" cap="none" strike="noStrike">
              <a:solidFill>
                <a:schemeClr val="dk1"/>
              </a:solidFill>
              <a:latin typeface="Calibri"/>
              <a:ea typeface="Calibri"/>
              <a:cs typeface="Calibri"/>
              <a:sym typeface="Calibri"/>
            </a:endParaRPr>
          </a:p>
        </p:txBody>
      </p:sp>
      <p:sp>
        <p:nvSpPr>
          <p:cNvPr id="383" name="Google Shape;383;p17"/>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§6.2–6.3, Fig. 8(c)</a:t>
            </a:r>
            <a:endParaRPr b="0" i="0" sz="1000" u="none" cap="none" strike="noStrike">
              <a:solidFill>
                <a:schemeClr val="dk1"/>
              </a:solidFill>
              <a:latin typeface="Calibri"/>
              <a:ea typeface="Calibri"/>
              <a:cs typeface="Calibri"/>
              <a:sym typeface="Calibri"/>
            </a:endParaRPr>
          </a:p>
        </p:txBody>
      </p:sp>
      <p:sp>
        <p:nvSpPr>
          <p:cNvPr id="384" name="Google Shape;384;p17"/>
          <p:cNvSpPr txBox="1"/>
          <p:nvPr/>
        </p:nvSpPr>
        <p:spPr>
          <a:xfrm>
            <a:off x="731520" y="1737360"/>
            <a:ext cx="21030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800" u="none" cap="none" strike="noStrike">
                <a:solidFill>
                  <a:srgbClr val="5E6B6D"/>
                </a:solidFill>
                <a:latin typeface="Calibri"/>
                <a:ea typeface="Calibri"/>
                <a:cs typeface="Calibri"/>
                <a:sym typeface="Calibri"/>
              </a:rPr>
              <a:t>Workload</a:t>
            </a:r>
            <a:endParaRPr sz="1900"/>
          </a:p>
        </p:txBody>
      </p:sp>
      <p:sp>
        <p:nvSpPr>
          <p:cNvPr id="385" name="Google Shape;385;p17"/>
          <p:cNvSpPr txBox="1"/>
          <p:nvPr/>
        </p:nvSpPr>
        <p:spPr>
          <a:xfrm>
            <a:off x="2880360" y="1737360"/>
            <a:ext cx="3612000" cy="277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800" u="none" cap="none" strike="noStrike">
                <a:solidFill>
                  <a:srgbClr val="5E6B6D"/>
                </a:solidFill>
                <a:latin typeface="Calibri"/>
                <a:ea typeface="Calibri"/>
                <a:cs typeface="Calibri"/>
                <a:sym typeface="Calibri"/>
              </a:rPr>
              <a:t>Speedup</a:t>
            </a:r>
            <a:endParaRPr sz="1900"/>
          </a:p>
        </p:txBody>
      </p:sp>
      <p:pic>
        <p:nvPicPr>
          <p:cNvPr descr="fig8c_full.png" id="386" name="Google Shape;386;p17"/>
          <p:cNvPicPr preferRelativeResize="0"/>
          <p:nvPr/>
        </p:nvPicPr>
        <p:blipFill rotWithShape="1">
          <a:blip r:embed="rId4">
            <a:alphaModFix/>
          </a:blip>
          <a:srcRect b="0" l="0" r="0" t="0"/>
          <a:stretch/>
        </p:blipFill>
        <p:spPr>
          <a:xfrm>
            <a:off x="6903720" y="1691640"/>
            <a:ext cx="4754880" cy="212140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1" name="Shape 391"/>
        <p:cNvGrpSpPr/>
        <p:nvPr/>
      </p:nvGrpSpPr>
      <p:grpSpPr>
        <a:xfrm>
          <a:off x="0" y="0"/>
          <a:ext cx="0" cy="0"/>
          <a:chOff x="0" y="0"/>
          <a:chExt cx="0" cy="0"/>
        </a:xfrm>
      </p:grpSpPr>
      <p:sp>
        <p:nvSpPr>
          <p:cNvPr id="392" name="Google Shape;392;p18"/>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i="0" lang="en-US" sz="3200" u="none" cap="none" strike="noStrike">
                <a:solidFill>
                  <a:srgbClr val="0E1F24"/>
                </a:solidFill>
                <a:latin typeface="Cambria"/>
                <a:ea typeface="Cambria"/>
                <a:cs typeface="Cambria"/>
                <a:sym typeface="Cambria"/>
              </a:rPr>
              <a:t>Claims vs. evidence</a:t>
            </a:r>
            <a:endParaRPr b="0" i="0" sz="3200" u="none" cap="none" strike="noStrike">
              <a:solidFill>
                <a:schemeClr val="dk1"/>
              </a:solidFill>
              <a:latin typeface="Calibri"/>
              <a:ea typeface="Calibri"/>
              <a:cs typeface="Calibri"/>
              <a:sym typeface="Calibri"/>
            </a:endParaRPr>
          </a:p>
        </p:txBody>
      </p:sp>
      <p:graphicFrame>
        <p:nvGraphicFramePr>
          <p:cNvPr id="393" name="Google Shape;393;p18"/>
          <p:cNvGraphicFramePr/>
          <p:nvPr/>
        </p:nvGraphicFramePr>
        <p:xfrm>
          <a:off x="548640" y="1691640"/>
          <a:ext cx="3000000" cy="3000000"/>
        </p:xfrm>
        <a:graphic>
          <a:graphicData uri="http://schemas.openxmlformats.org/drawingml/2006/table">
            <a:tbl>
              <a:tblPr>
                <a:noFill/>
                <a:tableStyleId>{18437E85-AEF3-474A-A1E3-ACF502ACBDA6}</a:tableStyleId>
              </a:tblPr>
              <a:tblGrid>
                <a:gridCol w="3017525"/>
                <a:gridCol w="6035050"/>
                <a:gridCol w="2039100"/>
              </a:tblGrid>
              <a:tr h="411475">
                <a:tc>
                  <a:txBody>
                    <a:bodyPr/>
                    <a:lstStyle/>
                    <a:p>
                      <a:pPr indent="0" lvl="0" marL="0" marR="0" rtl="0" algn="l">
                        <a:lnSpc>
                          <a:spcPct val="100000"/>
                        </a:lnSpc>
                        <a:spcBef>
                          <a:spcPts val="0"/>
                        </a:spcBef>
                        <a:spcAft>
                          <a:spcPts val="0"/>
                        </a:spcAft>
                        <a:buClr>
                          <a:srgbClr val="FFFFFF"/>
                        </a:buClr>
                        <a:buSzPts val="1300"/>
                        <a:buFont typeface="Calibri"/>
                        <a:buNone/>
                      </a:pPr>
                      <a:r>
                        <a:rPr b="1" lang="en-US" sz="1300" u="none" cap="none" strike="noStrike">
                          <a:solidFill>
                            <a:srgbClr val="FFFFFF"/>
                          </a:solidFill>
                          <a:latin typeface="Calibri"/>
                          <a:ea typeface="Calibri"/>
                          <a:cs typeface="Calibri"/>
                          <a:sym typeface="Calibri"/>
                        </a:rPr>
                        <a:t>Claim</a:t>
                      </a:r>
                      <a:endParaRPr sz="130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solidFill>
                      <a:srgbClr val="0E1F24"/>
                    </a:solidFill>
                  </a:tcPr>
                </a:tc>
                <a:tc>
                  <a:txBody>
                    <a:bodyPr/>
                    <a:lstStyle/>
                    <a:p>
                      <a:pPr indent="0" lvl="0" marL="0" marR="0" rtl="0" algn="l">
                        <a:lnSpc>
                          <a:spcPct val="100000"/>
                        </a:lnSpc>
                        <a:spcBef>
                          <a:spcPts val="0"/>
                        </a:spcBef>
                        <a:spcAft>
                          <a:spcPts val="0"/>
                        </a:spcAft>
                        <a:buClr>
                          <a:srgbClr val="FFFFFF"/>
                        </a:buClr>
                        <a:buSzPts val="1300"/>
                        <a:buFont typeface="Calibri"/>
                        <a:buNone/>
                      </a:pPr>
                      <a:r>
                        <a:rPr b="1" lang="en-US" sz="1300" u="none" cap="none" strike="noStrike">
                          <a:solidFill>
                            <a:srgbClr val="FFFFFF"/>
                          </a:solidFill>
                          <a:latin typeface="Calibri"/>
                          <a:ea typeface="Calibri"/>
                          <a:cs typeface="Calibri"/>
                          <a:sym typeface="Calibri"/>
                        </a:rPr>
                        <a:t>Evidence in the paper</a:t>
                      </a:r>
                      <a:endParaRPr sz="130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solidFill>
                      <a:srgbClr val="0E1F24"/>
                    </a:solidFill>
                  </a:tcPr>
                </a:tc>
                <a:tc>
                  <a:txBody>
                    <a:bodyPr/>
                    <a:lstStyle/>
                    <a:p>
                      <a:pPr indent="0" lvl="0" marL="0" marR="0" rtl="0" algn="l">
                        <a:lnSpc>
                          <a:spcPct val="100000"/>
                        </a:lnSpc>
                        <a:spcBef>
                          <a:spcPts val="0"/>
                        </a:spcBef>
                        <a:spcAft>
                          <a:spcPts val="0"/>
                        </a:spcAft>
                        <a:buClr>
                          <a:srgbClr val="FFFFFF"/>
                        </a:buClr>
                        <a:buSzPts val="1300"/>
                        <a:buFont typeface="Calibri"/>
                        <a:buNone/>
                      </a:pPr>
                      <a:r>
                        <a:rPr b="1" lang="en-US" sz="1300" u="none" cap="none" strike="noStrike">
                          <a:solidFill>
                            <a:srgbClr val="FFFFFF"/>
                          </a:solidFill>
                          <a:latin typeface="Calibri"/>
                          <a:ea typeface="Calibri"/>
                          <a:cs typeface="Calibri"/>
                          <a:sym typeface="Calibri"/>
                        </a:rPr>
                        <a:t>Verdict</a:t>
                      </a:r>
                      <a:endParaRPr sz="130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solidFill>
                      <a:srgbClr val="0E1F24"/>
                    </a:solidFill>
                  </a:tcPr>
                </a:tc>
              </a:tr>
              <a:tr h="777250">
                <a:tc>
                  <a:txBody>
                    <a:bodyPr/>
                    <a:lstStyle/>
                    <a:p>
                      <a:pPr indent="0" lvl="0" marL="0" marR="0" rtl="0" algn="l">
                        <a:lnSpc>
                          <a:spcPct val="100000"/>
                        </a:lnSpc>
                        <a:spcBef>
                          <a:spcPts val="0"/>
                        </a:spcBef>
                        <a:spcAft>
                          <a:spcPts val="0"/>
                        </a:spcAft>
                        <a:buClr>
                          <a:srgbClr val="1B2426"/>
                        </a:buClr>
                        <a:buSzPts val="1250"/>
                        <a:buFont typeface="Calibri"/>
                        <a:buNone/>
                      </a:pPr>
                      <a:r>
                        <a:rPr lang="en-US" sz="1450" u="none" cap="none" strike="noStrike">
                          <a:solidFill>
                            <a:srgbClr val="1B2426"/>
                          </a:solidFill>
                          <a:latin typeface="Calibri"/>
                          <a:ea typeface="Calibri"/>
                          <a:cs typeface="Calibri"/>
                          <a:sym typeface="Calibri"/>
                        </a:rPr>
                        <a:t>Up to 6.4× over SOTA systems</a:t>
                      </a:r>
                      <a:endParaRPr sz="145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26"/>
                        </a:buClr>
                        <a:buSzPts val="1250"/>
                        <a:buFont typeface="Calibri"/>
                        <a:buNone/>
                      </a:pPr>
                      <a:r>
                        <a:rPr lang="en-US" sz="1450" u="none" cap="none" strike="noStrike">
                          <a:solidFill>
                            <a:srgbClr val="1B2426"/>
                          </a:solidFill>
                          <a:latin typeface="Calibri"/>
                          <a:ea typeface="Calibri"/>
                          <a:cs typeface="Calibri"/>
                          <a:sym typeface="Calibri"/>
                        </a:rPr>
                        <a:t>Baseline is vLLM v0.2.5, before it had automatic prefix caching. The gain largely measures "caching vs. no caching".</a:t>
                      </a:r>
                      <a:endParaRPr sz="145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A86A0C"/>
                        </a:buClr>
                        <a:buSzPts val="1300"/>
                        <a:buFont typeface="Calibri"/>
                        <a:buNone/>
                      </a:pPr>
                      <a:r>
                        <a:rPr b="1" lang="en-US" u="none" cap="none" strike="noStrike">
                          <a:solidFill>
                            <a:srgbClr val="A86A0C"/>
                          </a:solidFill>
                          <a:latin typeface="Calibri"/>
                          <a:ea typeface="Calibri"/>
                          <a:cs typeface="Calibri"/>
                          <a:sym typeface="Calibri"/>
                        </a:rPr>
                        <a:t>Partial</a:t>
                      </a:r>
                      <a:endParaRPr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r>
              <a:tr h="777250">
                <a:tc>
                  <a:txBody>
                    <a:bodyPr/>
                    <a:lstStyle/>
                    <a:p>
                      <a:pPr indent="0" lvl="0" marL="0" marR="0" rtl="0" algn="l">
                        <a:lnSpc>
                          <a:spcPct val="100000"/>
                        </a:lnSpc>
                        <a:spcBef>
                          <a:spcPts val="0"/>
                        </a:spcBef>
                        <a:spcAft>
                          <a:spcPts val="0"/>
                        </a:spcAft>
                        <a:buClr>
                          <a:srgbClr val="1B2426"/>
                        </a:buClr>
                        <a:buSzPts val="1250"/>
                        <a:buFont typeface="Calibri"/>
                        <a:buNone/>
                      </a:pPr>
                      <a:r>
                        <a:rPr lang="en-US" sz="1450" u="none" cap="none" strike="noStrike">
                          <a:solidFill>
                            <a:srgbClr val="1B2426"/>
                          </a:solidFill>
                          <a:latin typeface="Calibri"/>
                          <a:ea typeface="Calibri"/>
                          <a:cs typeface="Calibri"/>
                          <a:sym typeface="Calibri"/>
                        </a:rPr>
                        <a:t>Cache-aware scheduling is optimal</a:t>
                      </a:r>
                      <a:endParaRPr sz="145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26"/>
                        </a:buClr>
                        <a:buSzPts val="1250"/>
                        <a:buFont typeface="Calibri"/>
                        <a:buNone/>
                      </a:pPr>
                      <a:r>
                        <a:rPr lang="en-US" sz="1450" u="none" cap="none" strike="noStrike">
                          <a:solidFill>
                            <a:srgbClr val="1B2426"/>
                          </a:solidFill>
                          <a:latin typeface="Calibri"/>
                          <a:ea typeface="Calibri"/>
                          <a:cs typeface="Calibri"/>
                          <a:sym typeface="Calibri"/>
                        </a:rPr>
                        <a:t>Proof only for an offline batch with cache ≥ longest request. Online is an approximation; 96% of optimal empirically.</a:t>
                      </a:r>
                      <a:endParaRPr sz="145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F6F6B"/>
                        </a:buClr>
                        <a:buSzPts val="1300"/>
                        <a:buFont typeface="Calibri"/>
                        <a:buNone/>
                      </a:pPr>
                      <a:r>
                        <a:rPr b="1" lang="en-US" u="none" cap="none" strike="noStrike">
                          <a:solidFill>
                            <a:srgbClr val="1F6F6B"/>
                          </a:solidFill>
                          <a:latin typeface="Calibri"/>
                          <a:ea typeface="Calibri"/>
                          <a:cs typeface="Calibri"/>
                          <a:sym typeface="Calibri"/>
                        </a:rPr>
                        <a:t>Supported</a:t>
                      </a:r>
                      <a:endParaRPr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r>
              <a:tr h="777250">
                <a:tc>
                  <a:txBody>
                    <a:bodyPr/>
                    <a:lstStyle/>
                    <a:p>
                      <a:pPr indent="0" lvl="0" marL="0" marR="0" rtl="0" algn="l">
                        <a:lnSpc>
                          <a:spcPct val="100000"/>
                        </a:lnSpc>
                        <a:spcBef>
                          <a:spcPts val="0"/>
                        </a:spcBef>
                        <a:spcAft>
                          <a:spcPts val="0"/>
                        </a:spcAft>
                        <a:buClr>
                          <a:srgbClr val="1B2426"/>
                        </a:buClr>
                        <a:buSzPts val="1250"/>
                        <a:buFont typeface="Calibri"/>
                        <a:buNone/>
                      </a:pPr>
                      <a:r>
                        <a:rPr lang="en-US" sz="1450" u="none" cap="none" strike="noStrike">
                          <a:solidFill>
                            <a:srgbClr val="1B2426"/>
                          </a:solidFill>
                          <a:latin typeface="Calibri"/>
                          <a:ea typeface="Calibri"/>
                          <a:cs typeface="Calibri"/>
                          <a:sym typeface="Calibri"/>
                        </a:rPr>
                        <a:t>Compressed FSM speeds up decoding</a:t>
                      </a:r>
                      <a:endParaRPr sz="145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26"/>
                        </a:buClr>
                        <a:buSzPts val="1250"/>
                        <a:buFont typeface="Calibri"/>
                        <a:buNone/>
                      </a:pPr>
                      <a:r>
                        <a:rPr lang="en-US" sz="1450" u="none" cap="none" strike="noStrike">
                          <a:solidFill>
                            <a:srgbClr val="1B2426"/>
                          </a:solidFill>
                          <a:latin typeface="Calibri"/>
                          <a:ea typeface="Calibri"/>
                          <a:cs typeface="Calibri"/>
                          <a:sym typeface="Calibri"/>
                        </a:rPr>
                        <a:t>1.6× on one JSON benchmark. No accuracy study, though App. B.3 admits jump-forward distorts probabilities.</a:t>
                      </a:r>
                      <a:endParaRPr sz="145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A86A0C"/>
                        </a:buClr>
                        <a:buSzPts val="1300"/>
                        <a:buFont typeface="Calibri"/>
                        <a:buNone/>
                      </a:pPr>
                      <a:r>
                        <a:rPr b="1" lang="en-US" u="none" cap="none" strike="noStrike">
                          <a:solidFill>
                            <a:srgbClr val="A86A0C"/>
                          </a:solidFill>
                          <a:latin typeface="Calibri"/>
                          <a:ea typeface="Calibri"/>
                          <a:cs typeface="Calibri"/>
                          <a:sym typeface="Calibri"/>
                        </a:rPr>
                        <a:t>Partial</a:t>
                      </a:r>
                      <a:endParaRPr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r>
              <a:tr h="777250">
                <a:tc>
                  <a:txBody>
                    <a:bodyPr/>
                    <a:lstStyle/>
                    <a:p>
                      <a:pPr indent="0" lvl="0" marL="0" marR="0" rtl="0" algn="l">
                        <a:lnSpc>
                          <a:spcPct val="100000"/>
                        </a:lnSpc>
                        <a:spcBef>
                          <a:spcPts val="0"/>
                        </a:spcBef>
                        <a:spcAft>
                          <a:spcPts val="0"/>
                        </a:spcAft>
                        <a:buClr>
                          <a:srgbClr val="1B2426"/>
                        </a:buClr>
                        <a:buSzPts val="1250"/>
                        <a:buFont typeface="Calibri"/>
                        <a:buNone/>
                      </a:pPr>
                      <a:r>
                        <a:rPr lang="en-US" sz="1450" u="none" cap="none" strike="noStrike">
                          <a:solidFill>
                            <a:srgbClr val="1B2426"/>
                          </a:solidFill>
                          <a:latin typeface="Calibri"/>
                          <a:ea typeface="Calibri"/>
                          <a:cs typeface="Calibri"/>
                          <a:sym typeface="Calibri"/>
                        </a:rPr>
                        <a:t>API speculative execution cuts cost</a:t>
                      </a:r>
                      <a:endParaRPr sz="145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26"/>
                        </a:buClr>
                        <a:buSzPts val="1250"/>
                        <a:buFont typeface="Calibri"/>
                        <a:buNone/>
                      </a:pPr>
                      <a:r>
                        <a:rPr lang="en-US" sz="1450" u="none" cap="none" strike="noStrike">
                          <a:solidFill>
                            <a:srgbClr val="1B2426"/>
                          </a:solidFill>
                          <a:latin typeface="Calibri"/>
                          <a:ea typeface="Calibri"/>
                          <a:cs typeface="Calibri"/>
                          <a:sym typeface="Calibri"/>
                        </a:rPr>
                        <a:t>A single extraction task; relies on "careful prompt engineering". No failure-rate numbers.</a:t>
                      </a:r>
                      <a:endParaRPr sz="145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B5482F"/>
                        </a:buClr>
                        <a:buSzPts val="1300"/>
                        <a:buFont typeface="Calibri"/>
                        <a:buNone/>
                      </a:pPr>
                      <a:r>
                        <a:rPr b="1" lang="en-US" u="none" cap="none" strike="noStrike">
                          <a:solidFill>
                            <a:srgbClr val="B5482F"/>
                          </a:solidFill>
                          <a:latin typeface="Calibri"/>
                          <a:ea typeface="Calibri"/>
                          <a:cs typeface="Calibri"/>
                          <a:sym typeface="Calibri"/>
                        </a:rPr>
                        <a:t>Weak</a:t>
                      </a:r>
                      <a:endParaRPr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r>
              <a:tr h="548650">
                <a:tc>
                  <a:txBody>
                    <a:bodyPr/>
                    <a:lstStyle/>
                    <a:p>
                      <a:pPr indent="0" lvl="0" marL="0" marR="0" rtl="0" algn="l">
                        <a:lnSpc>
                          <a:spcPct val="100000"/>
                        </a:lnSpc>
                        <a:spcBef>
                          <a:spcPts val="0"/>
                        </a:spcBef>
                        <a:spcAft>
                          <a:spcPts val="0"/>
                        </a:spcAft>
                        <a:buClr>
                          <a:srgbClr val="1B2426"/>
                        </a:buClr>
                        <a:buSzPts val="1250"/>
                        <a:buFont typeface="Calibri"/>
                        <a:buNone/>
                      </a:pPr>
                      <a:r>
                        <a:rPr lang="en-US" sz="1450" u="none" cap="none" strike="noStrike">
                          <a:solidFill>
                            <a:srgbClr val="1B2426"/>
                          </a:solidFill>
                          <a:latin typeface="Calibri"/>
                          <a:ea typeface="Calibri"/>
                          <a:cs typeface="Calibri"/>
                          <a:sym typeface="Calibri"/>
                        </a:rPr>
                        <a:t>Negligible overhead</a:t>
                      </a:r>
                      <a:endParaRPr sz="145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B2426"/>
                        </a:buClr>
                        <a:buSzPts val="1250"/>
                        <a:buFont typeface="Calibri"/>
                        <a:buNone/>
                      </a:pPr>
                      <a:r>
                        <a:rPr lang="en-US" sz="1450" u="none" cap="none" strike="noStrike">
                          <a:solidFill>
                            <a:srgbClr val="1B2426"/>
                          </a:solidFill>
                          <a:latin typeface="Calibri"/>
                          <a:ea typeface="Calibri"/>
                          <a:cs typeface="Calibri"/>
                          <a:sym typeface="Calibri"/>
                        </a:rPr>
                        <a:t>0.2 s out of 74.3 s on ShareGPT with zero KV cache reuse.</a:t>
                      </a:r>
                      <a:endParaRPr sz="1450"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1F6F6B"/>
                        </a:buClr>
                        <a:buSzPts val="1300"/>
                        <a:buFont typeface="Calibri"/>
                        <a:buNone/>
                      </a:pPr>
                      <a:r>
                        <a:rPr b="1" lang="en-US" u="none" cap="none" strike="noStrike">
                          <a:solidFill>
                            <a:srgbClr val="1F6F6B"/>
                          </a:solidFill>
                          <a:latin typeface="Calibri"/>
                          <a:ea typeface="Calibri"/>
                          <a:cs typeface="Calibri"/>
                          <a:sym typeface="Calibri"/>
                        </a:rPr>
                        <a:t>Supported</a:t>
                      </a:r>
                      <a:endParaRPr u="none" cap="none" strike="noStrike">
                        <a:latin typeface="Calibri"/>
                        <a:ea typeface="Calibri"/>
                        <a:cs typeface="Calibri"/>
                        <a:sym typeface="Calibri"/>
                      </a:endParaRPr>
                    </a:p>
                  </a:txBody>
                  <a:tcPr marT="50800" marB="50800" marR="101600" marL="101600" anchor="ctr">
                    <a:lnL cap="flat" cmpd="sng" w="12700">
                      <a:solidFill>
                        <a:srgbClr val="D5DDDD"/>
                      </a:solidFill>
                      <a:prstDash val="solid"/>
                      <a:round/>
                      <a:headEnd len="sm" w="sm" type="none"/>
                      <a:tailEnd len="sm" w="sm" type="none"/>
                    </a:lnL>
                    <a:lnR cap="flat" cmpd="sng" w="12700">
                      <a:solidFill>
                        <a:srgbClr val="D5DDDD"/>
                      </a:solidFill>
                      <a:prstDash val="solid"/>
                      <a:round/>
                      <a:headEnd len="sm" w="sm" type="none"/>
                      <a:tailEnd len="sm" w="sm" type="none"/>
                    </a:lnR>
                    <a:lnT cap="flat" cmpd="sng" w="12700">
                      <a:solidFill>
                        <a:srgbClr val="D5DDDD"/>
                      </a:solidFill>
                      <a:prstDash val="solid"/>
                      <a:round/>
                      <a:headEnd len="sm" w="sm" type="none"/>
                      <a:tailEnd len="sm" w="sm" type="none"/>
                    </a:lnT>
                    <a:lnB cap="flat" cmpd="sng" w="12700">
                      <a:solidFill>
                        <a:srgbClr val="D5DDDD"/>
                      </a:solidFill>
                      <a:prstDash val="solid"/>
                      <a:round/>
                      <a:headEnd len="sm" w="sm" type="none"/>
                      <a:tailEnd len="sm" w="sm" type="none"/>
                    </a:lnB>
                  </a:tcPr>
                </a:tc>
              </a:tr>
            </a:tbl>
          </a:graphicData>
        </a:graphic>
      </p:graphicFrame>
      <p:sp>
        <p:nvSpPr>
          <p:cNvPr id="394" name="Google Shape;394;p18"/>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§5–6, footnote 3, Appendix A.3, B.3</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9" name="Shape 399"/>
        <p:cNvGrpSpPr/>
        <p:nvPr/>
      </p:nvGrpSpPr>
      <p:grpSpPr>
        <a:xfrm>
          <a:off x="0" y="0"/>
          <a:ext cx="0" cy="0"/>
          <a:chOff x="0" y="0"/>
          <a:chExt cx="0" cy="0"/>
        </a:xfrm>
      </p:grpSpPr>
      <p:sp>
        <p:nvSpPr>
          <p:cNvPr id="400" name="Google Shape;400;p19"/>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lang="en-US" sz="3200">
                <a:solidFill>
                  <a:srgbClr val="0E1F24"/>
                </a:solidFill>
                <a:latin typeface="Cambria"/>
                <a:ea typeface="Cambria"/>
                <a:cs typeface="Cambria"/>
                <a:sym typeface="Cambria"/>
              </a:rPr>
              <a:t>Analysis</a:t>
            </a:r>
            <a:r>
              <a:rPr b="1" i="0" lang="en-US" sz="3200" u="none" cap="none" strike="noStrike">
                <a:solidFill>
                  <a:srgbClr val="0E1F24"/>
                </a:solidFill>
                <a:latin typeface="Cambria"/>
                <a:ea typeface="Cambria"/>
                <a:cs typeface="Cambria"/>
                <a:sym typeface="Cambria"/>
              </a:rPr>
              <a:t>: </a:t>
            </a:r>
            <a:r>
              <a:rPr b="1" lang="en-US" sz="3200">
                <a:solidFill>
                  <a:srgbClr val="0E1F24"/>
                </a:solidFill>
                <a:latin typeface="Cambria"/>
                <a:ea typeface="Cambria"/>
                <a:cs typeface="Cambria"/>
                <a:sym typeface="Cambria"/>
              </a:rPr>
              <a:t>Performance Results </a:t>
            </a:r>
            <a:endParaRPr b="0" i="0" sz="3200" u="none" cap="none" strike="noStrike">
              <a:solidFill>
                <a:schemeClr val="dk1"/>
              </a:solidFill>
              <a:latin typeface="Calibri"/>
              <a:ea typeface="Calibri"/>
              <a:cs typeface="Calibri"/>
              <a:sym typeface="Calibri"/>
            </a:endParaRPr>
          </a:p>
        </p:txBody>
      </p:sp>
      <p:pic>
        <p:nvPicPr>
          <p:cNvPr descr="fig/fig5.png" id="401" name="Google Shape;401;p19"/>
          <p:cNvPicPr preferRelativeResize="0"/>
          <p:nvPr/>
        </p:nvPicPr>
        <p:blipFill rotWithShape="1">
          <a:blip r:embed="rId3">
            <a:alphaModFix/>
          </a:blip>
          <a:srcRect b="0" l="0" r="0" t="0"/>
          <a:stretch/>
        </p:blipFill>
        <p:spPr>
          <a:xfrm>
            <a:off x="548640" y="1645920"/>
            <a:ext cx="11094415" cy="1916308"/>
          </a:xfrm>
          <a:prstGeom prst="rect">
            <a:avLst/>
          </a:prstGeom>
          <a:noFill/>
          <a:ln>
            <a:noFill/>
          </a:ln>
        </p:spPr>
      </p:pic>
      <p:sp>
        <p:nvSpPr>
          <p:cNvPr id="402" name="Google Shape;402;p19"/>
          <p:cNvSpPr/>
          <p:nvPr/>
        </p:nvSpPr>
        <p:spPr>
          <a:xfrm>
            <a:off x="548640" y="3840480"/>
            <a:ext cx="3520440" cy="2377440"/>
          </a:xfrm>
          <a:prstGeom prst="roundRect">
            <a:avLst>
              <a:gd fmla="val 3846" name="adj"/>
            </a:avLst>
          </a:prstGeom>
          <a:solidFill>
            <a:srgbClr val="F8E6E1"/>
          </a:solidFill>
          <a:ln cap="flat" cmpd="sng" w="12700">
            <a:solidFill>
              <a:srgbClr val="F8E6E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19"/>
          <p:cNvSpPr txBox="1"/>
          <p:nvPr/>
        </p:nvSpPr>
        <p:spPr>
          <a:xfrm>
            <a:off x="777240" y="4023360"/>
            <a:ext cx="306324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B5482F"/>
              </a:buClr>
              <a:buSzPts val="1500"/>
              <a:buFont typeface="Calibri"/>
              <a:buNone/>
            </a:pPr>
            <a:r>
              <a:rPr b="1" i="0" lang="en-US" sz="1500" u="none" cap="none" strike="noStrike">
                <a:solidFill>
                  <a:srgbClr val="B5482F"/>
                </a:solidFill>
                <a:latin typeface="Calibri"/>
                <a:ea typeface="Calibri"/>
                <a:cs typeface="Calibri"/>
                <a:sym typeface="Calibri"/>
              </a:rPr>
              <a:t>Normalized bars only</a:t>
            </a:r>
            <a:endParaRPr b="0" i="0" sz="1500" u="none" cap="none" strike="noStrike">
              <a:solidFill>
                <a:schemeClr val="dk1"/>
              </a:solidFill>
              <a:latin typeface="Calibri"/>
              <a:ea typeface="Calibri"/>
              <a:cs typeface="Calibri"/>
              <a:sym typeface="Calibri"/>
            </a:endParaRPr>
          </a:p>
        </p:txBody>
      </p:sp>
      <p:sp>
        <p:nvSpPr>
          <p:cNvPr id="404" name="Google Shape;404;p19"/>
          <p:cNvSpPr txBox="1"/>
          <p:nvPr/>
        </p:nvSpPr>
        <p:spPr>
          <a:xfrm>
            <a:off x="777240" y="4434840"/>
            <a:ext cx="3063240" cy="1691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250"/>
              <a:buFont typeface="Calibri"/>
              <a:buNone/>
            </a:pPr>
            <a:r>
              <a:rPr b="0" i="0" lang="en-US" sz="1450" u="none" cap="none" strike="noStrike">
                <a:solidFill>
                  <a:srgbClr val="1B2426"/>
                </a:solidFill>
                <a:latin typeface="Calibri"/>
                <a:ea typeface="Calibri"/>
                <a:cs typeface="Calibri"/>
                <a:sym typeface="Calibri"/>
              </a:rPr>
              <a:t>Fig. 5–7 give no absolute programs/s. On HellaSwag the vLLM bar is near zero, which, read literally, implies far more than the "up to 6.4×" headline. Readers can't reconcile the two.</a:t>
            </a:r>
            <a:endParaRPr b="0" i="0" sz="1450" u="none" cap="none" strike="noStrike">
              <a:solidFill>
                <a:schemeClr val="dk1"/>
              </a:solidFill>
              <a:latin typeface="Calibri"/>
              <a:ea typeface="Calibri"/>
              <a:cs typeface="Calibri"/>
              <a:sym typeface="Calibri"/>
            </a:endParaRPr>
          </a:p>
        </p:txBody>
      </p:sp>
      <p:sp>
        <p:nvSpPr>
          <p:cNvPr id="405" name="Google Shape;405;p19"/>
          <p:cNvSpPr/>
          <p:nvPr/>
        </p:nvSpPr>
        <p:spPr>
          <a:xfrm>
            <a:off x="4297680" y="3840480"/>
            <a:ext cx="3520440" cy="2377440"/>
          </a:xfrm>
          <a:prstGeom prst="roundRect">
            <a:avLst>
              <a:gd fmla="val 3846" name="adj"/>
            </a:avLst>
          </a:prstGeom>
          <a:solidFill>
            <a:srgbClr val="EEF1F1"/>
          </a:solidFill>
          <a:ln cap="flat" cmpd="sng" w="12700">
            <a:solidFill>
              <a:srgbClr val="EEF1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19"/>
          <p:cNvSpPr txBox="1"/>
          <p:nvPr/>
        </p:nvSpPr>
        <p:spPr>
          <a:xfrm>
            <a:off x="4526280" y="4023360"/>
            <a:ext cx="306324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1500"/>
              <a:buFont typeface="Calibri"/>
              <a:buNone/>
            </a:pPr>
            <a:r>
              <a:rPr b="1" i="0" lang="en-US" sz="1500" u="none" cap="none" strike="noStrike">
                <a:solidFill>
                  <a:srgbClr val="0E1F24"/>
                </a:solidFill>
                <a:latin typeface="Calibri"/>
                <a:ea typeface="Calibri"/>
                <a:cs typeface="Calibri"/>
                <a:sym typeface="Calibri"/>
              </a:rPr>
              <a:t>A</a:t>
            </a:r>
            <a:r>
              <a:rPr b="1" lang="en-US" sz="1500">
                <a:solidFill>
                  <a:srgbClr val="0E1F24"/>
                </a:solidFill>
                <a:latin typeface="Calibri"/>
                <a:ea typeface="Calibri"/>
                <a:cs typeface="Calibri"/>
                <a:sym typeface="Calibri"/>
              </a:rPr>
              <a:t>n</a:t>
            </a:r>
            <a:r>
              <a:rPr b="1" i="0" lang="en-US" sz="1500" u="none" cap="none" strike="noStrike">
                <a:solidFill>
                  <a:srgbClr val="0E1F24"/>
                </a:solidFill>
                <a:latin typeface="Calibri"/>
                <a:ea typeface="Calibri"/>
                <a:cs typeface="Calibri"/>
                <a:sym typeface="Calibri"/>
              </a:rPr>
              <a:t> </a:t>
            </a:r>
            <a:r>
              <a:rPr b="1" i="0" lang="en-US" sz="1500" u="none" cap="none" strike="noStrike">
                <a:solidFill>
                  <a:srgbClr val="0E1F24"/>
                </a:solidFill>
                <a:latin typeface="Calibri"/>
                <a:ea typeface="Calibri"/>
                <a:cs typeface="Calibri"/>
                <a:sym typeface="Calibri"/>
              </a:rPr>
              <a:t>older baseline</a:t>
            </a:r>
            <a:endParaRPr b="0" i="0" sz="1500" u="none" cap="none" strike="noStrike">
              <a:solidFill>
                <a:schemeClr val="dk1"/>
              </a:solidFill>
              <a:latin typeface="Calibri"/>
              <a:ea typeface="Calibri"/>
              <a:cs typeface="Calibri"/>
              <a:sym typeface="Calibri"/>
            </a:endParaRPr>
          </a:p>
        </p:txBody>
      </p:sp>
      <p:sp>
        <p:nvSpPr>
          <p:cNvPr id="407" name="Google Shape;407;p19"/>
          <p:cNvSpPr txBox="1"/>
          <p:nvPr/>
        </p:nvSpPr>
        <p:spPr>
          <a:xfrm>
            <a:off x="4526280" y="4434840"/>
            <a:ext cx="3063240" cy="1691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250"/>
              <a:buFont typeface="Calibri"/>
              <a:buNone/>
            </a:pPr>
            <a:r>
              <a:rPr b="0" i="0" lang="en-US" sz="1450" u="none" cap="none" strike="noStrike">
                <a:solidFill>
                  <a:srgbClr val="1B2426"/>
                </a:solidFill>
                <a:latin typeface="Calibri"/>
                <a:ea typeface="Calibri"/>
                <a:cs typeface="Calibri"/>
                <a:sym typeface="Calibri"/>
              </a:rPr>
              <a:t>Footnote 3: vLLM v0.2.5 was chosen because RadixAttention had since been partly merged into vLLM. The comparison is "reuse vs. no reuse", not "SGLang's reuse vs. another reuse".</a:t>
            </a:r>
            <a:endParaRPr b="0" i="0" sz="1450" u="none" cap="none" strike="noStrike">
              <a:solidFill>
                <a:schemeClr val="dk1"/>
              </a:solidFill>
              <a:latin typeface="Calibri"/>
              <a:ea typeface="Calibri"/>
              <a:cs typeface="Calibri"/>
              <a:sym typeface="Calibri"/>
            </a:endParaRPr>
          </a:p>
        </p:txBody>
      </p:sp>
      <p:sp>
        <p:nvSpPr>
          <p:cNvPr id="408" name="Google Shape;408;p19"/>
          <p:cNvSpPr/>
          <p:nvPr/>
        </p:nvSpPr>
        <p:spPr>
          <a:xfrm>
            <a:off x="8046720" y="3840480"/>
            <a:ext cx="3520440" cy="2377440"/>
          </a:xfrm>
          <a:prstGeom prst="roundRect">
            <a:avLst>
              <a:gd fmla="val 3846" name="adj"/>
            </a:avLst>
          </a:prstGeom>
          <a:solidFill>
            <a:srgbClr val="EEF1F1"/>
          </a:solidFill>
          <a:ln cap="flat" cmpd="sng" w="12700">
            <a:solidFill>
              <a:srgbClr val="EEF1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19"/>
          <p:cNvSpPr txBox="1"/>
          <p:nvPr/>
        </p:nvSpPr>
        <p:spPr>
          <a:xfrm>
            <a:off x="8275320" y="4023360"/>
            <a:ext cx="306324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E1F24"/>
              </a:buClr>
              <a:buSzPts val="1500"/>
              <a:buFont typeface="Calibri"/>
              <a:buNone/>
            </a:pPr>
            <a:r>
              <a:rPr b="1" i="0" lang="en-US" sz="1500" u="none" cap="none" strike="noStrike">
                <a:solidFill>
                  <a:srgbClr val="0E1F24"/>
                </a:solidFill>
                <a:latin typeface="Calibri"/>
                <a:ea typeface="Calibri"/>
                <a:cs typeface="Calibri"/>
                <a:sym typeface="Calibri"/>
              </a:rPr>
              <a:t>Gains track sharing, by design</a:t>
            </a:r>
            <a:endParaRPr b="0" i="0" sz="1500" u="none" cap="none" strike="noStrike">
              <a:solidFill>
                <a:schemeClr val="dk1"/>
              </a:solidFill>
              <a:latin typeface="Calibri"/>
              <a:ea typeface="Calibri"/>
              <a:cs typeface="Calibri"/>
              <a:sym typeface="Calibri"/>
            </a:endParaRPr>
          </a:p>
        </p:txBody>
      </p:sp>
      <p:sp>
        <p:nvSpPr>
          <p:cNvPr id="410" name="Google Shape;410;p19"/>
          <p:cNvSpPr txBox="1"/>
          <p:nvPr/>
        </p:nvSpPr>
        <p:spPr>
          <a:xfrm>
            <a:off x="8275320" y="4434840"/>
            <a:ext cx="3063240" cy="169164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250"/>
              <a:buFont typeface="Calibri"/>
              <a:buNone/>
            </a:pPr>
            <a:r>
              <a:rPr b="0" i="0" lang="en-US" sz="1450" u="none" cap="none" strike="noStrike">
                <a:solidFill>
                  <a:srgbClr val="1B2426"/>
                </a:solidFill>
                <a:latin typeface="Calibri"/>
                <a:ea typeface="Calibri"/>
                <a:cs typeface="Calibri"/>
                <a:sym typeface="Calibri"/>
              </a:rPr>
              <a:t>Where there is little to share (generative agents, long multi-turn chat), vLLM is at ~0.9–1.0. The largest wins are on benchmarks built around shared prefixes.</a:t>
            </a:r>
            <a:endParaRPr b="0" i="0" sz="1450" u="none" cap="none" strike="noStrike">
              <a:solidFill>
                <a:schemeClr val="dk1"/>
              </a:solidFill>
              <a:latin typeface="Calibri"/>
              <a:ea typeface="Calibri"/>
              <a:cs typeface="Calibri"/>
              <a:sym typeface="Calibri"/>
            </a:endParaRPr>
          </a:p>
        </p:txBody>
      </p:sp>
      <p:sp>
        <p:nvSpPr>
          <p:cNvPr id="411" name="Google Shape;411;p19"/>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Fig. 5, §6.1 footnote 3. Bar heights are read from the figure and are approximate.</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6" name="Shape 416"/>
        <p:cNvGrpSpPr/>
        <p:nvPr/>
      </p:nvGrpSpPr>
      <p:grpSpPr>
        <a:xfrm>
          <a:off x="0" y="0"/>
          <a:ext cx="0" cy="0"/>
          <a:chOff x="0" y="0"/>
          <a:chExt cx="0" cy="0"/>
        </a:xfrm>
      </p:grpSpPr>
      <p:sp>
        <p:nvSpPr>
          <p:cNvPr id="417" name="Google Shape;417;p20"/>
          <p:cNvSpPr txBox="1"/>
          <p:nvPr/>
        </p:nvSpPr>
        <p:spPr>
          <a:xfrm>
            <a:off x="548640" y="804672"/>
            <a:ext cx="11094415"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lang="en-US" sz="3200">
                <a:solidFill>
                  <a:srgbClr val="0E1F24"/>
                </a:solidFill>
                <a:latin typeface="Cambria"/>
                <a:ea typeface="Cambria"/>
                <a:cs typeface="Cambria"/>
                <a:sym typeface="Cambria"/>
              </a:rPr>
              <a:t>Analysis</a:t>
            </a:r>
            <a:r>
              <a:rPr b="1" i="0" lang="en-US" sz="3200" u="none" cap="none" strike="noStrike">
                <a:solidFill>
                  <a:srgbClr val="0E1F24"/>
                </a:solidFill>
                <a:latin typeface="Cambria"/>
                <a:ea typeface="Cambria"/>
                <a:cs typeface="Cambria"/>
                <a:sym typeface="Cambria"/>
              </a:rPr>
              <a:t>: </a:t>
            </a:r>
            <a:r>
              <a:rPr b="1" lang="en-US" sz="3200">
                <a:solidFill>
                  <a:srgbClr val="0E1F24"/>
                </a:solidFill>
                <a:latin typeface="Cambria"/>
                <a:ea typeface="Cambria"/>
                <a:cs typeface="Cambria"/>
                <a:sym typeface="Cambria"/>
              </a:rPr>
              <a:t>Throughput C</a:t>
            </a:r>
            <a:r>
              <a:rPr b="1" i="0" lang="en-US" sz="3200" u="none" cap="none" strike="noStrike">
                <a:solidFill>
                  <a:srgbClr val="0E1F24"/>
                </a:solidFill>
                <a:latin typeface="Cambria"/>
                <a:ea typeface="Cambria"/>
                <a:cs typeface="Cambria"/>
                <a:sym typeface="Cambria"/>
              </a:rPr>
              <a:t>ontribut</a:t>
            </a:r>
            <a:r>
              <a:rPr b="1" lang="en-US" sz="3200">
                <a:solidFill>
                  <a:srgbClr val="0E1F24"/>
                </a:solidFill>
                <a:latin typeface="Cambria"/>
                <a:ea typeface="Cambria"/>
                <a:cs typeface="Cambria"/>
                <a:sym typeface="Cambria"/>
              </a:rPr>
              <a:t>ions</a:t>
            </a:r>
            <a:endParaRPr b="0" i="0" sz="3200" u="none" cap="none" strike="noStrike">
              <a:solidFill>
                <a:schemeClr val="dk1"/>
              </a:solidFill>
              <a:latin typeface="Calibri"/>
              <a:ea typeface="Calibri"/>
              <a:cs typeface="Calibri"/>
              <a:sym typeface="Calibri"/>
            </a:endParaRPr>
          </a:p>
        </p:txBody>
      </p:sp>
      <p:sp>
        <p:nvSpPr>
          <p:cNvPr id="418" name="Google Shape;418;p20"/>
          <p:cNvSpPr txBox="1"/>
          <p:nvPr/>
        </p:nvSpPr>
        <p:spPr>
          <a:xfrm>
            <a:off x="548640" y="4754880"/>
            <a:ext cx="352044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F6F6B"/>
              </a:buClr>
              <a:buSzPts val="1500"/>
              <a:buFont typeface="Calibri"/>
              <a:buNone/>
            </a:pPr>
            <a:r>
              <a:rPr b="1" i="0" lang="en-US" sz="1500" u="none" cap="none" strike="noStrike">
                <a:solidFill>
                  <a:srgbClr val="1F6F6B"/>
                </a:solidFill>
                <a:latin typeface="Calibri"/>
                <a:ea typeface="Calibri"/>
                <a:cs typeface="Calibri"/>
                <a:sym typeface="Calibri"/>
              </a:rPr>
              <a:t>Workload-specific</a:t>
            </a:r>
            <a:endParaRPr b="0" i="0" sz="1500" u="none" cap="none" strike="noStrike">
              <a:solidFill>
                <a:schemeClr val="dk1"/>
              </a:solidFill>
              <a:latin typeface="Calibri"/>
              <a:ea typeface="Calibri"/>
              <a:cs typeface="Calibri"/>
              <a:sym typeface="Calibri"/>
            </a:endParaRPr>
          </a:p>
        </p:txBody>
      </p:sp>
      <p:sp>
        <p:nvSpPr>
          <p:cNvPr id="419" name="Google Shape;419;p20"/>
          <p:cNvSpPr txBox="1"/>
          <p:nvPr/>
        </p:nvSpPr>
        <p:spPr>
          <a:xfrm>
            <a:off x="548640" y="5138928"/>
            <a:ext cx="3520440" cy="11887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250"/>
              <a:buFont typeface="Calibri"/>
              <a:buNone/>
            </a:pPr>
            <a:r>
              <a:rPr b="0" i="0" lang="en-US" sz="1250" u="none" cap="none" strike="noStrike">
                <a:solidFill>
                  <a:srgbClr val="1B2426"/>
                </a:solidFill>
                <a:latin typeface="Calibri"/>
                <a:ea typeface="Calibri"/>
                <a:cs typeface="Calibri"/>
                <a:sym typeface="Calibri"/>
              </a:rPr>
              <a:t>The frontend roughly doubles throughput for branching programs, but adds ~nothing for prefix-only workloads, which a plain server with prefix caching could already capture.</a:t>
            </a:r>
            <a:endParaRPr b="0" i="0" sz="1250" u="none" cap="none" strike="noStrike">
              <a:solidFill>
                <a:schemeClr val="dk1"/>
              </a:solidFill>
              <a:latin typeface="Calibri"/>
              <a:ea typeface="Calibri"/>
              <a:cs typeface="Calibri"/>
              <a:sym typeface="Calibri"/>
            </a:endParaRPr>
          </a:p>
        </p:txBody>
      </p:sp>
      <p:sp>
        <p:nvSpPr>
          <p:cNvPr id="420" name="Google Shape;420;p20"/>
          <p:cNvSpPr txBox="1"/>
          <p:nvPr/>
        </p:nvSpPr>
        <p:spPr>
          <a:xfrm>
            <a:off x="4297680" y="4754880"/>
            <a:ext cx="352044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B5482F"/>
              </a:buClr>
              <a:buSzPts val="1500"/>
              <a:buFont typeface="Calibri"/>
              <a:buNone/>
            </a:pPr>
            <a:r>
              <a:rPr b="1" i="0" lang="en-US" sz="1500" u="none" cap="none" strike="noStrike">
                <a:solidFill>
                  <a:srgbClr val="B5482F"/>
                </a:solidFill>
                <a:latin typeface="Calibri"/>
                <a:ea typeface="Calibri"/>
                <a:cs typeface="Calibri"/>
                <a:sym typeface="Calibri"/>
              </a:rPr>
              <a:t>An unexplained result</a:t>
            </a:r>
            <a:endParaRPr b="0" i="0" sz="1500" u="none" cap="none" strike="noStrike">
              <a:solidFill>
                <a:schemeClr val="dk1"/>
              </a:solidFill>
              <a:latin typeface="Calibri"/>
              <a:ea typeface="Calibri"/>
              <a:cs typeface="Calibri"/>
              <a:sym typeface="Calibri"/>
            </a:endParaRPr>
          </a:p>
        </p:txBody>
      </p:sp>
      <p:sp>
        <p:nvSpPr>
          <p:cNvPr id="421" name="Google Shape;421;p20"/>
          <p:cNvSpPr txBox="1"/>
          <p:nvPr/>
        </p:nvSpPr>
        <p:spPr>
          <a:xfrm>
            <a:off x="4297680" y="5138928"/>
            <a:ext cx="3520440" cy="11887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250"/>
              <a:buFont typeface="Calibri"/>
              <a:buNone/>
            </a:pPr>
            <a:r>
              <a:rPr b="0" i="0" lang="en-US" sz="1250" u="none" cap="none" strike="noStrike">
                <a:solidFill>
                  <a:srgbClr val="1B2426"/>
                </a:solidFill>
                <a:latin typeface="Calibri"/>
                <a:ea typeface="Calibri"/>
                <a:cs typeface="Calibri"/>
                <a:sym typeface="Calibri"/>
              </a:rPr>
              <a:t>On LLM Judge, FCFS with the cache (≈0.15) is worse than no cache at all (≈0.41). Thrashing? Eviction overhead?</a:t>
            </a:r>
            <a:endParaRPr b="0" i="0" sz="1250" u="none" cap="none" strike="noStrike">
              <a:solidFill>
                <a:schemeClr val="dk1"/>
              </a:solidFill>
              <a:latin typeface="Calibri"/>
              <a:ea typeface="Calibri"/>
              <a:cs typeface="Calibri"/>
              <a:sym typeface="Calibri"/>
            </a:endParaRPr>
          </a:p>
        </p:txBody>
      </p:sp>
      <p:sp>
        <p:nvSpPr>
          <p:cNvPr id="422" name="Google Shape;422;p20"/>
          <p:cNvSpPr txBox="1"/>
          <p:nvPr/>
        </p:nvSpPr>
        <p:spPr>
          <a:xfrm>
            <a:off x="8046720" y="4754880"/>
            <a:ext cx="3520440" cy="3657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B5482F"/>
              </a:buClr>
              <a:buSzPts val="1500"/>
              <a:buFont typeface="Calibri"/>
              <a:buNone/>
            </a:pPr>
            <a:r>
              <a:rPr b="1" i="0" lang="en-US" sz="1500" u="none" cap="none" strike="noStrike">
                <a:solidFill>
                  <a:srgbClr val="B5482F"/>
                </a:solidFill>
                <a:latin typeface="Calibri"/>
                <a:ea typeface="Calibri"/>
                <a:cs typeface="Calibri"/>
                <a:sym typeface="Calibri"/>
              </a:rPr>
              <a:t>Usability claim is thin</a:t>
            </a:r>
            <a:endParaRPr b="0" i="0" sz="1500" u="none" cap="none" strike="noStrike">
              <a:solidFill>
                <a:schemeClr val="dk1"/>
              </a:solidFill>
              <a:latin typeface="Calibri"/>
              <a:ea typeface="Calibri"/>
              <a:cs typeface="Calibri"/>
              <a:sym typeface="Calibri"/>
            </a:endParaRPr>
          </a:p>
        </p:txBody>
      </p:sp>
      <p:sp>
        <p:nvSpPr>
          <p:cNvPr id="423" name="Google Shape;423;p20"/>
          <p:cNvSpPr txBox="1"/>
          <p:nvPr/>
        </p:nvSpPr>
        <p:spPr>
          <a:xfrm>
            <a:off x="8046720" y="5138928"/>
            <a:ext cx="3520440" cy="11887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B2426"/>
              </a:buClr>
              <a:buSzPts val="1250"/>
              <a:buFont typeface="Calibri"/>
              <a:buNone/>
            </a:pPr>
            <a:r>
              <a:rPr b="0" i="0" lang="en-US" sz="1250" u="none" cap="none" strike="noStrike">
                <a:solidFill>
                  <a:srgbClr val="1B2426"/>
                </a:solidFill>
                <a:latin typeface="Calibri"/>
                <a:ea typeface="Calibri"/>
                <a:cs typeface="Calibri"/>
                <a:sym typeface="Calibri"/>
              </a:rPr>
              <a:t>"2.1× fewer lines of code" comes from one example. No user study, no comparison on more programs.</a:t>
            </a:r>
            <a:endParaRPr b="0" i="0" sz="1250" u="none" cap="none" strike="noStrike">
              <a:solidFill>
                <a:schemeClr val="dk1"/>
              </a:solidFill>
              <a:latin typeface="Calibri"/>
              <a:ea typeface="Calibri"/>
              <a:cs typeface="Calibri"/>
              <a:sym typeface="Calibri"/>
            </a:endParaRPr>
          </a:p>
        </p:txBody>
      </p:sp>
      <p:sp>
        <p:nvSpPr>
          <p:cNvPr id="424" name="Google Shape;424;p20"/>
          <p:cNvSpPr txBox="1"/>
          <p:nvPr/>
        </p:nvSpPr>
        <p:spPr>
          <a:xfrm>
            <a:off x="548640" y="6446520"/>
            <a:ext cx="11094415"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rPr b="0" i="1" lang="en-US" sz="1000" u="none" cap="none" strike="noStrike">
                <a:solidFill>
                  <a:srgbClr val="5E6B6D"/>
                </a:solidFill>
                <a:latin typeface="Calibri"/>
                <a:ea typeface="Calibri"/>
                <a:cs typeface="Calibri"/>
                <a:sym typeface="Calibri"/>
              </a:rPr>
              <a:t>Paper Fig. 8(c), §2, §6.3</a:t>
            </a:r>
            <a:endParaRPr b="0" i="0" sz="1000" u="none" cap="none" strike="noStrike">
              <a:solidFill>
                <a:schemeClr val="dk1"/>
              </a:solidFill>
              <a:latin typeface="Calibri"/>
              <a:ea typeface="Calibri"/>
              <a:cs typeface="Calibri"/>
              <a:sym typeface="Calibri"/>
            </a:endParaRPr>
          </a:p>
        </p:txBody>
      </p:sp>
      <p:graphicFrame>
        <p:nvGraphicFramePr>
          <p:cNvPr id="425" name="Google Shape;425;p20"/>
          <p:cNvGraphicFramePr/>
          <p:nvPr/>
        </p:nvGraphicFramePr>
        <p:xfrm>
          <a:off x="548640" y="1645920"/>
          <a:ext cx="3000000" cy="3000000"/>
        </p:xfrm>
        <a:graphic>
          <a:graphicData uri="http://schemas.openxmlformats.org/drawingml/2006/table">
            <a:tbl>
              <a:tblPr>
                <a:noFill/>
                <a:tableStyleId>{18437E85-AEF3-474A-A1E3-ACF502ACBDA6}</a:tableStyleId>
              </a:tblPr>
              <a:tblGrid>
                <a:gridCol w="3749050"/>
                <a:gridCol w="1234450"/>
                <a:gridCol w="1527050"/>
                <a:gridCol w="1527050"/>
                <a:gridCol w="1527050"/>
                <a:gridCol w="1527050"/>
              </a:tblGrid>
              <a:tr h="384050">
                <a:tc>
                  <a:txBody>
                    <a:bodyPr/>
                    <a:lstStyle/>
                    <a:p>
                      <a:pPr indent="0" lvl="0" marL="0" marR="0" rtl="0" algn="l">
                        <a:lnSpc>
                          <a:spcPct val="100000"/>
                        </a:lnSpc>
                        <a:spcBef>
                          <a:spcPts val="0"/>
                        </a:spcBef>
                        <a:spcAft>
                          <a:spcPts val="0"/>
                        </a:spcAft>
                        <a:buNone/>
                      </a:pPr>
                      <a:r>
                        <a:rPr b="1" lang="en-US" sz="1300" u="none" cap="none" strike="noStrike">
                          <a:solidFill>
                            <a:srgbClr val="FFFFFF"/>
                          </a:solidFill>
                          <a:latin typeface="Calibri"/>
                          <a:ea typeface="Calibri"/>
                          <a:cs typeface="Calibri"/>
                          <a:sym typeface="Calibri"/>
                        </a:rPr>
                        <a:t>Throughput without…</a:t>
                      </a:r>
                      <a:endParaRPr/>
                    </a:p>
                  </a:txBody>
                  <a:tcPr marT="27425" marB="27425" marR="73150" marL="73150" anchor="ctr">
                    <a:solidFill>
                      <a:srgbClr val="0E1F24"/>
                    </a:solidFill>
                  </a:tcPr>
                </a:tc>
                <a:tc>
                  <a:txBody>
                    <a:bodyPr/>
                    <a:lstStyle/>
                    <a:p>
                      <a:pPr indent="0" lvl="0" marL="0" marR="0" rtl="0" algn="l">
                        <a:lnSpc>
                          <a:spcPct val="100000"/>
                        </a:lnSpc>
                        <a:spcBef>
                          <a:spcPts val="0"/>
                        </a:spcBef>
                        <a:spcAft>
                          <a:spcPts val="0"/>
                        </a:spcAft>
                        <a:buNone/>
                      </a:pPr>
                      <a:r>
                        <a:rPr b="1" lang="en-US" sz="1300" u="none" cap="none" strike="noStrike">
                          <a:solidFill>
                            <a:srgbClr val="FFFFFF"/>
                          </a:solidFill>
                          <a:latin typeface="Calibri"/>
                          <a:ea typeface="Calibri"/>
                          <a:cs typeface="Calibri"/>
                          <a:sym typeface="Calibri"/>
                        </a:rPr>
                        <a:t>Part</a:t>
                      </a:r>
                      <a:endParaRPr/>
                    </a:p>
                  </a:txBody>
                  <a:tcPr marT="27425" marB="27425" marR="73150" marL="73150" anchor="ctr">
                    <a:solidFill>
                      <a:srgbClr val="0E1F24"/>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FFFFFF"/>
                          </a:solidFill>
                          <a:latin typeface="Calibri"/>
                          <a:ea typeface="Calibri"/>
                          <a:cs typeface="Calibri"/>
                          <a:sym typeface="Calibri"/>
                        </a:rPr>
                        <a:t>LLM Judge</a:t>
                      </a:r>
                      <a:endParaRPr/>
                    </a:p>
                  </a:txBody>
                  <a:tcPr marT="27425" marB="27425" marR="73150" marL="73150" anchor="ctr">
                    <a:solidFill>
                      <a:srgbClr val="0E1F24"/>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FFFFFF"/>
                          </a:solidFill>
                          <a:latin typeface="Calibri"/>
                          <a:ea typeface="Calibri"/>
                          <a:cs typeface="Calibri"/>
                          <a:sym typeface="Calibri"/>
                        </a:rPr>
                        <a:t>Tree of Thought</a:t>
                      </a:r>
                      <a:endParaRPr/>
                    </a:p>
                  </a:txBody>
                  <a:tcPr marT="27425" marB="27425" marR="73150" marL="73150" anchor="ctr">
                    <a:solidFill>
                      <a:srgbClr val="0E1F24"/>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FFFFFF"/>
                          </a:solidFill>
                          <a:latin typeface="Calibri"/>
                          <a:ea typeface="Calibri"/>
                          <a:cs typeface="Calibri"/>
                          <a:sym typeface="Calibri"/>
                        </a:rPr>
                        <a:t>MMLU</a:t>
                      </a:r>
                      <a:endParaRPr/>
                    </a:p>
                  </a:txBody>
                  <a:tcPr marT="27425" marB="27425" marR="73150" marL="73150" anchor="ctr">
                    <a:solidFill>
                      <a:srgbClr val="0E1F24"/>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FFFFFF"/>
                          </a:solidFill>
                          <a:latin typeface="Calibri"/>
                          <a:ea typeface="Calibri"/>
                          <a:cs typeface="Calibri"/>
                          <a:sym typeface="Calibri"/>
                        </a:rPr>
                        <a:t>Multi-turn chat</a:t>
                      </a:r>
                      <a:endParaRPr/>
                    </a:p>
                  </a:txBody>
                  <a:tcPr marT="27425" marB="27425" marR="73150" marL="73150" anchor="ctr">
                    <a:solidFill>
                      <a:srgbClr val="0E1F24"/>
                    </a:solidFill>
                  </a:tcPr>
                </a:tc>
              </a:tr>
              <a:tr h="384050">
                <a:tc>
                  <a:txBody>
                    <a:bodyPr/>
                    <a:lstStyle/>
                    <a:p>
                      <a:pPr indent="0" lvl="0" marL="0" marR="0" rtl="0" algn="l">
                        <a:lnSpc>
                          <a:spcPct val="100000"/>
                        </a:lnSpc>
                        <a:spcBef>
                          <a:spcPts val="0"/>
                        </a:spcBef>
                        <a:spcAft>
                          <a:spcPts val="0"/>
                        </a:spcAft>
                        <a:buNone/>
                      </a:pPr>
                      <a:r>
                        <a:rPr b="1" lang="en-US" sz="1300" u="none" cap="none" strike="noStrike">
                          <a:solidFill>
                            <a:srgbClr val="1B2426"/>
                          </a:solidFill>
                          <a:latin typeface="Calibri"/>
                          <a:ea typeface="Calibri"/>
                          <a:cs typeface="Calibri"/>
                          <a:sym typeface="Calibri"/>
                        </a:rPr>
                        <a:t>cache</a:t>
                      </a:r>
                      <a:endParaRPr/>
                    </a:p>
                  </a:txBody>
                  <a:tcPr marT="27425" marB="2742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300" u="none" cap="none" strike="noStrike">
                          <a:solidFill>
                            <a:srgbClr val="5E6B6D"/>
                          </a:solidFill>
                          <a:latin typeface="Calibri"/>
                          <a:ea typeface="Calibri"/>
                          <a:cs typeface="Calibri"/>
                          <a:sym typeface="Calibri"/>
                        </a:rPr>
                        <a:t>runtime</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≈0.41</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≈0.28</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≈0.16</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≈0.54</a:t>
                      </a:r>
                      <a:endParaRPr/>
                    </a:p>
                  </a:txBody>
                  <a:tcPr marT="27425" marB="27425" marR="73150" marL="73150" anchor="ctr">
                    <a:solidFill>
                      <a:srgbClr val="FFFFFF"/>
                    </a:solidFill>
                  </a:tcPr>
                </a:tc>
              </a:tr>
              <a:tr h="384050">
                <a:tc>
                  <a:txBody>
                    <a:bodyPr/>
                    <a:lstStyle/>
                    <a:p>
                      <a:pPr indent="0" lvl="0" marL="0" marR="0" rtl="0" algn="l">
                        <a:lnSpc>
                          <a:spcPct val="100000"/>
                        </a:lnSpc>
                        <a:spcBef>
                          <a:spcPts val="0"/>
                        </a:spcBef>
                        <a:spcAft>
                          <a:spcPts val="0"/>
                        </a:spcAft>
                        <a:buNone/>
                      </a:pPr>
                      <a:r>
                        <a:rPr b="1" lang="en-US" sz="1300" u="none" cap="none" strike="noStrike">
                          <a:solidFill>
                            <a:srgbClr val="1B2426"/>
                          </a:solidFill>
                          <a:latin typeface="Calibri"/>
                          <a:ea typeface="Calibri"/>
                          <a:cs typeface="Calibri"/>
                          <a:sym typeface="Calibri"/>
                        </a:rPr>
                        <a:t>tree structure (table-based cache)</a:t>
                      </a:r>
                      <a:endParaRPr/>
                    </a:p>
                  </a:txBody>
                  <a:tcPr marT="27425" marB="2742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300" u="none" cap="none" strike="noStrike">
                          <a:solidFill>
                            <a:srgbClr val="5E6B6D"/>
                          </a:solidFill>
                          <a:latin typeface="Calibri"/>
                          <a:ea typeface="Calibri"/>
                          <a:cs typeface="Calibri"/>
                          <a:sym typeface="Calibri"/>
                        </a:rPr>
                        <a:t>runtime</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≈0.47</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≈0.37</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0" lang="en-US" sz="1300" u="none" cap="none" strike="noStrike">
                          <a:solidFill>
                            <a:srgbClr val="1B2426"/>
                          </a:solidFill>
                          <a:latin typeface="Calibri"/>
                          <a:ea typeface="Calibri"/>
                          <a:cs typeface="Calibri"/>
                          <a:sym typeface="Calibri"/>
                        </a:rPr>
                        <a:t>≈0.60</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0" lang="en-US" sz="1300" u="none" cap="none" strike="noStrike">
                          <a:solidFill>
                            <a:srgbClr val="1B2426"/>
                          </a:solidFill>
                          <a:latin typeface="Calibri"/>
                          <a:ea typeface="Calibri"/>
                          <a:cs typeface="Calibri"/>
                          <a:sym typeface="Calibri"/>
                        </a:rPr>
                        <a:t>≈0.88</a:t>
                      </a:r>
                      <a:endParaRPr/>
                    </a:p>
                  </a:txBody>
                  <a:tcPr marT="27425" marB="27425" marR="73150" marL="73150" anchor="ctr">
                    <a:solidFill>
                      <a:srgbClr val="FFFFFF"/>
                    </a:solidFill>
                  </a:tcPr>
                </a:tc>
              </a:tr>
              <a:tr h="384050">
                <a:tc>
                  <a:txBody>
                    <a:bodyPr/>
                    <a:lstStyle/>
                    <a:p>
                      <a:pPr indent="0" lvl="0" marL="0" marR="0" rtl="0" algn="l">
                        <a:lnSpc>
                          <a:spcPct val="100000"/>
                        </a:lnSpc>
                        <a:spcBef>
                          <a:spcPts val="0"/>
                        </a:spcBef>
                        <a:spcAft>
                          <a:spcPts val="0"/>
                        </a:spcAft>
                        <a:buNone/>
                      </a:pPr>
                      <a:r>
                        <a:rPr b="1" lang="en-US" sz="1300" u="none" cap="none" strike="noStrike">
                          <a:solidFill>
                            <a:srgbClr val="1B2426"/>
                          </a:solidFill>
                          <a:latin typeface="Calibri"/>
                          <a:ea typeface="Calibri"/>
                          <a:cs typeface="Calibri"/>
                          <a:sym typeface="Calibri"/>
                        </a:rPr>
                        <a:t>cache-aware schedule (FCFS instead)</a:t>
                      </a:r>
                      <a:endParaRPr/>
                    </a:p>
                  </a:txBody>
                  <a:tcPr marT="27425" marB="2742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300" u="none" cap="none" strike="noStrike">
                          <a:solidFill>
                            <a:srgbClr val="5E6B6D"/>
                          </a:solidFill>
                          <a:latin typeface="Calibri"/>
                          <a:ea typeface="Calibri"/>
                          <a:cs typeface="Calibri"/>
                          <a:sym typeface="Calibri"/>
                        </a:rPr>
                        <a:t>runtime</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≈0.15</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≈0.36</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1F6F6B"/>
                          </a:solidFill>
                          <a:latin typeface="Calibri"/>
                          <a:ea typeface="Calibri"/>
                          <a:cs typeface="Calibri"/>
                          <a:sym typeface="Calibri"/>
                        </a:rPr>
                        <a:t>≈0.98</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≈0.55</a:t>
                      </a:r>
                      <a:endParaRPr/>
                    </a:p>
                  </a:txBody>
                  <a:tcPr marT="27425" marB="27425" marR="73150" marL="73150" anchor="ctr">
                    <a:solidFill>
                      <a:srgbClr val="FFFFFF"/>
                    </a:solidFill>
                  </a:tcPr>
                </a:tc>
              </a:tr>
              <a:tr h="384050">
                <a:tc>
                  <a:txBody>
                    <a:bodyPr/>
                    <a:lstStyle/>
                    <a:p>
                      <a:pPr indent="0" lvl="0" marL="0" marR="0" rtl="0" algn="l">
                        <a:lnSpc>
                          <a:spcPct val="100000"/>
                        </a:lnSpc>
                        <a:spcBef>
                          <a:spcPts val="0"/>
                        </a:spcBef>
                        <a:spcAft>
                          <a:spcPts val="0"/>
                        </a:spcAft>
                        <a:buNone/>
                      </a:pPr>
                      <a:r>
                        <a:rPr b="1" lang="en-US" sz="1300" u="none" cap="none" strike="noStrike">
                          <a:solidFill>
                            <a:srgbClr val="1B2426"/>
                          </a:solidFill>
                          <a:latin typeface="Calibri"/>
                          <a:ea typeface="Calibri"/>
                          <a:cs typeface="Calibri"/>
                          <a:sym typeface="Calibri"/>
                        </a:rPr>
                        <a:t>cache-aware schedule (random instead)</a:t>
                      </a:r>
                      <a:endParaRPr/>
                    </a:p>
                  </a:txBody>
                  <a:tcPr marT="27425" marB="27425" marR="73150" marL="73150" anchor="ctr">
                    <a:solidFill>
                      <a:srgbClr val="FFFFFF"/>
                    </a:solidFill>
                  </a:tcPr>
                </a:tc>
                <a:tc>
                  <a:txBody>
                    <a:bodyPr/>
                    <a:lstStyle/>
                    <a:p>
                      <a:pPr indent="0" lvl="0" marL="0" marR="0" rtl="0" algn="l">
                        <a:lnSpc>
                          <a:spcPct val="100000"/>
                        </a:lnSpc>
                        <a:spcBef>
                          <a:spcPts val="0"/>
                        </a:spcBef>
                        <a:spcAft>
                          <a:spcPts val="0"/>
                        </a:spcAft>
                        <a:buNone/>
                      </a:pPr>
                      <a:r>
                        <a:rPr b="0" lang="en-US" sz="1300" u="none" cap="none" strike="noStrike">
                          <a:solidFill>
                            <a:srgbClr val="5E6B6D"/>
                          </a:solidFill>
                          <a:latin typeface="Calibri"/>
                          <a:ea typeface="Calibri"/>
                          <a:cs typeface="Calibri"/>
                          <a:sym typeface="Calibri"/>
                        </a:rPr>
                        <a:t>runtime</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≈0.50</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≈0.47</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1F6F6B"/>
                          </a:solidFill>
                          <a:latin typeface="Calibri"/>
                          <a:ea typeface="Calibri"/>
                          <a:cs typeface="Calibri"/>
                          <a:sym typeface="Calibri"/>
                        </a:rPr>
                        <a:t>≈0.98</a:t>
                      </a:r>
                      <a:endParaRPr/>
                    </a:p>
                  </a:txBody>
                  <a:tcPr marT="27425" marB="27425" marR="73150" marL="73150" anchor="ctr">
                    <a:solidFill>
                      <a:srgbClr val="FFFFFF"/>
                    </a:solidFill>
                  </a:tcPr>
                </a:tc>
                <a:tc>
                  <a:txBody>
                    <a:bodyPr/>
                    <a:lstStyle/>
                    <a:p>
                      <a:pPr indent="0" lvl="0" marL="0" marR="0" rtl="0" algn="ctr">
                        <a:lnSpc>
                          <a:spcPct val="100000"/>
                        </a:lnSpc>
                        <a:spcBef>
                          <a:spcPts val="0"/>
                        </a:spcBef>
                        <a:spcAft>
                          <a:spcPts val="0"/>
                        </a:spcAft>
                        <a:buNone/>
                      </a:pPr>
                      <a:r>
                        <a:rPr b="0" lang="en-US" sz="1300" u="none" cap="none" strike="noStrike">
                          <a:solidFill>
                            <a:srgbClr val="1B2426"/>
                          </a:solidFill>
                          <a:latin typeface="Calibri"/>
                          <a:ea typeface="Calibri"/>
                          <a:cs typeface="Calibri"/>
                          <a:sym typeface="Calibri"/>
                        </a:rPr>
                        <a:t>≈0.68</a:t>
                      </a:r>
                      <a:endParaRPr/>
                    </a:p>
                  </a:txBody>
                  <a:tcPr marT="27425" marB="27425" marR="73150" marL="73150" anchor="ctr">
                    <a:solidFill>
                      <a:srgbClr val="FFFFFF"/>
                    </a:solidFill>
                  </a:tcPr>
                </a:tc>
              </a:tr>
              <a:tr h="384050">
                <a:tc>
                  <a:txBody>
                    <a:bodyPr/>
                    <a:lstStyle/>
                    <a:p>
                      <a:pPr indent="0" lvl="0" marL="0" marR="0" rtl="0" algn="l">
                        <a:lnSpc>
                          <a:spcPct val="100000"/>
                        </a:lnSpc>
                        <a:spcBef>
                          <a:spcPts val="0"/>
                        </a:spcBef>
                        <a:spcAft>
                          <a:spcPts val="0"/>
                        </a:spcAft>
                        <a:buNone/>
                      </a:pPr>
                      <a:r>
                        <a:rPr b="1" lang="en-US" sz="1300" u="none" cap="none" strike="noStrike">
                          <a:solidFill>
                            <a:srgbClr val="1B2426"/>
                          </a:solidFill>
                          <a:latin typeface="Calibri"/>
                          <a:ea typeface="Calibri"/>
                          <a:cs typeface="Calibri"/>
                          <a:sym typeface="Calibri"/>
                        </a:rPr>
                        <a:t>frontend parallelism</a:t>
                      </a:r>
                      <a:endParaRPr/>
                    </a:p>
                  </a:txBody>
                  <a:tcPr marT="27425" marB="27425" marR="73150" marL="73150" anchor="ctr">
                    <a:solidFill>
                      <a:srgbClr val="E6F0EF"/>
                    </a:solidFill>
                  </a:tcPr>
                </a:tc>
                <a:tc>
                  <a:txBody>
                    <a:bodyPr/>
                    <a:lstStyle/>
                    <a:p>
                      <a:pPr indent="0" lvl="0" marL="0" marR="0" rtl="0" algn="l">
                        <a:lnSpc>
                          <a:spcPct val="100000"/>
                        </a:lnSpc>
                        <a:spcBef>
                          <a:spcPts val="0"/>
                        </a:spcBef>
                        <a:spcAft>
                          <a:spcPts val="0"/>
                        </a:spcAft>
                        <a:buNone/>
                      </a:pPr>
                      <a:r>
                        <a:rPr b="0" lang="en-US" sz="1300" u="none" cap="none" strike="noStrike">
                          <a:solidFill>
                            <a:srgbClr val="5E6B6D"/>
                          </a:solidFill>
                          <a:latin typeface="Calibri"/>
                          <a:ea typeface="Calibri"/>
                          <a:cs typeface="Calibri"/>
                          <a:sym typeface="Calibri"/>
                        </a:rPr>
                        <a:t>frontend</a:t>
                      </a:r>
                      <a:endParaRPr/>
                    </a:p>
                  </a:txBody>
                  <a:tcPr marT="27425" marB="27425" marR="73150" marL="73150" anchor="ctr">
                    <a:solidFill>
                      <a:srgbClr val="E6F0E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≈0.53</a:t>
                      </a:r>
                      <a:endParaRPr/>
                    </a:p>
                  </a:txBody>
                  <a:tcPr marT="27425" marB="27425" marR="73150" marL="73150" anchor="ctr">
                    <a:solidFill>
                      <a:srgbClr val="E6F0E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≈0.36</a:t>
                      </a:r>
                      <a:endParaRPr/>
                    </a:p>
                  </a:txBody>
                  <a:tcPr marT="27425" marB="27425" marR="73150" marL="73150" anchor="ctr">
                    <a:solidFill>
                      <a:srgbClr val="E6F0E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1F6F6B"/>
                          </a:solidFill>
                          <a:latin typeface="Calibri"/>
                          <a:ea typeface="Calibri"/>
                          <a:cs typeface="Calibri"/>
                          <a:sym typeface="Calibri"/>
                        </a:rPr>
                        <a:t>≈0.99</a:t>
                      </a:r>
                      <a:endParaRPr/>
                    </a:p>
                  </a:txBody>
                  <a:tcPr marT="27425" marB="27425" marR="73150" marL="73150" anchor="ctr">
                    <a:solidFill>
                      <a:srgbClr val="E6F0E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1F6F6B"/>
                          </a:solidFill>
                          <a:latin typeface="Calibri"/>
                          <a:ea typeface="Calibri"/>
                          <a:cs typeface="Calibri"/>
                          <a:sym typeface="Calibri"/>
                        </a:rPr>
                        <a:t>≈0.96</a:t>
                      </a:r>
                      <a:endParaRPr/>
                    </a:p>
                  </a:txBody>
                  <a:tcPr marT="27425" marB="27425" marR="73150" marL="73150" anchor="ctr">
                    <a:solidFill>
                      <a:srgbClr val="E6F0EF"/>
                    </a:solidFill>
                  </a:tcPr>
                </a:tc>
              </a:tr>
              <a:tr h="384050">
                <a:tc>
                  <a:txBody>
                    <a:bodyPr/>
                    <a:lstStyle/>
                    <a:p>
                      <a:pPr indent="0" lvl="0" marL="0" marR="0" rtl="0" algn="l">
                        <a:lnSpc>
                          <a:spcPct val="100000"/>
                        </a:lnSpc>
                        <a:spcBef>
                          <a:spcPts val="0"/>
                        </a:spcBef>
                        <a:spcAft>
                          <a:spcPts val="0"/>
                        </a:spcAft>
                        <a:buNone/>
                      </a:pPr>
                      <a:r>
                        <a:rPr b="1" lang="en-US" sz="1300" u="none" cap="none" strike="noStrike">
                          <a:solidFill>
                            <a:srgbClr val="1B2426"/>
                          </a:solidFill>
                          <a:latin typeface="Calibri"/>
                          <a:ea typeface="Calibri"/>
                          <a:cs typeface="Calibri"/>
                          <a:sym typeface="Calibri"/>
                        </a:rPr>
                        <a:t>frontend hint</a:t>
                      </a:r>
                      <a:endParaRPr/>
                    </a:p>
                  </a:txBody>
                  <a:tcPr marT="27425" marB="27425" marR="73150" marL="73150" anchor="ctr">
                    <a:solidFill>
                      <a:srgbClr val="E6F0EF"/>
                    </a:solidFill>
                  </a:tcPr>
                </a:tc>
                <a:tc>
                  <a:txBody>
                    <a:bodyPr/>
                    <a:lstStyle/>
                    <a:p>
                      <a:pPr indent="0" lvl="0" marL="0" marR="0" rtl="0" algn="l">
                        <a:lnSpc>
                          <a:spcPct val="100000"/>
                        </a:lnSpc>
                        <a:spcBef>
                          <a:spcPts val="0"/>
                        </a:spcBef>
                        <a:spcAft>
                          <a:spcPts val="0"/>
                        </a:spcAft>
                        <a:buNone/>
                      </a:pPr>
                      <a:r>
                        <a:rPr b="0" lang="en-US" sz="1300" u="none" cap="none" strike="noStrike">
                          <a:solidFill>
                            <a:srgbClr val="5E6B6D"/>
                          </a:solidFill>
                          <a:latin typeface="Calibri"/>
                          <a:ea typeface="Calibri"/>
                          <a:cs typeface="Calibri"/>
                          <a:sym typeface="Calibri"/>
                        </a:rPr>
                        <a:t>frontend</a:t>
                      </a:r>
                      <a:endParaRPr/>
                    </a:p>
                  </a:txBody>
                  <a:tcPr marT="27425" marB="27425" marR="73150" marL="73150" anchor="ctr">
                    <a:solidFill>
                      <a:srgbClr val="E6F0E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B5482F"/>
                          </a:solidFill>
                          <a:latin typeface="Calibri"/>
                          <a:ea typeface="Calibri"/>
                          <a:cs typeface="Calibri"/>
                          <a:sym typeface="Calibri"/>
                        </a:rPr>
                        <a:t>≈0.51</a:t>
                      </a:r>
                      <a:endParaRPr/>
                    </a:p>
                  </a:txBody>
                  <a:tcPr marT="27425" marB="27425" marR="73150" marL="73150" anchor="ctr">
                    <a:solidFill>
                      <a:srgbClr val="E6F0EF"/>
                    </a:solidFill>
                  </a:tcPr>
                </a:tc>
                <a:tc>
                  <a:txBody>
                    <a:bodyPr/>
                    <a:lstStyle/>
                    <a:p>
                      <a:pPr indent="0" lvl="0" marL="0" marR="0" rtl="0" algn="ctr">
                        <a:lnSpc>
                          <a:spcPct val="100000"/>
                        </a:lnSpc>
                        <a:spcBef>
                          <a:spcPts val="0"/>
                        </a:spcBef>
                        <a:spcAft>
                          <a:spcPts val="0"/>
                        </a:spcAft>
                        <a:buNone/>
                      </a:pPr>
                      <a:r>
                        <a:rPr b="0" lang="en-US" sz="1300" u="none" cap="none" strike="noStrike">
                          <a:solidFill>
                            <a:srgbClr val="1B2426"/>
                          </a:solidFill>
                          <a:latin typeface="Calibri"/>
                          <a:ea typeface="Calibri"/>
                          <a:cs typeface="Calibri"/>
                          <a:sym typeface="Calibri"/>
                        </a:rPr>
                        <a:t>≈0.87</a:t>
                      </a:r>
                      <a:endParaRPr/>
                    </a:p>
                  </a:txBody>
                  <a:tcPr marT="27425" marB="27425" marR="73150" marL="73150" anchor="ctr">
                    <a:solidFill>
                      <a:srgbClr val="E6F0E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1F6F6B"/>
                          </a:solidFill>
                          <a:latin typeface="Calibri"/>
                          <a:ea typeface="Calibri"/>
                          <a:cs typeface="Calibri"/>
                          <a:sym typeface="Calibri"/>
                        </a:rPr>
                        <a:t>≈0.99</a:t>
                      </a:r>
                      <a:endParaRPr/>
                    </a:p>
                  </a:txBody>
                  <a:tcPr marT="27425" marB="27425" marR="73150" marL="73150" anchor="ctr">
                    <a:solidFill>
                      <a:srgbClr val="E6F0EF"/>
                    </a:solidFill>
                  </a:tcPr>
                </a:tc>
                <a:tc>
                  <a:txBody>
                    <a:bodyPr/>
                    <a:lstStyle/>
                    <a:p>
                      <a:pPr indent="0" lvl="0" marL="0" marR="0" rtl="0" algn="ctr">
                        <a:lnSpc>
                          <a:spcPct val="100000"/>
                        </a:lnSpc>
                        <a:spcBef>
                          <a:spcPts val="0"/>
                        </a:spcBef>
                        <a:spcAft>
                          <a:spcPts val="0"/>
                        </a:spcAft>
                        <a:buNone/>
                      </a:pPr>
                      <a:r>
                        <a:rPr b="1" lang="en-US" sz="1300" u="none" cap="none" strike="noStrike">
                          <a:solidFill>
                            <a:srgbClr val="1F6F6B"/>
                          </a:solidFill>
                          <a:latin typeface="Calibri"/>
                          <a:ea typeface="Calibri"/>
                          <a:cs typeface="Calibri"/>
                          <a:sym typeface="Calibri"/>
                        </a:rPr>
                        <a:t>≈0.98</a:t>
                      </a:r>
                      <a:endParaRPr/>
                    </a:p>
                  </a:txBody>
                  <a:tcPr marT="27425" marB="27425" marR="73150" marL="73150" anchor="ctr">
                    <a:solidFill>
                      <a:srgbClr val="E6F0EF"/>
                    </a:solidFill>
                  </a:tcPr>
                </a:tc>
              </a:tr>
            </a:tbl>
          </a:graphicData>
        </a:graphic>
      </p:graphicFrame>
      <p:sp>
        <p:nvSpPr>
          <p:cNvPr id="426" name="Google Shape;426;p20"/>
          <p:cNvSpPr txBox="1"/>
          <p:nvPr/>
        </p:nvSpPr>
        <p:spPr>
          <a:xfrm>
            <a:off x="548640" y="4407408"/>
            <a:ext cx="110916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1" name="Shape 431"/>
        <p:cNvGrpSpPr/>
        <p:nvPr/>
      </p:nvGrpSpPr>
      <p:grpSpPr>
        <a:xfrm>
          <a:off x="0" y="0"/>
          <a:ext cx="0" cy="0"/>
          <a:chOff x="0" y="0"/>
          <a:chExt cx="0" cy="0"/>
        </a:xfrm>
      </p:grpSpPr>
      <p:sp>
        <p:nvSpPr>
          <p:cNvPr id="432" name="Google Shape;432;p21"/>
          <p:cNvSpPr txBox="1"/>
          <p:nvPr/>
        </p:nvSpPr>
        <p:spPr>
          <a:xfrm>
            <a:off x="548640" y="804672"/>
            <a:ext cx="1109430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3200"/>
              <a:buFont typeface="Cambria"/>
              <a:buNone/>
            </a:pPr>
            <a:r>
              <a:rPr b="1" lang="en-US" sz="3200">
                <a:solidFill>
                  <a:srgbClr val="0E1F24"/>
                </a:solidFill>
                <a:latin typeface="Cambria"/>
                <a:ea typeface="Cambria"/>
                <a:cs typeface="Cambria"/>
                <a:sym typeface="Cambria"/>
              </a:rPr>
              <a:t>Additional Comments</a:t>
            </a:r>
            <a:endParaRPr b="0" i="0" sz="3200" u="none" cap="none" strike="noStrike">
              <a:solidFill>
                <a:schemeClr val="dk1"/>
              </a:solidFill>
              <a:latin typeface="Calibri"/>
              <a:ea typeface="Calibri"/>
              <a:cs typeface="Calibri"/>
              <a:sym typeface="Calibri"/>
            </a:endParaRPr>
          </a:p>
        </p:txBody>
      </p:sp>
      <p:sp>
        <p:nvSpPr>
          <p:cNvPr id="433" name="Google Shape;433;p21"/>
          <p:cNvSpPr/>
          <p:nvPr/>
        </p:nvSpPr>
        <p:spPr>
          <a:xfrm>
            <a:off x="548640" y="1691640"/>
            <a:ext cx="3575400" cy="3931800"/>
          </a:xfrm>
          <a:prstGeom prst="roundRect">
            <a:avLst>
              <a:gd fmla="val 4255" name="adj"/>
            </a:avLst>
          </a:prstGeom>
          <a:solidFill>
            <a:srgbClr val="EEF1F1"/>
          </a:solidFill>
          <a:ln cap="flat" cmpd="sng" w="12700">
            <a:solidFill>
              <a:srgbClr val="EEF1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4" name="Google Shape;434;p21"/>
          <p:cNvSpPr/>
          <p:nvPr/>
        </p:nvSpPr>
        <p:spPr>
          <a:xfrm>
            <a:off x="777240" y="1920240"/>
            <a:ext cx="411600" cy="411600"/>
          </a:xfrm>
          <a:prstGeom prst="ellipse">
            <a:avLst/>
          </a:prstGeom>
          <a:solidFill>
            <a:srgbClr val="B5482F"/>
          </a:solidFill>
          <a:ln cap="flat" cmpd="sng" w="12700">
            <a:solidFill>
              <a:srgbClr val="B5482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p21"/>
          <p:cNvSpPr txBox="1"/>
          <p:nvPr/>
        </p:nvSpPr>
        <p:spPr>
          <a:xfrm>
            <a:off x="777240" y="1920240"/>
            <a:ext cx="411600" cy="41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1</a:t>
            </a:r>
            <a:endParaRPr b="0" i="0" sz="1400" u="none" cap="none" strike="noStrike">
              <a:solidFill>
                <a:schemeClr val="dk1"/>
              </a:solidFill>
              <a:latin typeface="Calibri"/>
              <a:ea typeface="Calibri"/>
              <a:cs typeface="Calibri"/>
              <a:sym typeface="Calibri"/>
            </a:endParaRPr>
          </a:p>
        </p:txBody>
      </p:sp>
      <p:sp>
        <p:nvSpPr>
          <p:cNvPr id="436" name="Google Shape;436;p21"/>
          <p:cNvSpPr txBox="1"/>
          <p:nvPr/>
        </p:nvSpPr>
        <p:spPr>
          <a:xfrm>
            <a:off x="1325880" y="1920240"/>
            <a:ext cx="2615100" cy="41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1600"/>
              <a:buFont typeface="Calibri"/>
              <a:buNone/>
            </a:pPr>
            <a:r>
              <a:rPr b="1" lang="en-US" sz="1600">
                <a:solidFill>
                  <a:srgbClr val="0E1F24"/>
                </a:solidFill>
                <a:latin typeface="Calibri"/>
                <a:ea typeface="Calibri"/>
                <a:cs typeface="Calibri"/>
                <a:sym typeface="Calibri"/>
              </a:rPr>
              <a:t>The cache vanishes under load</a:t>
            </a:r>
            <a:endParaRPr b="1" i="0" sz="1600" u="none" cap="none" strike="noStrike">
              <a:solidFill>
                <a:srgbClr val="0E1F24"/>
              </a:solidFill>
              <a:latin typeface="Calibri"/>
              <a:ea typeface="Calibri"/>
              <a:cs typeface="Calibri"/>
              <a:sym typeface="Calibri"/>
            </a:endParaRPr>
          </a:p>
        </p:txBody>
      </p:sp>
      <p:sp>
        <p:nvSpPr>
          <p:cNvPr id="437" name="Google Shape;437;p21"/>
          <p:cNvSpPr txBox="1"/>
          <p:nvPr/>
        </p:nvSpPr>
        <p:spPr>
          <a:xfrm>
            <a:off x="777240" y="2514600"/>
            <a:ext cx="3118200" cy="3520500"/>
          </a:xfrm>
          <a:prstGeom prst="rect">
            <a:avLst/>
          </a:prstGeom>
          <a:noFill/>
          <a:ln>
            <a:noFill/>
          </a:ln>
        </p:spPr>
        <p:txBody>
          <a:bodyPr anchorCtr="0" anchor="t" bIns="0" lIns="0" spcFirstLastPara="1" rIns="0" wrap="square" tIns="0">
            <a:noAutofit/>
          </a:bodyPr>
          <a:lstStyle/>
          <a:p>
            <a:pPr indent="-317500" lvl="0" marL="457200" marR="0" rtl="0" algn="l">
              <a:lnSpc>
                <a:spcPct val="115000"/>
              </a:lnSpc>
              <a:spcBef>
                <a:spcPts val="0"/>
              </a:spcBef>
              <a:spcAft>
                <a:spcPts val="0"/>
              </a:spcAft>
              <a:buClr>
                <a:srgbClr val="1B2426"/>
              </a:buClr>
              <a:buSzPts val="1400"/>
              <a:buFont typeface="Calibri"/>
              <a:buChar char="●"/>
            </a:pPr>
            <a:r>
              <a:rPr lang="en-US">
                <a:solidFill>
                  <a:srgbClr val="1B2426"/>
                </a:solidFill>
                <a:latin typeface="Calibri"/>
                <a:ea typeface="Calibri"/>
                <a:cs typeface="Calibri"/>
                <a:sym typeface="Calibri"/>
              </a:rPr>
              <a:t>Under heavy load, SGLang may evict all cached KV to make room for a larger batch. </a:t>
            </a:r>
            <a:endParaRPr>
              <a:solidFill>
                <a:srgbClr val="1B2426"/>
              </a:solidFill>
              <a:latin typeface="Calibri"/>
              <a:ea typeface="Calibri"/>
              <a:cs typeface="Calibri"/>
              <a:sym typeface="Calibri"/>
            </a:endParaRPr>
          </a:p>
          <a:p>
            <a:pPr indent="0" lvl="0" marL="0" marR="0" rtl="0" algn="l">
              <a:lnSpc>
                <a:spcPct val="115000"/>
              </a:lnSpc>
              <a:spcBef>
                <a:spcPts val="0"/>
              </a:spcBef>
              <a:spcAft>
                <a:spcPts val="0"/>
              </a:spcAft>
              <a:buNone/>
            </a:pPr>
            <a:r>
              <a:t/>
            </a:r>
            <a:endParaRPr>
              <a:solidFill>
                <a:srgbClr val="1B2426"/>
              </a:solidFill>
              <a:latin typeface="Calibri"/>
              <a:ea typeface="Calibri"/>
              <a:cs typeface="Calibri"/>
              <a:sym typeface="Calibri"/>
            </a:endParaRPr>
          </a:p>
          <a:p>
            <a:pPr indent="-317500" lvl="0" marL="457200" marR="0" rtl="0" algn="l">
              <a:lnSpc>
                <a:spcPct val="115000"/>
              </a:lnSpc>
              <a:spcBef>
                <a:spcPts val="0"/>
              </a:spcBef>
              <a:spcAft>
                <a:spcPts val="0"/>
              </a:spcAft>
              <a:buClr>
                <a:srgbClr val="1B2426"/>
              </a:buClr>
              <a:buSzPts val="1400"/>
              <a:buFont typeface="Calibri"/>
              <a:buChar char="●"/>
            </a:pPr>
            <a:r>
              <a:rPr lang="en-US">
                <a:solidFill>
                  <a:srgbClr val="1B2426"/>
                </a:solidFill>
                <a:latin typeface="Calibri"/>
                <a:ea typeface="Calibri"/>
                <a:cs typeface="Calibri"/>
                <a:sym typeface="Calibri"/>
              </a:rPr>
              <a:t>Reduces cache hit rate exactly when prefill savings are most valuable. </a:t>
            </a:r>
            <a:endParaRPr>
              <a:solidFill>
                <a:srgbClr val="1B2426"/>
              </a:solidFill>
              <a:latin typeface="Calibri"/>
              <a:ea typeface="Calibri"/>
              <a:cs typeface="Calibri"/>
              <a:sym typeface="Calibri"/>
            </a:endParaRPr>
          </a:p>
          <a:p>
            <a:pPr indent="0" lvl="0" marL="0" marR="0" rtl="0" algn="l">
              <a:lnSpc>
                <a:spcPct val="115000"/>
              </a:lnSpc>
              <a:spcBef>
                <a:spcPts val="0"/>
              </a:spcBef>
              <a:spcAft>
                <a:spcPts val="0"/>
              </a:spcAft>
              <a:buNone/>
            </a:pPr>
            <a:r>
              <a:t/>
            </a:r>
            <a:endParaRPr>
              <a:solidFill>
                <a:srgbClr val="1B2426"/>
              </a:solidFill>
              <a:latin typeface="Calibri"/>
              <a:ea typeface="Calibri"/>
              <a:cs typeface="Calibri"/>
              <a:sym typeface="Calibri"/>
            </a:endParaRPr>
          </a:p>
          <a:p>
            <a:pPr indent="-317500" lvl="0" marL="457200" marR="0" rtl="0" algn="l">
              <a:lnSpc>
                <a:spcPct val="115000"/>
              </a:lnSpc>
              <a:spcBef>
                <a:spcPts val="0"/>
              </a:spcBef>
              <a:spcAft>
                <a:spcPts val="0"/>
              </a:spcAft>
              <a:buClr>
                <a:srgbClr val="1B2426"/>
              </a:buClr>
              <a:buSzPts val="1400"/>
              <a:buFont typeface="Calibri"/>
              <a:buChar char="●"/>
            </a:pPr>
            <a:r>
              <a:rPr lang="en-US">
                <a:solidFill>
                  <a:srgbClr val="1B2426"/>
                </a:solidFill>
                <a:latin typeface="Calibri"/>
                <a:ea typeface="Calibri"/>
                <a:cs typeface="Calibri"/>
                <a:sym typeface="Calibri"/>
              </a:rPr>
              <a:t>Plain LRU does not consider recomputation cost or how many future requests may reuse a prefix. </a:t>
            </a:r>
            <a:endParaRPr>
              <a:solidFill>
                <a:srgbClr val="1B2426"/>
              </a:solidFill>
              <a:latin typeface="Calibri"/>
              <a:ea typeface="Calibri"/>
              <a:cs typeface="Calibri"/>
              <a:sym typeface="Calibri"/>
            </a:endParaRPr>
          </a:p>
        </p:txBody>
      </p:sp>
      <p:sp>
        <p:nvSpPr>
          <p:cNvPr id="438" name="Google Shape;438;p21"/>
          <p:cNvSpPr/>
          <p:nvPr/>
        </p:nvSpPr>
        <p:spPr>
          <a:xfrm>
            <a:off x="4306824" y="1691640"/>
            <a:ext cx="3575400" cy="3931800"/>
          </a:xfrm>
          <a:prstGeom prst="roundRect">
            <a:avLst>
              <a:gd fmla="val 4255" name="adj"/>
            </a:avLst>
          </a:prstGeom>
          <a:solidFill>
            <a:srgbClr val="EEF1F1"/>
          </a:solidFill>
          <a:ln cap="flat" cmpd="sng" w="12700">
            <a:solidFill>
              <a:srgbClr val="EEF1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21"/>
          <p:cNvSpPr/>
          <p:nvPr/>
        </p:nvSpPr>
        <p:spPr>
          <a:xfrm>
            <a:off x="4535424" y="1920240"/>
            <a:ext cx="411600" cy="411600"/>
          </a:xfrm>
          <a:prstGeom prst="ellipse">
            <a:avLst/>
          </a:prstGeom>
          <a:solidFill>
            <a:srgbClr val="B5482F"/>
          </a:solidFill>
          <a:ln cap="flat" cmpd="sng" w="12700">
            <a:solidFill>
              <a:srgbClr val="B5482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21"/>
          <p:cNvSpPr txBox="1"/>
          <p:nvPr/>
        </p:nvSpPr>
        <p:spPr>
          <a:xfrm>
            <a:off x="4535424" y="1920240"/>
            <a:ext cx="411600" cy="41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2</a:t>
            </a:r>
            <a:endParaRPr b="0" i="0" sz="1400" u="none" cap="none" strike="noStrike">
              <a:solidFill>
                <a:schemeClr val="dk1"/>
              </a:solidFill>
              <a:latin typeface="Calibri"/>
              <a:ea typeface="Calibri"/>
              <a:cs typeface="Calibri"/>
              <a:sym typeface="Calibri"/>
            </a:endParaRPr>
          </a:p>
        </p:txBody>
      </p:sp>
      <p:sp>
        <p:nvSpPr>
          <p:cNvPr id="441" name="Google Shape;441;p21"/>
          <p:cNvSpPr txBox="1"/>
          <p:nvPr/>
        </p:nvSpPr>
        <p:spPr>
          <a:xfrm>
            <a:off x="5084064" y="1920240"/>
            <a:ext cx="2615100" cy="41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1600"/>
              <a:buFont typeface="Calibri"/>
              <a:buNone/>
            </a:pPr>
            <a:r>
              <a:rPr b="1" lang="en-US" sz="1600">
                <a:solidFill>
                  <a:srgbClr val="0E1F24"/>
                </a:solidFill>
                <a:latin typeface="Calibri"/>
                <a:ea typeface="Calibri"/>
                <a:cs typeface="Calibri"/>
                <a:sym typeface="Calibri"/>
              </a:rPr>
              <a:t>String prefix ≠ token prefix</a:t>
            </a:r>
            <a:endParaRPr b="1" i="0" sz="1600" u="none" cap="none" strike="noStrike">
              <a:solidFill>
                <a:srgbClr val="0E1F24"/>
              </a:solidFill>
              <a:latin typeface="Calibri"/>
              <a:ea typeface="Calibri"/>
              <a:cs typeface="Calibri"/>
              <a:sym typeface="Calibri"/>
            </a:endParaRPr>
          </a:p>
        </p:txBody>
      </p:sp>
      <p:sp>
        <p:nvSpPr>
          <p:cNvPr id="442" name="Google Shape;442;p21"/>
          <p:cNvSpPr txBox="1"/>
          <p:nvPr/>
        </p:nvSpPr>
        <p:spPr>
          <a:xfrm>
            <a:off x="4535424" y="2514600"/>
            <a:ext cx="3118200" cy="3520500"/>
          </a:xfrm>
          <a:prstGeom prst="rect">
            <a:avLst/>
          </a:prstGeom>
          <a:noFill/>
          <a:ln>
            <a:noFill/>
          </a:ln>
        </p:spPr>
        <p:txBody>
          <a:bodyPr anchorCtr="0" anchor="t" bIns="0" lIns="0" spcFirstLastPara="1" rIns="0" wrap="square" tIns="0">
            <a:noAutofit/>
          </a:bodyPr>
          <a:lstStyle/>
          <a:p>
            <a:pPr indent="-323850" lvl="0" marL="457200" marR="0" rtl="0" algn="l">
              <a:lnSpc>
                <a:spcPct val="100000"/>
              </a:lnSpc>
              <a:spcBef>
                <a:spcPts val="0"/>
              </a:spcBef>
              <a:spcAft>
                <a:spcPts val="0"/>
              </a:spcAft>
              <a:buClr>
                <a:srgbClr val="1B2426"/>
              </a:buClr>
              <a:buSzPts val="1500"/>
              <a:buFont typeface="Calibri"/>
              <a:buChar char="●"/>
            </a:pPr>
            <a:r>
              <a:rPr lang="en-US" sz="1500">
                <a:solidFill>
                  <a:srgbClr val="1B2426"/>
                </a:solidFill>
                <a:latin typeface="Calibri"/>
                <a:ea typeface="Calibri"/>
                <a:cs typeface="Calibri"/>
                <a:sym typeface="Calibri"/>
              </a:rPr>
              <a:t>RadixAttention matches exact token prefixes, not raw text. </a:t>
            </a:r>
            <a:endParaRPr sz="1500">
              <a:solidFill>
                <a:srgbClr val="1B2426"/>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500">
              <a:solidFill>
                <a:srgbClr val="1B2426"/>
              </a:solidFill>
              <a:latin typeface="Calibri"/>
              <a:ea typeface="Calibri"/>
              <a:cs typeface="Calibri"/>
              <a:sym typeface="Calibri"/>
            </a:endParaRPr>
          </a:p>
          <a:p>
            <a:pPr indent="-323850" lvl="0" marL="457200" marR="0" rtl="0" algn="l">
              <a:lnSpc>
                <a:spcPct val="100000"/>
              </a:lnSpc>
              <a:spcBef>
                <a:spcPts val="0"/>
              </a:spcBef>
              <a:spcAft>
                <a:spcPts val="0"/>
              </a:spcAft>
              <a:buClr>
                <a:srgbClr val="1B2426"/>
              </a:buClr>
              <a:buSzPts val="1500"/>
              <a:buFont typeface="Calibri"/>
              <a:buChar char="●"/>
            </a:pPr>
            <a:r>
              <a:rPr lang="en-US" sz="1500">
                <a:solidFill>
                  <a:srgbClr val="1B2426"/>
                </a:solidFill>
                <a:latin typeface="Calibri"/>
                <a:ea typeface="Calibri"/>
                <a:cs typeface="Calibri"/>
                <a:sym typeface="Calibri"/>
              </a:rPr>
              <a:t>Tokenization near string boundaries can change when more text is appended. </a:t>
            </a:r>
            <a:endParaRPr sz="1500">
              <a:solidFill>
                <a:srgbClr val="1B2426"/>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500">
              <a:solidFill>
                <a:srgbClr val="1B2426"/>
              </a:solidFill>
              <a:latin typeface="Calibri"/>
              <a:ea typeface="Calibri"/>
              <a:cs typeface="Calibri"/>
              <a:sym typeface="Calibri"/>
            </a:endParaRPr>
          </a:p>
          <a:p>
            <a:pPr indent="-323850" lvl="0" marL="457200" marR="0" rtl="0" algn="l">
              <a:lnSpc>
                <a:spcPct val="100000"/>
              </a:lnSpc>
              <a:spcBef>
                <a:spcPts val="0"/>
              </a:spcBef>
              <a:spcAft>
                <a:spcPts val="0"/>
              </a:spcAft>
              <a:buClr>
                <a:srgbClr val="1B2426"/>
              </a:buClr>
              <a:buSzPts val="1500"/>
              <a:buFont typeface="Calibri"/>
              <a:buChar char="●"/>
            </a:pPr>
            <a:r>
              <a:rPr lang="en-US" sz="1500">
                <a:solidFill>
                  <a:srgbClr val="1B2426"/>
                </a:solidFill>
                <a:latin typeface="Calibri"/>
                <a:ea typeface="Calibri"/>
                <a:cs typeface="Calibri"/>
                <a:sym typeface="Calibri"/>
              </a:rPr>
              <a:t>Reduce reuse in multi-turn settings, but the paper does not quantify the effect. </a:t>
            </a:r>
            <a:endParaRPr sz="1500">
              <a:solidFill>
                <a:srgbClr val="1B2426"/>
              </a:solidFill>
              <a:latin typeface="Calibri"/>
              <a:ea typeface="Calibri"/>
              <a:cs typeface="Calibri"/>
              <a:sym typeface="Calibri"/>
            </a:endParaRPr>
          </a:p>
        </p:txBody>
      </p:sp>
      <p:sp>
        <p:nvSpPr>
          <p:cNvPr id="443" name="Google Shape;443;p21"/>
          <p:cNvSpPr/>
          <p:nvPr/>
        </p:nvSpPr>
        <p:spPr>
          <a:xfrm>
            <a:off x="8065008" y="1691640"/>
            <a:ext cx="3575400" cy="3931800"/>
          </a:xfrm>
          <a:prstGeom prst="roundRect">
            <a:avLst>
              <a:gd fmla="val 4255" name="adj"/>
            </a:avLst>
          </a:prstGeom>
          <a:solidFill>
            <a:srgbClr val="EEF1F1"/>
          </a:solidFill>
          <a:ln cap="flat" cmpd="sng" w="12700">
            <a:solidFill>
              <a:srgbClr val="EEF1F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21"/>
          <p:cNvSpPr/>
          <p:nvPr/>
        </p:nvSpPr>
        <p:spPr>
          <a:xfrm>
            <a:off x="8293608" y="1920240"/>
            <a:ext cx="411600" cy="411600"/>
          </a:xfrm>
          <a:prstGeom prst="ellipse">
            <a:avLst/>
          </a:prstGeom>
          <a:solidFill>
            <a:srgbClr val="B5482F"/>
          </a:solidFill>
          <a:ln cap="flat" cmpd="sng" w="12700">
            <a:solidFill>
              <a:srgbClr val="B5482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21"/>
          <p:cNvSpPr txBox="1"/>
          <p:nvPr/>
        </p:nvSpPr>
        <p:spPr>
          <a:xfrm>
            <a:off x="8293608" y="1920240"/>
            <a:ext cx="411600" cy="41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3</a:t>
            </a:r>
            <a:endParaRPr b="0" i="0" sz="1400" u="none" cap="none" strike="noStrike">
              <a:solidFill>
                <a:schemeClr val="dk1"/>
              </a:solidFill>
              <a:latin typeface="Calibri"/>
              <a:ea typeface="Calibri"/>
              <a:cs typeface="Calibri"/>
              <a:sym typeface="Calibri"/>
            </a:endParaRPr>
          </a:p>
        </p:txBody>
      </p:sp>
      <p:sp>
        <p:nvSpPr>
          <p:cNvPr id="446" name="Google Shape;446;p21"/>
          <p:cNvSpPr txBox="1"/>
          <p:nvPr/>
        </p:nvSpPr>
        <p:spPr>
          <a:xfrm>
            <a:off x="8842248" y="1920240"/>
            <a:ext cx="2615100" cy="411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E1F24"/>
              </a:buClr>
              <a:buSzPts val="1600"/>
              <a:buFont typeface="Calibri"/>
              <a:buNone/>
            </a:pPr>
            <a:r>
              <a:rPr b="1" lang="en-US" sz="1600">
                <a:solidFill>
                  <a:srgbClr val="0E1F24"/>
                </a:solidFill>
                <a:latin typeface="Calibri"/>
                <a:ea typeface="Calibri"/>
                <a:cs typeface="Calibri"/>
                <a:sym typeface="Calibri"/>
              </a:rPr>
              <a:t>Page size = 1 token</a:t>
            </a:r>
            <a:endParaRPr b="1" i="0" sz="1600" u="none" cap="none" strike="noStrike">
              <a:solidFill>
                <a:srgbClr val="0E1F24"/>
              </a:solidFill>
              <a:latin typeface="Calibri"/>
              <a:ea typeface="Calibri"/>
              <a:cs typeface="Calibri"/>
              <a:sym typeface="Calibri"/>
            </a:endParaRPr>
          </a:p>
        </p:txBody>
      </p:sp>
      <p:sp>
        <p:nvSpPr>
          <p:cNvPr id="447" name="Google Shape;447;p21"/>
          <p:cNvSpPr txBox="1"/>
          <p:nvPr/>
        </p:nvSpPr>
        <p:spPr>
          <a:xfrm>
            <a:off x="8293608" y="2514600"/>
            <a:ext cx="3118200" cy="3520500"/>
          </a:xfrm>
          <a:prstGeom prst="rect">
            <a:avLst/>
          </a:prstGeom>
          <a:noFill/>
          <a:ln>
            <a:noFill/>
          </a:ln>
        </p:spPr>
        <p:txBody>
          <a:bodyPr anchorCtr="0" anchor="t" bIns="0" lIns="0" spcFirstLastPara="1" rIns="0" wrap="square" tIns="0">
            <a:noAutofit/>
          </a:bodyPr>
          <a:lstStyle/>
          <a:p>
            <a:pPr indent="-323850" lvl="0" marL="457200" marR="0" rtl="0" algn="l">
              <a:lnSpc>
                <a:spcPct val="100000"/>
              </a:lnSpc>
              <a:spcBef>
                <a:spcPts val="0"/>
              </a:spcBef>
              <a:spcAft>
                <a:spcPts val="0"/>
              </a:spcAft>
              <a:buClr>
                <a:srgbClr val="1B2426"/>
              </a:buClr>
              <a:buSzPts val="1500"/>
              <a:buFont typeface="Calibri"/>
              <a:buChar char="●"/>
            </a:pPr>
            <a:r>
              <a:rPr lang="en-US" sz="1500">
                <a:solidFill>
                  <a:srgbClr val="1B2426"/>
                </a:solidFill>
                <a:latin typeface="Calibri"/>
                <a:ea typeface="Calibri"/>
                <a:cs typeface="Calibri"/>
                <a:sym typeface="Calibri"/>
              </a:rPr>
              <a:t>SGLang stores KV in a paged layout with one token per page. </a:t>
            </a:r>
            <a:endParaRPr sz="1500">
              <a:solidFill>
                <a:srgbClr val="1B2426"/>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500">
              <a:solidFill>
                <a:srgbClr val="1B2426"/>
              </a:solidFill>
              <a:latin typeface="Calibri"/>
              <a:ea typeface="Calibri"/>
              <a:cs typeface="Calibri"/>
              <a:sym typeface="Calibri"/>
            </a:endParaRPr>
          </a:p>
          <a:p>
            <a:pPr indent="-323850" lvl="0" marL="457200" marR="0" rtl="0" algn="l">
              <a:lnSpc>
                <a:spcPct val="100000"/>
              </a:lnSpc>
              <a:spcBef>
                <a:spcPts val="0"/>
              </a:spcBef>
              <a:spcAft>
                <a:spcPts val="0"/>
              </a:spcAft>
              <a:buClr>
                <a:srgbClr val="1B2426"/>
              </a:buClr>
              <a:buSzPts val="1500"/>
              <a:buFont typeface="Calibri"/>
              <a:buChar char="●"/>
            </a:pPr>
            <a:r>
              <a:rPr lang="en-US" sz="1500">
                <a:solidFill>
                  <a:srgbClr val="1B2426"/>
                </a:solidFill>
                <a:latin typeface="Calibri"/>
                <a:ea typeface="Calibri"/>
                <a:cs typeface="Calibri"/>
                <a:sym typeface="Calibri"/>
              </a:rPr>
              <a:t>The paper does not compare the GPU-side cost of one-token pages against larger page sizes. </a:t>
            </a:r>
            <a:endParaRPr sz="1500">
              <a:solidFill>
                <a:srgbClr val="1B2426"/>
              </a:solidFill>
              <a:latin typeface="Calibri"/>
              <a:ea typeface="Calibri"/>
              <a:cs typeface="Calibri"/>
              <a:sym typeface="Calibri"/>
            </a:endParaRPr>
          </a:p>
        </p:txBody>
      </p:sp>
      <p:sp>
        <p:nvSpPr>
          <p:cNvPr id="448" name="Google Shape;448;p21"/>
          <p:cNvSpPr txBox="1"/>
          <p:nvPr/>
        </p:nvSpPr>
        <p:spPr>
          <a:xfrm>
            <a:off x="548640" y="6446520"/>
            <a:ext cx="11094300" cy="274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5E6B6D"/>
              </a:buClr>
              <a:buSzPts val="1000"/>
              <a:buFont typeface="Calibri"/>
              <a:buNone/>
            </a:pPr>
            <a:r>
              <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E1F24"/>
        </a:solidFill>
      </p:bgPr>
    </p:bg>
    <p:spTree>
      <p:nvGrpSpPr>
        <p:cNvPr id="453" name="Shape 453"/>
        <p:cNvGrpSpPr/>
        <p:nvPr/>
      </p:nvGrpSpPr>
      <p:grpSpPr>
        <a:xfrm>
          <a:off x="0" y="0"/>
          <a:ext cx="0" cy="0"/>
          <a:chOff x="0" y="0"/>
          <a:chExt cx="0" cy="0"/>
        </a:xfrm>
      </p:grpSpPr>
      <p:sp>
        <p:nvSpPr>
          <p:cNvPr id="454" name="Google Shape;454;p22"/>
          <p:cNvSpPr txBox="1"/>
          <p:nvPr/>
        </p:nvSpPr>
        <p:spPr>
          <a:xfrm>
            <a:off x="548640" y="2468880"/>
            <a:ext cx="11091672" cy="109728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6000" u="none" cap="none" strike="noStrike">
                <a:solidFill>
                  <a:srgbClr val="FFFFFF"/>
                </a:solidFill>
                <a:latin typeface="Cambria"/>
                <a:ea typeface="Cambria"/>
                <a:cs typeface="Cambria"/>
                <a:sym typeface="Cambria"/>
              </a:rPr>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