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343" r:id="rId2"/>
    <p:sldId id="361" r:id="rId3"/>
    <p:sldId id="362" r:id="rId4"/>
    <p:sldId id="345" r:id="rId5"/>
    <p:sldId id="282" r:id="rId6"/>
    <p:sldId id="346" r:id="rId7"/>
    <p:sldId id="347" r:id="rId8"/>
    <p:sldId id="348" r:id="rId9"/>
    <p:sldId id="349" r:id="rId10"/>
    <p:sldId id="319" r:id="rId11"/>
    <p:sldId id="327" r:id="rId12"/>
    <p:sldId id="350" r:id="rId13"/>
    <p:sldId id="351" r:id="rId14"/>
    <p:sldId id="352" r:id="rId15"/>
    <p:sldId id="364" r:id="rId16"/>
    <p:sldId id="365" r:id="rId17"/>
    <p:sldId id="366" r:id="rId18"/>
    <p:sldId id="354" r:id="rId19"/>
    <p:sldId id="355" r:id="rId20"/>
    <p:sldId id="356" r:id="rId21"/>
    <p:sldId id="363"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F1EE"/>
    <a:srgbClr val="0F76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5" d="100"/>
          <a:sy n="75" d="100"/>
        </p:scale>
        <p:origin x="303" y="2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0161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Lots to cover: Marathon</a:t>
            </a:r>
            <a:br>
              <a:rPr lang="en-US" dirty="0"/>
            </a:br>
            <a:r>
              <a:rPr lang="en-US" dirty="0"/>
              <a:t>- Henry VIII</a:t>
            </a:r>
            <a:br>
              <a:rPr lang="en-US" dirty="0"/>
            </a:br>
            <a:r>
              <a:rPr lang="en-US" dirty="0"/>
              <a:t>- Project Title </a:t>
            </a:r>
            <a:endParaRPr lang="en-IN" dirty="0"/>
          </a:p>
        </p:txBody>
      </p:sp>
      <p:sp>
        <p:nvSpPr>
          <p:cNvPr id="4" name="Slide Number Placeholder 3"/>
          <p:cNvSpPr>
            <a:spLocks noGrp="1"/>
          </p:cNvSpPr>
          <p:nvPr>
            <p:ph type="sldNum" sz="quarter" idx="5"/>
          </p:nvPr>
        </p:nvSpPr>
        <p:spPr/>
        <p:txBody>
          <a:bodyPr/>
          <a:lstStyle/>
          <a:p>
            <a:fld id="{4082682D-866C-4A5A-B3E9-EF97E6E538BB}" type="slidenum">
              <a:rPr lang="en-IN" smtClean="0"/>
              <a:t>1</a:t>
            </a:fld>
            <a:endParaRPr lang="en-IN"/>
          </a:p>
        </p:txBody>
      </p:sp>
    </p:spTree>
    <p:extLst>
      <p:ext uri="{BB962C8B-B14F-4D97-AF65-F5344CB8AC3E}">
        <p14:creationId xmlns:p14="http://schemas.microsoft.com/office/powerpoint/2010/main" val="1426796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primer, ~45 s. Every modern LLM is a decoder-only transformer: embed tokens, run them through N identical blocks (attention + MLP), then project to vocabulary probabilities. The right-hand diagram is the LLaMA-2 family: RMSNorm instead of LayerNorm, SwiGLU MLP, grouped-query attention, and a KV cache in the attention layer (diagram from H. Elshafie's 'Paged Attention from First Principles'). Point at GQA now - it returns in the critique: the paper evaluates only multi-head-attention models. Two phases: prefill processes the whole prompt in one forward pass with matrix-matrix multiplies (compute-bound, like training without backprop) and determines time-to-first-token. Decode generates one token per step - token t+1 cannot start until token t exists - with matrix-vector multiplies, re-reading all weights and the KV cache each step, so it is memory-bandwidth-bound and determines inter-token latency. Batching amortizes the weight traffic; Orca (OSDI 2022) added iteration-level (continuous) batching so requests join or leave after every step.</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Autoregressive generation: token t attends to tokens 1..t-1. Their keys and values never change, so recomputing them each step wastes work - Elshafie's example: a 1,000-token prompt plus 100 output tokens needs ~100,000+ token computations without caching versus ~1,100 with it. So systems cache K and V for every token in every attention layer. The diagram: cached tokens (solid) supply K and V; the new token supplies only a query, then its own K and V are appended. The general size formula: 2 x layers x KV heads x head dim x bytes per element, times sequence length and batch size. For OPT-13B (MHA: 40 heads x 128 = 5120 hidden) that is ~800 KB per token. GQA/MQA/MLA shrink the 'KV heads' term - LLaMA-2-70B uses GQA - which matters for the critique later.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Restaurant analogy (~30 s): existing systems seat every party at one long table sized for the largest party it could possibly be, because nobody knows how many friends will show up; most seats sit empty and new guests wait outside. vLLM seats parties at any free 4-seat tables, adds a table only when more friends arrive, and the host keeps a seating chart (the block table). Numbers (paper Section 3, Table 1): 2 (K,V) x 5120 hidden x 40 layers x 2 bytes = ~800 KB per token; 2048 tokens = ~1.6 GB. Weights take 26 GB (65%) of a 40 GB A100, leaving 12 GB = 15.7K KV slots, i.e. ~7 requests at full 2048-token length. Throughput is capped by KV capacity. It gets worse over time: A100 to H100 more than doubled FLOPS while memory stayed at 80 GB. Two problems follow: waste (next slide) and no sharing - overlapping KV from parallel sampling, beam search and shared prompts is duplicated because each sequence lives in its own contiguous buffer.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FasterTransformer and Orca store each request's KV cache as one contiguous chunk sized for the maximum possible length (e.g. 2048), because output length is unknown in advance. Three wastes: reserved slots (eventually used, but blocks others for the request's whole lifetime), internal fragmentation (never used because the request ended early), external fragmentation (allocator gaps). External example from Elshafie's blog: a 128-byte buddy-allocated pool serving 32-, 16- and 7-byte requests leaves 72 bytes free but no contiguous 64-byte block, so a 64-byte request fails. Table = paper Fig. 2 (share of KV memory; Used = token states, Resv. = reservation, Int./Ext. = internal/external fragmentation). Even Orca (Oracle), which knows every output length, uses only 38.2%. vLLM: 96.3%.</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 refresher (Elshafie's example): a 64 KB virtual address space in 4 KB pages maps onto 32 KB of physical memory in 4 KB frames; a page table records which virtual page sits in which frame, and an absent page triggers a page fault that the OS services. Programs see one large contiguous space. vLLM's mapping: blocks are pages, tokens are bytes, requests are processes. Every sharing pattern is built from three primitives - fork, append, free - and because the kernel only sees a list of physical block IDs per sequence, requests with different decoding methods can share one batch. Scheduling: memory grows on demand, so the GPU can run out of blocks mid-generation; vLLM uses FCFS and preempts the newest requests first. Eviction is all-or-nothing because a sequence cannot progress without all its blocks; beams are gang-scheduled as a sequence group. Swap uses a CPU block allocator (swap space never exceeds GPU KV space). Recompute treats prompt + generated tokens as a new prompt in one prefill pass - something an OS cannot do, since it cannot regenerate a page. Fig. 19: recompute overhead stays under ~20 ms while swapping small blocks exceeds 100 ms; comparable at block sizes 16-64. Desk/library analogy: desk = GPU, shelf = CPU RAM, hallway = PCIe. FLAG: while anything is swapped out, no new requests are admitted - this returns in the critique.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core idea, in one slide. PagedAttention splits each sequence's KV cache into fixed-size KV blocks; each block holds the keys and values for B tokens (default B = 16). Blocks do not have to be next to each other in GPU memory. A block table per request maps logical blocks (the request's view, filled left to right) to physical blocks (wherever they happen to be). Tie back to the restaurant: parties sit at any free 4-seat tables, a new table is added only when more friends arrive, and the host keeps a seating chart - that chart is the block table. What it buys: memory is allocated on demand, so no reservation waste; every block is the same size, so no external fragmentation; the only waste is the unfilled tail of each request's last block, at most B-1 slots. Result in the paper (Fig. 2): 96.3% of KV memory holds token states vs 20.4-38.2% for the Orca variants. Walk through the GIF: logical view on the left, block table in the middle, physical blocks scattered on the right.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PagedAttention is the compute side that makes paged KV caching work. Classic attention assumes a sequence's keys and values sit in one contiguous buffer; PagedAttention drops that assumption. Picture (Elshafie): the query token 'soon' attends to past tokens stored in physical blocks 7 ('Sun sets low bid'), 1 ('sing calm night bring') and 3 ('peace soon'). The block table supplies the logical order. For query token i the kernel walks the ceil(i/B) blocks in logical order. For each block j it looks up the physical location, loads K_j, computes the partial scores q_i . K_j / sqrt(d), updates a running max and running sum (an online softmax, like FlashAttention), multiplies by V_j and accumulates into the output. The result is identical to standard attention. Footnote in the paper: each layer and head gets its own block tables. Implementation: three fused kernels - reshape + block write, block read + attention (one GPU warp per block for coalesced reads), and batched block copy for copy-on-write. The price, reported by the authors themselves: the kernel is 20-26% slower than FasterTransformer's attention kernel. It still wins end to end because the larger batch outweighs it. Keep this number in mind for the vAttention critique later.</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flow left to right on Fig. 6. (1) Each request's KV cache is represented as a series of logical KV blocks, filled from left to right as new tokens and their KV cache are generated. (2) The GPU memory reserved for KV cache is divided into physical KV blocks of the same size. (3) The block table maps each logical block to a physical block and records the number of filled positions in each block. Fig. 6 walkthrough (B = 4): the prompt 'Four score and seven years ago our' has 7 tokens, so it needs two logical blocks, mapped to physical blocks 7 and 1. Physical block 1 holds 3 tokens, so # filled = 3 and one slot is free. First decode step: 'fathers' goes into that free slot and # filled goes 3 -&gt; 4. Second decode step: the last block is full, so only now is a new physical block (block 3) allocated for 'brought'. So memory is allocated on demand, one block at a time, which removes reservation waste. Because every block is the same size there is no external fragmentation: any free block can satisfy any request. Internal fragmentation is limited to the unfilled part of each sequence's last block, at most B-1 tokens. When a request finishes, its blocks return to the free pool and are reused immediately. Engine view (Elshafie's blog): the scheduler decides which requests run each step; the KV cache manager keeps the free block queue on the CPU and the real KV blocks live on the GPU. At start-up it measures the VRAM left after the weights, picks B and splits it into N blocks. Bytes per block per layer = 2 x KV heads x head dim x B x bytes per value.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logical-to-physical mapping is explicit, several logical blocks can point at the same physical block. Each physical block carries a reference count. GIF (Elshafie): two sequences with the same prompt 'The future of artificial intelligence is'. Both block tables point at the same physical blocks. When Seq A writes 'likely' into the shared last block, the manager sees ref count &gt; 1, copies that block, gives A the copy and drops the count 2 -&gt; 1. When Seq B writes 'a subject', the count is already 1, so it writes in place. Block-level copy-on-write, same idea as fork(). Recipe-binder analogy: two cooks share the first pages of a binder with a tally on each page. Reading copies nothing. When Cook 1 writes on the last shared page they photocopy just that page; the tally drops 2 -&gt; 1. Cook 2 then writes on the original. Rule: blocks are read-shared, write-unique - an unrelated request never writes into the spare slot of someone else's block. Numbers (Fig. 15, OPT-13B, Alpaca): parallel sampling saves 6.09-9.79% memory.</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decoding methods where one request produces several sequences that overlap. Parallel sampling (Fig. 8): one prompt, several sampled outputs - e.g. a code assistant offering several completions. The prompt's KV cache is identical for every sample, so vLLM stores it once: both samples' logical blocks for the prompt map to the same physical blocks, and each physical block's reference count is 2. When sample A1 writes its first new token into the last logical block, the manager sees the physical block (block 1) has ref count &gt; 1, allocates block 3, copies the contents, maps A1's logical block to it and drops block 1's count from 2 to 1. When A2 writes, block 1's count is already 1, so it writes in place. Copy-on-write at block granularity. Saves 6.09-9.79% memory (Fig. 15, OPT-13B, Alpaca). Beam search (width.ai explains the idea): instead of greedily taking the single best token, keep the top-k partial sequences (beam width k) each step, extend each, and prune back to k. The picture: all three beams share the prompt 'Alan Turing is a'; beams 0 and 1 also share 'famous computer scientist who'. In vLLM those shared prefixes are shared physical blocks. When a candidate drops out of the top k its logical blocks are freed and the reference counts fall; blocks reaching 0 go back to the pool (paper Fig. 9 frees blocks 2, 4, 5, 8 and allocates 9-12). Earlier systems physically copied large parts of the KV cache on every re-rank; vLLM copies at most one block. Saves 37.56-55.16% memory. Throughput gain over Orca (Oracle) on OPT-13B/Alpaca grows from 1.3x for basic sampling to 2.3x for beam search with width 6, because more sharing means more saved memory.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memory grows on demand, the GPU can run out of free blocks mid-generation. vLLM uses first-come-first-served ordering and preempts the newest requests first. Eviction is all-or-nothing per sequence, because a sequence cannot progress without all of its blocks. Sequences that share memory - e.g. the beams of one request - are gang-scheduled as a sequence group. Two ways to recover. Swapping: copy the blocks to CPU RAM through a CPU block allocator; swap space never needs to exceed the GPU's KV space. FLAG for later: while anything is swapped out, vLLM stops admitting new requests - this comes back in the critique. Recomputation: throw the blocks away and rebuild later by treating prompt + generated tokens as a new prompt, recomputed in one prefill pass - much cheaper than the original step-by-step generation. An OS cannot do this: it cannot regenerate a page's contents. Ablation (Fig. 19): swapping is poor with small blocks (many tiny PCIe transfers); recomputation cost does not depend on block size; the two are comparable at block sizes 16-64. Desk/library analogy: desk = GPU memory, shelf across the room = CPU RAM, hallway = PCIe. Carry notes to the shelf and back (swap) or throw them away and rewrite them from the textbook (recompute). With many small index cards you spend all your time walking, so rewriting wins.
DISTRIBUTED EXECUTION (Section 4.6, Fig. 4): many LLMs do not fit on one GPU, so vLLM supports Megatron-LM style tensor model parallelism, an SPMD schedule: linear layers are partitioned for block-wise matrix multiplication and GPUs synchronise intermediate results with all-reduce. The attention operator is split on the attention-head dimension, so each SPMD process handles a subset of the heads. Every model shard still processes the same input tokens and needs KV cache for the same positions, so vLLM keeps a single KV cache manager inside the centralized scheduler. All GPU workers share the same logical-to-physical mapping and the same physical block IDs, but each worker stores only the KV cache for its own attention heads. Each step: the scheduler prepares a message with the input token IDs and the block table of every request in the batch and broadcasts it; workers run the model, read KV cache according to the block tables, all-reduce among themselves without the scheduler, and send the sampled tokens back. Workers never need to synchronize on memory management.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results, say what vLLM was compared against, because two of the baselines contain code the authors wrote themselves. Baseline 1, FasterTransformer: NVIDIA's distributed inference engine, highly optimized for latency. It has no scheduler of its own, so the authors implemented a custom scheduler with dynamic batching similar to Triton: set a maximum batch size B as large as GPU memory allows, take up to B of the earliest-arrived requests, and send that batch to FasterTransformer. Consequence: the headline 'up to 22x over FasterTransformer' mostly compares continuous (iteration-level) batching with this static-style batching, not paging. Baseline 2, Orca (OSDI '22): the state-of-the-art throughput-oriented serving system, but not publicly available, so the authors built their own version. They assume Orca places KV cache with a buddy allocator (Orca's paper does not specify one). Three variants by how much output space is reserved: Max always reserves the model's maximum of 2048 tokens; Pow2 over-reserves by at most 2x (true length 25 -&gt; 32 slots); Oracle knows the true output length - an unachievable upper bound. Setup (Section 6.1, Table 1): OPT-13B on 1 A100-40GB, OPT-66B on 4 A100s, OPT-175B on 8 A100-80GB, plus LLaMA-13B; Google Cloud A2 instances. Workloads synthesized from ShareGPT (mean 161 input / 338 output tokens) and Alpaca (19 / 58); no timestamps, so Poisson arrivals at different request rates; 1-hour traces (15 minutes for OPT-175B). Metric: normalized latency = the mean over requests of end-to-end latency divided by output length; throughput is read off as the request rate where normalized latency explodes. All systems share one codebase (the audit credits this), but the baseline implementations were never released. Note for the critique: Agrawal et al. report the baselines ran with a fixed batch size of 8 in the artifact - check this against the paper's statement that FT's B was set as large as memory allowed.</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Precise claim: for online serving, the binding constraint is not compute but the fraction of GPU memory holding live KV token states; block-based, non-contiguous KV with a logical-&gt;physical indirection raises that fraction to ~100%, which raises batch size, which raises throughput 2-4x at equal latency, without changing outputs. Break any link and the result breaks. Why Fig. 13 is the best evidence: it measures the middle link - the mechanism - not just the outcome. Fig. 12 conflates memory management with everything else (especially vs FT); Fig. 2 is measured on the authors' own reimplementation. Fig. 16 (shared prefix) is the cleanest isolated demo of sharing. Fig. 12(f), OPT-175B on Alpaca: gain largely disappears when memory is plentiful and sequences short - arguably the most informative panel. Setup: OPT-13B/66B/175B + LLaMA-13B on A100s; ShareGPT (~161 in / ~338 out) and Alpaca (~19 / ~58); Poisson arrivals. Metric: normalized latency (s/token) vs request rate. Sharper reading for the room: the paper implicitly claims the application layer is the right place to fix fragmentation - that is what later work disputes. Images: Fig. 12 is cropped to panel (a), OPT-13B on ShareGPT - the same setting as Fig. 13(a), so the three panels describe one experiment. Panel (f), OPT-175B on Alpaca, is the negative result if asked.
HOW TO READ THIS SLIDE: the paper's claim is a chain of three links, and each figure tests one link. (1) Fig. 2: is less KV memory wasted? The green part of each bar is memory actually holding token states: 96.3% for vLLM vs 20.4-38.2% for the Orca variants. (2) Fig. 13(a): does that let more requests run at once? Average batched requests on ShareGPT: 30.42 vLLM vs 13.62 Orca Oracle vs 7.00 Orca Max. (3) Fig. 12(a): does that raise throughput? Each curve is latency vs request rate; the further right a curve stays flat before shooting up, the more requests per second the system sustains. vLLM sustains 1.7-2.7x the rate of Orca Oracle, 2.7-8x Orca Max, up to 22x FasterTransformer. KERNELS (Section 5.1): PagedAttention's access pattern is not supported efficiently by existing kernels, so vLLM adds three: (1) fused reshape and block write - new KV cache is split into blocks, reshaped for block reads and saved at the positions given by the block table, in one kernel; (2) fused block read and attention - adapted from FasterTransformer's attention kernel, reads KV by block table on the fly, one GPU warp per block for coalesced access, and supports variable sequence lengths in a batch; (3) fused block copy - batches the many small copy-on-write copies into one kernel launch instead of many cudaMemcpyAsync calls.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Live demo.</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first - it earns the right to criticize. The reframing (kernel-optimization problem -&gt; memory-management problem) is worth more than the mechanism. Even critics (vAttention) acknowledge the block abstraction became the de facto standard. Honest reporting: the kernel slowdown and the OPT-175B/Alpaca near-zero gain are both in the paper. Scope: paging helps only when allocation is dynamic AND performance is memory-capacity bound; training (static shapes) and compute-bound non-LLM serving would likely slow down. Framed as complementary to Orca: Orca's fine-grained scheduling makes memory management harder, which vLLM solves.
BASELINE FAIRNESS (moved from the old 'Budget-matched' slide): Budget-matched is not in dispute: same GPUs, models, traces, arrival process, memory. Give credit for Oracle BEFORE landing the criticism: nobody rigging a comparison includes an unachievable upper bound they still must clear, and the buddy allocator is a reasonable assumption since Orca's paper does not name one. Against: Orca (Max) always reserves 2048 tokens - batch 7.0 vs 30.4 - the least defensible baseline, yet it produces the most dramatic bars and the abstract's 2-4x quietly blends it in. Reproducibility: I searched the full git history of vllm-project/vllm - the baseline implementations are not there (the only 'Orca' hits are an unrelated 2025 ORCA load-metrics feature); public benchmarks drive only vLLM and TGI. The other two fairness points - the 22x over FasterTransformer measuring the authors' own scheduler, and untuned baselines on a shared codebase - are raised by Agrawal et al. and sit on the Critique 5 slide.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Roadmap for the critique. The framing: this is what a foundational paper looks like when it is being built on rather than overturned. Every paper here accepts the diagnosis - that KV-cache memory management determines serving throughput. What they dispute is the layer where paging happens, the scheduler, where prefill and decode run, who decides what gets shared, how it was measured, and the cost model and problem size. Go through the six in order; each gets one slide with the same structure: what vLLM assumed, the critique, the critic's numbers, the evidence in vLLM's own code where there is any, what happened since, and a verdict. Epilogue to hold for the end: vLLM itself absorbed several of these critiques - chunked prefill, hash-based automatic prefix caching, disaggregated prefill - all on top of the same block abstraction. The abstraction held; the surrounding assumptions did not.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the critical-analysis section's conceptual point with this. An OS pages because it has no choice; a GPU serving system has a virtual-memory layer available underneath it. The paper never considers that alternative, and the omission costs every downstream kernel author real work. vAttention charges: software complexity, portability, redundancy, runtime overhead; PagedAttention adds two layers of address translation (framework block tables on top of GPU page tables). FlashAttention-3 and cuDNN-9 SDPA shipped without PagedAttention support. The paper's own 20-26% kernel overhead was measured against a 2023 kernel and understates an ongoing tax. vAttention prompt processing up to 3.92x / 1.45x faster than paged FlashAttention / FlashInfer. vTensor (SJTU + Ant Group, arXiv:2407.15309): page management and kernels tightly coupled; decouple via GPU VMM; avg 1.86x, up to 2.42x multi-turn. Two independent groups converged on the same criticism. Also: block size 1.9x swing undercuts the paper's 'block size 16' ablation. Source: vAttention arXiv:2405.04437. Diagram (schematic): in vLLM the kernel indexes a pool of blocks and must chase the block table to find A1, A2, A3; in vAttention the sequence is contiguous in virtual memory and the GPU's own page tables (CUDA VMM) back it with physical pages on demand, so stock kernels like FlashAttention run unchanged. ASPLOS '25 abstract: vAttention supports various attention kernels out of the box and improves serving throughput by up to 1.23x over the PagedAttention-based kernels of FlashAttention and FlashInfer. vTensor abstract: average 1.86x speedup, up to 2.42x in multi-turn chat. (The 1.97x decode figure in the older slide came from an earlier arXiv version of vAttention; the 1.23x is from the published version.)
Sarathi-Serve (Agrawal et al., OSDI '24; an optional reading this week). The assumption, inherited unexamined from Orca: a prefill iteration and a decode iteration are interchangeable units for the scheduler. They are not: prefill is long and compute-bound, decode is short and memory-bound. vLLM's scheduler (commit ebe4d1db3, Oct 2023): _schedule builds a prompt-only batch and returns immediately with prompt_run=True. While that prefill batch runs, every ongoing decode waits - a generation stall - which shows up as an inter-token-latency spike for users, and is invisible under the paper's normalized-latency metric. Scheduling is also hardcoded FCFS (PolicyFactory.get_policy(policy_name='fcfs')), so the flexibility paging creates is never used by a smarter policy. Sarathi-Serve's fix: chunked prefills split a prompt into near-equal chunks; stall-free scheduling adds those chunks to batches that keep decoding, so new requests join without pausing ongoing decodes; uniform batches also reduce pipeline bubbles. Results (abstract): 2.6x higher serving capacity for Mistral-7B on one A100, up to 3.7x for Yi-34B on two A100s, and up to 5.6x end-to-end for Falcon-180B with pipeline parallelism, all vs vLLM under tail-latency constraints. Since then: vLLM supports chunked prefill, and the V1 engine's scheduler can mix prefill and decode in the same step (Elshafie's blog notes V0 could only do one at a time).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DistServe (Zhong et al., OSDI '24), Splitwise (Patel et al., ISCA '24), Mooncake (Qin et al., FAST '25). Shared argument: prefill is compute-intensive and decode is memory-intensive, with different latency, throughput, memory and power profiles. Colocating them on the same GPUs causes prefill-decode interference and couples their resource allocation and parallelism. DistServe assigns prefill and decoding to different GPUs, tunes each for its latency target (TTFT for prefill, time per output token for decode) and places them according to cluster bandwidth: 7.4x more requests or 12.6x tighter SLO while meeting latency limits for over 90% of requests. Splitwise splits the phases onto separate machines connected by fast backplane interconnects: 1.4x higher throughput at 20% lower cost, or 2.35x throughput at the same cost and power. Mooncake (the serving platform for Moonshot AI's Kimi) is KVCache-centric: separate prefill and decode clusters plus a disaggregated KV cache in the cluster's CPU DRAM and SSD, with a KVCache-aware scheduler and early rejection under overload; up to 525% more throughput in simulated long-context scenarios and 75% more requests under real workloads. What this does to vLLM: its design - one centralized scheduler, one KV cache manager, all workers on one node running both phases (Fig. 4) - becomes one node type inside a larger architecture. Block-level paging still happens inside each worker; what breaks is the assumption about placement. Since then, vLLM has added experimental disaggregated prefill.
SGLang (Zheng et al., NeurIPS '24) - our paired paper. vLLM shares KV blocks within a request (parallel samples, beams) and for prefixes the service provider reserves in advance (Fig. 10). It cannot find shared prefixes across arbitrary requests: the block allocator is a plain Python free list with per-block reference counts and no content hashing, and the evaluation keeps only the first two turns of each ShareGPT conversation while the chatbot experiment discards KV between turns - so the workload where cross-request reuse matters most was never tested. RadixAttention stores cached KV in a radix tree keyed by token sequences. A new request matches its longest cached prefix automatically and only computes the rest; the cache is kept after requests finish and evicted with LRU. This targets LLM programs - agents, multi-call reasoning, few-shot learning, JSON decoding, RAG, multi-turn chat - where prefixes are shared but never declared. SGLang reports up to 6.4x higher throughput than state-of-the-art systems. Since then: vLLM added automatic prefix caching by hashing block contents (Elshafie's diagram shows a block_hash field in each block table entry), absorbing the critique into the same block abstraction. vLLM built the mechanism; SGLang supplied the policy.</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Evaluating Performance of LLM Inference Serving Systems (Agrawal et al., 2025) audits recent systems for anti-patterns in three dimensions: baseline fairness, evaluation setup and metric design. Applied to vLLM: Metric design - the paper reports normalized latency: the mean over requests of end-to-end latency divided by output length (Section 6.1). Dividing by output length dilutes fixed queueing delay across a variable token count, and averaging hides the distribution. For a system that preempts, swaps and freezes admission, the tail is the story. Under a Sarathi-Serve comparison on a summarization trace, vLLM showed scheduling delays above 25 s for a majority of requests while normalized latency looked healthy. No TTFT, no TBT/inter-token latency, no P99, no SLO. Evaluation setup - two short-sequence datasets (ShareGPT, Alpaca), Poisson arrivals with no burstiness, multi-head-attention models only although GQA models existed, no multi-turn or long-context traces. Baseline fairness - untuned baselines (a fixed batch size of 8, discoverable only from the artifact); Orca's own paper swept FasterTransformer batch sizes, so the standard existed. The audit does credit vLLM for implementing all systems on a shared codebase. Evidence in vLLM's code (commit ebe4d1db3): the scheduler admits new requests only if nothing is swapped out, so one preempted sequence blocks the whole waiting queue - stated in the paper, never measured. The benchmark harness sets ignore_eos: True and forces max_tokens to the dataset's output length, so the 'unknown output length' the design is built around is simulated. Correction vs the earlier slide: the paper's metric is a mean, not a median - the point stands either way, because any single average hides the tail.
Two assumptions that bent rather than broke. Cost model - Srivatsa et al. (WukLab 2024), 'Can Scheduling Overhead Dominate LLM Inference Performance?': CPU scheduling overhead can account for more than half of latency in popular serving systems. The vLLM paper treats per-step work on the CPU - building each request's block table in a Python scheduler and broadcasting token IDs plus block tables to every GPU worker (Section 4.6) - as free. As GPUs get faster and batches larger, that fixed CPU cost becomes a larger share of each step. Problem size - GQA/MQA: grouped-query and multi-query attention share keys and values across query heads, cutting the KV-cache footprint roughly 4-8x, which shrinks the very problem PagedAttention solves. The paper evaluates only multi-head-attention models (OPT, LLaMA-1) although GQA models existed at publication (LLaMA-2-70B). Counter-argument worth giving: context lengths grew from 2K to 128K+ tokens, so absolute KV pressure rose. The assumption bent rather than broke. Baseline fairness also covers FasterTransformer: it has no scheduler, so the authors wrote one, and the 22x over FT compares continuous batching with that scheduler rather than measuring paging - the 'engineering effort conflated with algorithmic novelty' anti-pattern the audit describes.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Mapping to the six questions: Q1 claim = the three-link chain and what it is NOT; Q2 = Fig. 13 backed by Fig. 2 -&gt; Fig. 12; Q3 = virtual vs physical contiguity (vAttention), prefill/decode interchangeability; Q4 = unreleased + untuned baselines, 22x FT artefact, credit for Oracle; Q5 = '2-4x' as a general claim, 'same latency' under a concealing metric; Q6 = equal-batch-size ablation, GQA + long-context + TTFT/P99 TBT rerun. Question 2 hands off to the SGLang presentation. Key references: Kwon et al. SOSP 2023 (arXiv:2309.06180); Orca OSDI 2022; vAttention ASPLOS 2025 (2405.04437); vTensor 2024 (2407.15309); Sarathi-Serve OSDI 2024 (2403.02310); Agrawal et al. 2025 (2507.09019); DistServe (2401.09670); Splitwise (2311.18677); Mooncake (2407.00079); SGLang (2312.07104); Srivatsa et al. WukLab 2024; vLLM commit ebe4d1db3.</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B51F7-065A-773D-D6FD-601CADA4E3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3D37C1B-E27A-48D5-DD26-90F4730B9F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6E98B6A-BA3C-651C-251F-FA130707AC45}"/>
              </a:ext>
            </a:extLst>
          </p:cNvPr>
          <p:cNvSpPr>
            <a:spLocks noGrp="1"/>
          </p:cNvSpPr>
          <p:nvPr>
            <p:ph type="dt" sz="half" idx="10"/>
          </p:nvPr>
        </p:nvSpPr>
        <p:spPr/>
        <p:txBody>
          <a:bodyPr/>
          <a:lstStyle/>
          <a:p>
            <a:fld id="{150A790A-6F82-42F8-8CE9-2B635A3D559E}" type="datetimeFigureOut">
              <a:rPr lang="en-IN" smtClean="0"/>
              <a:t>24-09-2026</a:t>
            </a:fld>
            <a:endParaRPr lang="en-IN"/>
          </a:p>
        </p:txBody>
      </p:sp>
      <p:sp>
        <p:nvSpPr>
          <p:cNvPr id="5" name="Footer Placeholder 4">
            <a:extLst>
              <a:ext uri="{FF2B5EF4-FFF2-40B4-BE49-F238E27FC236}">
                <a16:creationId xmlns:a16="http://schemas.microsoft.com/office/drawing/2014/main" id="{140ED61A-0719-BAC0-0E26-E1B7BEC17EB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37075F3-51FD-959C-9E8B-AA900FEAF86E}"/>
              </a:ext>
            </a:extLst>
          </p:cNvPr>
          <p:cNvSpPr>
            <a:spLocks noGrp="1"/>
          </p:cNvSpPr>
          <p:nvPr>
            <p:ph type="sldNum" sz="quarter" idx="12"/>
          </p:nvPr>
        </p:nvSpPr>
        <p:spPr/>
        <p:txBody>
          <a:bodyPr/>
          <a:lstStyle/>
          <a:p>
            <a:fld id="{E6AC4F31-7848-4692-8974-6EC67A0D618C}" type="slidenum">
              <a:rPr lang="en-IN" smtClean="0"/>
              <a:t>‹#›</a:t>
            </a:fld>
            <a:endParaRPr lang="en-IN"/>
          </a:p>
        </p:txBody>
      </p:sp>
    </p:spTree>
    <p:extLst>
      <p:ext uri="{BB962C8B-B14F-4D97-AF65-F5344CB8AC3E}">
        <p14:creationId xmlns:p14="http://schemas.microsoft.com/office/powerpoint/2010/main" val="14998302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gif"/></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hyperlink" Target="https://htmlpreview.github.io/?https://github.com/LMCache/kvcache-view/blob/main/inference.html" TargetMode="External"/><Relationship Id="rId2" Type="http://schemas.microsoft.com/office/2007/relationships/media" Target="../media/media2.mp4"/><Relationship Id="rId1" Type="http://schemas.openxmlformats.org/officeDocument/2006/relationships/video" Target="NULL" TargetMode="Externa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4.gif"/><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6.png"/><Relationship Id="rId2" Type="http://schemas.microsoft.com/office/2007/relationships/media" Target="../media/media3.mp4"/><Relationship Id="rId1" Type="http://schemas.openxmlformats.org/officeDocument/2006/relationships/video" Target="NULL" TargetMode="External"/><Relationship Id="rId6" Type="http://schemas.openxmlformats.org/officeDocument/2006/relationships/hyperlink" Target="https://aaroncherian404.github.io/vllm-pagedattention-demo/" TargetMode="External"/><Relationship Id="rId5" Type="http://schemas.openxmlformats.org/officeDocument/2006/relationships/image" Target="../media/image25.jpe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 3" descr="3D Machine Parts">
            <a:extLst>
              <a:ext uri="{FF2B5EF4-FFF2-40B4-BE49-F238E27FC236}">
                <a16:creationId xmlns:a16="http://schemas.microsoft.com/office/drawing/2014/main" id="{E290E555-2D54-97C6-1B2C-7E6E8B42B01E}"/>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r="-1" b="283"/>
          <a:stretch>
            <a:fillRect/>
          </a:stretch>
        </p:blipFill>
        <p:spPr>
          <a:xfrm>
            <a:off x="20" y="10"/>
            <a:ext cx="12191979" cy="6857990"/>
          </a:xfrm>
          <a:prstGeom prst="rect">
            <a:avLst/>
          </a:prstGeom>
        </p:spPr>
      </p:pic>
      <p:sp>
        <p:nvSpPr>
          <p:cNvPr id="7" name="Background Overlay"/>
          <p:cNvSpPr/>
          <p:nvPr/>
        </p:nvSpPr>
        <p:spPr>
          <a:xfrm>
            <a:off x="0" y="0"/>
            <a:ext cx="12192000" cy="6858000"/>
          </a:xfrm>
          <a:prstGeom prst="rect">
            <a:avLst/>
          </a:prstGeom>
          <a:gradFill rotWithShape="1">
            <a:gsLst>
              <a:gs pos="0">
                <a:srgbClr val="0A1416">
                  <a:alpha val="45000"/>
                </a:srgbClr>
              </a:gs>
              <a:gs pos="100000">
                <a:srgbClr val="0A1416">
                  <a:alpha val="82000"/>
                </a:srgbClr>
              </a:gs>
            </a:gsLst>
            <a:lin ang="0" scaled="1"/>
          </a:gradFill>
          <a:ln>
            <a:noFill/>
          </a:ln>
        </p:spPr>
        <p:txBody>
          <a:bodyPr/>
          <a:lstStyle/>
          <a:p>
            <a:endParaRPr lang="en-US"/>
          </a:p>
        </p:txBody>
      </p:sp>
      <p:sp>
        <p:nvSpPr>
          <p:cNvPr id="2" name="Title 1">
            <a:extLst>
              <a:ext uri="{FF2B5EF4-FFF2-40B4-BE49-F238E27FC236}">
                <a16:creationId xmlns:a16="http://schemas.microsoft.com/office/drawing/2014/main" id="{25F42CF1-5C19-74F7-78B2-39CEBE29506B}"/>
              </a:ext>
            </a:extLst>
          </p:cNvPr>
          <p:cNvSpPr>
            <a:spLocks noGrp="1"/>
          </p:cNvSpPr>
          <p:nvPr>
            <p:ph type="ctrTitle"/>
          </p:nvPr>
        </p:nvSpPr>
        <p:spPr>
          <a:xfrm>
            <a:off x="660400" y="1778000"/>
            <a:ext cx="10871200" cy="1270000"/>
          </a:xfrm>
        </p:spPr>
        <p:txBody>
          <a:bodyPr wrap="square" lIns="0" tIns="0" rIns="0" bIns="0" anchor="b">
            <a:noAutofit/>
          </a:bodyPr>
          <a:lstStyle/>
          <a:p>
            <a:pPr marL="0" indent="0" algn="r">
              <a:lnSpc>
                <a:spcPct val="100000"/>
              </a:lnSpc>
              <a:spcBef>
                <a:spcPts val="0"/>
              </a:spcBef>
              <a:buNone/>
            </a:pPr>
            <a:r>
              <a:rPr lang="en-US" sz="6000" b="1" dirty="0">
                <a:solidFill>
                  <a:srgbClr val="FFFFFF"/>
                </a:solidFill>
                <a:effectLst>
                  <a:outerShdw blurRad="76200" algn="ctr" rotWithShape="0">
                    <a:srgbClr val="000000">
                      <a:alpha val="85000"/>
                    </a:srgbClr>
                  </a:outerShdw>
                </a:effectLst>
              </a:rPr>
              <a:t>PagedAttention &amp; vLLM</a:t>
            </a:r>
          </a:p>
        </p:txBody>
      </p:sp>
      <p:sp>
        <p:nvSpPr>
          <p:cNvPr id="3" name="Subtitle 2">
            <a:extLst>
              <a:ext uri="{FF2B5EF4-FFF2-40B4-BE49-F238E27FC236}">
                <a16:creationId xmlns:a16="http://schemas.microsoft.com/office/drawing/2014/main" id="{9A40BA7F-83EC-6272-AE53-5E2A7D7AEA0A}"/>
              </a:ext>
            </a:extLst>
          </p:cNvPr>
          <p:cNvSpPr>
            <a:spLocks noGrp="1"/>
          </p:cNvSpPr>
          <p:nvPr>
            <p:ph type="subTitle" idx="1"/>
          </p:nvPr>
        </p:nvSpPr>
        <p:spPr>
          <a:xfrm>
            <a:off x="1371600" y="3251200"/>
            <a:ext cx="10160000" cy="508000"/>
          </a:xfrm>
        </p:spPr>
        <p:txBody>
          <a:bodyPr wrap="square" lIns="0" tIns="0" rIns="0" bIns="0" anchor="t">
            <a:noAutofit/>
          </a:bodyPr>
          <a:lstStyle/>
          <a:p>
            <a:pPr marL="0" indent="0" algn="r">
              <a:lnSpc>
                <a:spcPct val="100000"/>
              </a:lnSpc>
              <a:spcBef>
                <a:spcPts val="0"/>
              </a:spcBef>
              <a:buNone/>
            </a:pPr>
            <a:r>
              <a:rPr lang="en-US" sz="2000" dirty="0">
                <a:solidFill>
                  <a:srgbClr val="E2E7EE"/>
                </a:solidFill>
                <a:effectLst>
                  <a:outerShdw blurRad="76200" algn="ctr" rotWithShape="0">
                    <a:srgbClr val="000000">
                      <a:alpha val="85000"/>
                    </a:srgbClr>
                  </a:outerShdw>
                </a:effectLst>
              </a:rPr>
              <a:t>Efficient memory management for LLM serving — and where the evidence falls short</a:t>
            </a:r>
          </a:p>
        </p:txBody>
      </p:sp>
      <p:sp>
        <p:nvSpPr>
          <p:cNvPr id="6" name="Slide Number Placeholder 5">
            <a:extLst>
              <a:ext uri="{FF2B5EF4-FFF2-40B4-BE49-F238E27FC236}">
                <a16:creationId xmlns:a16="http://schemas.microsoft.com/office/drawing/2014/main" id="{F20E7C7C-3BF9-E1BF-EA73-7EEBED2223C0}"/>
              </a:ext>
            </a:extLst>
          </p:cNvPr>
          <p:cNvSpPr>
            <a:spLocks noGrp="1"/>
          </p:cNvSpPr>
          <p:nvPr>
            <p:ph type="sldNum" sz="quarter" idx="12"/>
          </p:nvPr>
        </p:nvSpPr>
        <p:spPr/>
        <p:txBody>
          <a:bodyPr/>
          <a:lstStyle/>
          <a:p>
            <a:fld id="{70C12960-6E85-460F-B6E3-5B82CB31AF3D}" type="slidenum">
              <a:rPr lang="en-US" smtClean="0">
                <a:solidFill>
                  <a:srgbClr val="D9D9D9"/>
                </a:solidFill>
              </a:rPr>
              <a:t>1</a:t>
            </a:fld>
            <a:endParaRPr lang="en-US"/>
          </a:p>
        </p:txBody>
      </p:sp>
      <p:sp>
        <p:nvSpPr>
          <p:cNvPr id="20" name="Course Kicker"/>
          <p:cNvSpPr txBox="1"/>
          <p:nvPr/>
        </p:nvSpPr>
        <p:spPr>
          <a:xfrm>
            <a:off x="660400" y="762000"/>
            <a:ext cx="10871200" cy="254000"/>
          </a:xfrm>
          <a:prstGeom prst="rect">
            <a:avLst/>
          </a:prstGeom>
          <a:noFill/>
        </p:spPr>
        <p:txBody>
          <a:bodyPr wrap="square" lIns="0" tIns="0" rIns="0" bIns="0" anchor="t">
            <a:noAutofit/>
          </a:bodyPr>
          <a:lstStyle/>
          <a:p>
            <a:pPr marL="0" indent="0" algn="r">
              <a:lnSpc>
                <a:spcPct val="100000"/>
              </a:lnSpc>
              <a:spcBef>
                <a:spcPts val="0"/>
              </a:spcBef>
              <a:buNone/>
            </a:pPr>
            <a:r>
              <a:rPr lang="en-US" sz="1300" b="1" spc="50" dirty="0">
                <a:solidFill>
                  <a:srgbClr val="5EEAD4"/>
                </a:solidFill>
                <a:effectLst>
                  <a:outerShdw blurRad="76200" algn="ctr" rotWithShape="0">
                    <a:srgbClr val="000000">
                      <a:alpha val="85000"/>
                    </a:srgbClr>
                  </a:outerShdw>
                </a:effectLst>
                <a:latin typeface="Courier New"/>
                <a:cs typeface="Courier New"/>
              </a:rPr>
              <a:t>COMS 6998 · AI-NATIVE COMPUTING · WEEK 3 — SERVING SYSTEMS FOR LLMS</a:t>
            </a:r>
          </a:p>
        </p:txBody>
      </p:sp>
      <p:sp>
        <p:nvSpPr>
          <p:cNvPr id="21" name="Authors"/>
          <p:cNvSpPr txBox="1"/>
          <p:nvPr/>
        </p:nvSpPr>
        <p:spPr>
          <a:xfrm>
            <a:off x="660400" y="5435600"/>
            <a:ext cx="6858000" cy="635000"/>
          </a:xfrm>
          <a:prstGeom prst="rect">
            <a:avLst/>
          </a:prstGeom>
          <a:noFill/>
        </p:spPr>
        <p:txBody>
          <a:bodyPr wrap="square" lIns="0" tIns="0" rIns="0" bIns="0" anchor="b">
            <a:noAutofit/>
          </a:bodyPr>
          <a:lstStyle/>
          <a:p>
            <a:pPr marL="0" indent="0" algn="l">
              <a:lnSpc>
                <a:spcPct val="100000"/>
              </a:lnSpc>
              <a:spcBef>
                <a:spcPts val="0"/>
              </a:spcBef>
              <a:buNone/>
            </a:pPr>
            <a:r>
              <a:rPr lang="en-US" sz="1400" dirty="0">
                <a:solidFill>
                  <a:srgbClr val="E2E7EE"/>
                </a:solidFill>
                <a:effectLst>
                  <a:outerShdw blurRad="76200" algn="ctr" rotWithShape="0">
                    <a:srgbClr val="000000">
                      <a:alpha val="85000"/>
                    </a:srgbClr>
                  </a:outerShdw>
                </a:effectLst>
              </a:rPr>
              <a:t>Kwon, Li, Zhuang, Sheng, Zheng, Yu, Gonzalez, Zhang, Stoica</a:t>
            </a:r>
          </a:p>
          <a:p>
            <a:pPr marL="0" indent="0" algn="l">
              <a:lnSpc>
                <a:spcPct val="100000"/>
              </a:lnSpc>
              <a:spcBef>
                <a:spcPts val="300"/>
              </a:spcBef>
              <a:buNone/>
            </a:pPr>
            <a:r>
              <a:rPr lang="en-US" sz="1400" dirty="0">
                <a:solidFill>
                  <a:srgbClr val="E2E7EE"/>
                </a:solidFill>
                <a:effectLst>
                  <a:outerShdw blurRad="76200" algn="ctr" rotWithShape="0">
                    <a:srgbClr val="000000">
                      <a:alpha val="85000"/>
                    </a:srgbClr>
                  </a:outerShdw>
                </a:effectLst>
              </a:rPr>
              <a:t>SOSP 2023 · arXiv:2309.06180 · paired with SGLang (NeurIPS 2024)</a:t>
            </a:r>
          </a:p>
        </p:txBody>
      </p:sp>
      <p:sp>
        <p:nvSpPr>
          <p:cNvPr id="22" name="Presenter"/>
          <p:cNvSpPr txBox="1"/>
          <p:nvPr/>
        </p:nvSpPr>
        <p:spPr>
          <a:xfrm>
            <a:off x="7721600" y="5435600"/>
            <a:ext cx="3810000" cy="635000"/>
          </a:xfrm>
          <a:prstGeom prst="rect">
            <a:avLst/>
          </a:prstGeom>
          <a:noFill/>
        </p:spPr>
        <p:txBody>
          <a:bodyPr wrap="square" lIns="0" tIns="0" rIns="0" bIns="0" anchor="b">
            <a:noAutofit/>
          </a:bodyPr>
          <a:lstStyle/>
          <a:p>
            <a:pPr marL="0" indent="0" algn="r">
              <a:lnSpc>
                <a:spcPct val="100000"/>
              </a:lnSpc>
              <a:spcBef>
                <a:spcPts val="0"/>
              </a:spcBef>
              <a:buNone/>
            </a:pPr>
            <a:r>
              <a:rPr lang="en-US" sz="1600" b="1" dirty="0">
                <a:solidFill>
                  <a:srgbClr val="FFFFFF"/>
                </a:solidFill>
                <a:effectLst>
                  <a:outerShdw blurRad="76200" algn="ctr" rotWithShape="0">
                    <a:srgbClr val="000000">
                      <a:alpha val="85000"/>
                    </a:srgbClr>
                  </a:outerShdw>
                </a:effectLst>
              </a:rPr>
              <a:t>Presenter: Aaron Mano Cherian</a:t>
            </a:r>
          </a:p>
          <a:p>
            <a:pPr marL="0" indent="0" algn="r">
              <a:lnSpc>
                <a:spcPct val="100000"/>
              </a:lnSpc>
              <a:spcBef>
                <a:spcPts val="300"/>
              </a:spcBef>
              <a:buNone/>
            </a:pPr>
            <a:r>
              <a:rPr lang="en-US" sz="1300" dirty="0">
                <a:solidFill>
                  <a:srgbClr val="E2E7EE"/>
                </a:solidFill>
                <a:effectLst>
                  <a:outerShdw blurRad="76200" algn="ctr" rotWithShape="0">
                    <a:srgbClr val="000000">
                      <a:alpha val="85000"/>
                    </a:srgbClr>
                  </a:outerShdw>
                </a:effectLst>
                <a:latin typeface="Courier New"/>
                <a:cs typeface="Courier New"/>
              </a:rPr>
              <a:t>Sep 25, 2026</a:t>
            </a:r>
          </a:p>
        </p:txBody>
      </p:sp>
      <p:pic>
        <p:nvPicPr>
          <p:cNvPr id="5" name="Picture 4" descr="5 Developer Communities You Should Follow in 2021 – Swarthmore College –  ITS Blog">
            <a:extLst>
              <a:ext uri="{FF2B5EF4-FFF2-40B4-BE49-F238E27FC236}">
                <a16:creationId xmlns:a16="http://schemas.microsoft.com/office/drawing/2014/main" id="{32923916-6DD1-7B8A-60E0-143D47FEB780}"/>
              </a:ext>
            </a:extLst>
          </p:cNvPr>
          <p:cNvPicPr>
            <a:picLocks noChangeAspect="1"/>
          </p:cNvPicPr>
          <p:nvPr/>
        </p:nvPicPr>
        <p:blipFill>
          <a:blip r:embed="rId6"/>
          <a:stretch>
            <a:fillRect/>
          </a:stretch>
        </p:blipFill>
        <p:spPr>
          <a:xfrm>
            <a:off x="20" y="-26963"/>
            <a:ext cx="2787243" cy="2090432"/>
          </a:xfrm>
          <a:prstGeom prst="rect">
            <a:avLst/>
          </a:prstGeom>
        </p:spPr>
      </p:pic>
    </p:spTree>
    <p:extLst>
      <p:ext uri="{BB962C8B-B14F-4D97-AF65-F5344CB8AC3E}">
        <p14:creationId xmlns:p14="http://schemas.microsoft.com/office/powerpoint/2010/main" val="2704656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8"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video>
              <p:cMediaNode vol="0">
                <p:cTn id="16"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CFCFB"/>
        </a:solidFill>
        <a:effectLst/>
      </p:bgPr>
    </p:bg>
    <p:spTree>
      <p:nvGrpSpPr>
        <p:cNvPr id="1" name=""/>
        <p:cNvGrpSpPr/>
        <p:nvPr/>
      </p:nvGrpSpPr>
      <p:grpSpPr>
        <a:xfrm>
          <a:off x="0" y="0"/>
          <a:ext cx="0" cy="0"/>
          <a:chOff x="0" y="0"/>
          <a:chExt cx="0" cy="0"/>
        </a:xfrm>
      </p:grpSpPr>
      <p:sp>
        <p:nvSpPr>
          <p:cNvPr id="3" name="Text 1"/>
          <p:cNvSpPr/>
          <p:nvPr/>
        </p:nvSpPr>
        <p:spPr>
          <a:xfrm>
            <a:off x="812800" y="11023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dirty="0">
                <a:solidFill>
                  <a:srgbClr val="111827"/>
                </a:solidFill>
                <a:latin typeface="Arial" pitchFamily="34" charset="0"/>
                <a:ea typeface="Arial" pitchFamily="34" charset="-122"/>
                <a:cs typeface="Arial" pitchFamily="34" charset="-120"/>
              </a:rPr>
              <a:t>OPTIMIZATION! OPTIMIZATION! OPTIMIZATION!</a:t>
            </a:r>
            <a:endParaRPr lang="en-US" sz="3000" dirty="0"/>
          </a:p>
        </p:txBody>
      </p:sp>
      <p:pic>
        <p:nvPicPr>
          <p:cNvPr id="4" name="Image 0" descr="Decoder-only transformer diagrams: original block with masked multi-head attention, MLP and Add &amp; Norm (left), and a LLaMA-2-style block with RMSNorm, SwiGLU MLP and grouped-query attention with a KV cache (right), each repeated N times between embedding and linear + softmax"/>
          <p:cNvPicPr>
            <a:picLocks noChangeAspect="1"/>
          </p:cNvPicPr>
          <p:nvPr/>
        </p:nvPicPr>
        <p:blipFill>
          <a:blip r:embed="rId3"/>
          <a:stretch>
            <a:fillRect/>
          </a:stretch>
        </p:blipFill>
        <p:spPr>
          <a:xfrm>
            <a:off x="1125990" y="1781770"/>
            <a:ext cx="3183620" cy="3289300"/>
          </a:xfrm>
          <a:prstGeom prst="rect">
            <a:avLst/>
          </a:prstGeom>
        </p:spPr>
      </p:pic>
      <p:sp>
        <p:nvSpPr>
          <p:cNvPr id="5" name="Shape 2"/>
          <p:cNvSpPr/>
          <p:nvPr/>
        </p:nvSpPr>
        <p:spPr>
          <a:xfrm>
            <a:off x="815975" y="1778595"/>
            <a:ext cx="3803650" cy="3295650"/>
          </a:xfrm>
          <a:prstGeom prst="roundRect">
            <a:avLst>
              <a:gd name="adj" fmla="val 2216"/>
            </a:avLst>
          </a:prstGeom>
          <a:noFill/>
          <a:ln w="6350">
            <a:solidFill>
              <a:srgbClr val="E3E5E8"/>
            </a:solidFill>
            <a:prstDash val="solid"/>
          </a:ln>
        </p:spPr>
        <p:txBody>
          <a:bodyPr/>
          <a:lstStyle/>
          <a:p>
            <a:endParaRPr lang="en-IN"/>
          </a:p>
        </p:txBody>
      </p:sp>
      <p:sp>
        <p:nvSpPr>
          <p:cNvPr id="6" name="Text 3"/>
          <p:cNvSpPr/>
          <p:nvPr/>
        </p:nvSpPr>
        <p:spPr>
          <a:xfrm>
            <a:off x="812800" y="5153620"/>
            <a:ext cx="3924300" cy="61967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5B6270"/>
                </a:solidFill>
                <a:latin typeface="Arial" pitchFamily="34" charset="0"/>
                <a:ea typeface="Arial" pitchFamily="34" charset="-122"/>
                <a:cs typeface="Arial" pitchFamily="34" charset="-120"/>
              </a:rPr>
              <a:t>Original decoder (left) vs. LLaMA-2 block with GQA + KV cache (right) · H. Elshafie, “Paged Attention from First Principles”</a:t>
            </a:r>
            <a:endParaRPr lang="en-US" sz="1200" dirty="0"/>
          </a:p>
        </p:txBody>
      </p:sp>
      <p:sp>
        <p:nvSpPr>
          <p:cNvPr id="7" name="Text 4"/>
          <p:cNvSpPr/>
          <p:nvPr/>
        </p:nvSpPr>
        <p:spPr>
          <a:xfrm>
            <a:off x="5029200" y="1778000"/>
            <a:ext cx="6540500" cy="1371600"/>
          </a:xfrm>
          <a:prstGeom prst="rect">
            <a:avLst/>
          </a:prstGeom>
          <a:noFill/>
          <a:ln/>
        </p:spPr>
        <p:txBody>
          <a:bodyPr wrap="square" lIns="0" tIns="0" rIns="0" bIns="0" rtlCol="0" anchor="t">
            <a:normAutofit/>
          </a:bodyPr>
          <a:lstStyle/>
          <a:p>
            <a:pPr marL="228600" indent="-170180" algn="l">
              <a:lnSpc>
                <a:spcPts val="2100"/>
              </a:lnSpc>
              <a:buSzPct val="100000"/>
              <a:buChar char="•"/>
            </a:pPr>
            <a:r>
              <a:rPr lang="en-US" sz="1500" b="1" dirty="0">
                <a:solidFill>
                  <a:srgbClr val="374151"/>
                </a:solidFill>
                <a:latin typeface="Arial" pitchFamily="34" charset="0"/>
                <a:ea typeface="Arial" pitchFamily="34" charset="-122"/>
                <a:cs typeface="Arial" pitchFamily="34" charset="-120"/>
              </a:rPr>
              <a:t>Workflow-angle</a:t>
            </a:r>
            <a:r>
              <a:rPr lang="en-US" sz="1500" dirty="0">
                <a:solidFill>
                  <a:srgbClr val="374151"/>
                </a:solidFill>
                <a:latin typeface="Arial" pitchFamily="34" charset="0"/>
                <a:ea typeface="Arial" pitchFamily="34" charset="-122"/>
                <a:cs typeface="Arial" pitchFamily="34" charset="-120"/>
              </a:rPr>
              <a:t> rather than single model</a:t>
            </a:r>
            <a:endParaRPr lang="en-US" sz="1500" dirty="0"/>
          </a:p>
          <a:p>
            <a:pPr marL="228600" indent="-170180" algn="l">
              <a:lnSpc>
                <a:spcPts val="2100"/>
              </a:lnSpc>
              <a:buSzPct val="100000"/>
              <a:buChar char="•"/>
            </a:pPr>
            <a:r>
              <a:rPr lang="en-US" sz="1500" b="1" dirty="0">
                <a:solidFill>
                  <a:srgbClr val="374151"/>
                </a:solidFill>
                <a:latin typeface="Arial" pitchFamily="34" charset="0"/>
                <a:ea typeface="Arial" pitchFamily="34" charset="-122"/>
                <a:cs typeface="Arial" pitchFamily="34" charset="-120"/>
              </a:rPr>
              <a:t>Embedding</a:t>
            </a:r>
            <a:r>
              <a:rPr lang="en-US" sz="1500" dirty="0">
                <a:solidFill>
                  <a:srgbClr val="374151"/>
                </a:solidFill>
                <a:latin typeface="Arial" pitchFamily="34" charset="0"/>
                <a:ea typeface="Arial" pitchFamily="34" charset="-122"/>
                <a:cs typeface="Arial" pitchFamily="34" charset="-120"/>
              </a:rPr>
              <a:t> turns tokens into vectors</a:t>
            </a:r>
            <a:endParaRPr lang="en-US" sz="1500" dirty="0"/>
          </a:p>
          <a:p>
            <a:pPr marL="228600" indent="-170180" algn="l">
              <a:lnSpc>
                <a:spcPts val="2100"/>
              </a:lnSpc>
              <a:buSzPct val="100000"/>
              <a:buChar char="•"/>
            </a:pPr>
            <a:r>
              <a:rPr lang="en-US" sz="1500" b="1" dirty="0">
                <a:solidFill>
                  <a:srgbClr val="374151"/>
                </a:solidFill>
                <a:latin typeface="Arial" pitchFamily="34" charset="0"/>
                <a:ea typeface="Arial" pitchFamily="34" charset="-122"/>
                <a:cs typeface="Arial" pitchFamily="34" charset="-120"/>
              </a:rPr>
              <a:t>N × decoder block:</a:t>
            </a:r>
            <a:r>
              <a:rPr lang="en-US" sz="1500" dirty="0">
                <a:solidFill>
                  <a:srgbClr val="374151"/>
                </a:solidFill>
                <a:latin typeface="Arial" pitchFamily="34" charset="0"/>
                <a:ea typeface="Arial" pitchFamily="34" charset="-122"/>
                <a:cs typeface="Arial" pitchFamily="34" charset="-120"/>
              </a:rPr>
              <a:t> masked self-attention (Q, K, V) + MLP, with norms and residuals</a:t>
            </a:r>
            <a:endParaRPr lang="en-US" sz="1500" dirty="0"/>
          </a:p>
          <a:p>
            <a:pPr marL="228600" indent="-170180" algn="l">
              <a:lnSpc>
                <a:spcPts val="2100"/>
              </a:lnSpc>
              <a:buSzPct val="100000"/>
              <a:buChar char="•"/>
            </a:pPr>
            <a:r>
              <a:rPr lang="en-US" sz="1500" b="1" dirty="0">
                <a:solidFill>
                  <a:srgbClr val="374151"/>
                </a:solidFill>
                <a:latin typeface="Arial" pitchFamily="34" charset="0"/>
                <a:ea typeface="Arial" pitchFamily="34" charset="-122"/>
                <a:cs typeface="Arial" pitchFamily="34" charset="-120"/>
              </a:rPr>
              <a:t>Linear + softmax</a:t>
            </a:r>
            <a:r>
              <a:rPr lang="en-US" sz="1500" dirty="0">
                <a:solidFill>
                  <a:srgbClr val="374151"/>
                </a:solidFill>
                <a:latin typeface="Arial" pitchFamily="34" charset="0"/>
                <a:ea typeface="Arial" pitchFamily="34" charset="-122"/>
                <a:cs typeface="Arial" pitchFamily="34" charset="-120"/>
              </a:rPr>
              <a:t> give the next-token probabilities</a:t>
            </a:r>
            <a:endParaRPr lang="en-US" sz="1500" dirty="0"/>
          </a:p>
        </p:txBody>
      </p:sp>
      <p:sp>
        <p:nvSpPr>
          <p:cNvPr id="8" name="Shape 5"/>
          <p:cNvSpPr/>
          <p:nvPr/>
        </p:nvSpPr>
        <p:spPr>
          <a:xfrm>
            <a:off x="5029200" y="3327400"/>
            <a:ext cx="3098800" cy="1758752"/>
          </a:xfrm>
          <a:prstGeom prst="roundRect">
            <a:avLst>
              <a:gd name="adj" fmla="val 4333"/>
            </a:avLst>
          </a:prstGeom>
          <a:solidFill>
            <a:srgbClr val="DDF1EE"/>
          </a:solidFill>
          <a:ln/>
        </p:spPr>
        <p:txBody>
          <a:bodyPr/>
          <a:lstStyle/>
          <a:p>
            <a:endParaRPr lang="en-IN"/>
          </a:p>
        </p:txBody>
      </p:sp>
      <p:sp>
        <p:nvSpPr>
          <p:cNvPr id="9" name="Shape 6"/>
          <p:cNvSpPr/>
          <p:nvPr/>
        </p:nvSpPr>
        <p:spPr>
          <a:xfrm>
            <a:off x="5029200" y="3340100"/>
            <a:ext cx="3098800" cy="0"/>
          </a:xfrm>
          <a:prstGeom prst="line">
            <a:avLst/>
          </a:prstGeom>
          <a:noFill/>
          <a:ln w="38100">
            <a:solidFill>
              <a:srgbClr val="0F766E"/>
            </a:solidFill>
            <a:prstDash val="solid"/>
          </a:ln>
        </p:spPr>
        <p:txBody>
          <a:bodyPr/>
          <a:lstStyle/>
          <a:p>
            <a:endParaRPr lang="en-IN"/>
          </a:p>
        </p:txBody>
      </p:sp>
      <p:sp>
        <p:nvSpPr>
          <p:cNvPr id="10" name="Text 7"/>
          <p:cNvSpPr/>
          <p:nvPr/>
        </p:nvSpPr>
        <p:spPr>
          <a:xfrm>
            <a:off x="5207000" y="3517900"/>
            <a:ext cx="2825496"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0F766E"/>
                </a:solidFill>
                <a:latin typeface="Arial" pitchFamily="34" charset="0"/>
                <a:ea typeface="Arial" pitchFamily="34" charset="-122"/>
                <a:cs typeface="Arial" pitchFamily="34" charset="-120"/>
              </a:rPr>
              <a:t>Prefill</a:t>
            </a:r>
            <a:endParaRPr lang="en-US" sz="1500" dirty="0"/>
          </a:p>
        </p:txBody>
      </p:sp>
      <p:sp>
        <p:nvSpPr>
          <p:cNvPr id="11" name="Text 8"/>
          <p:cNvSpPr/>
          <p:nvPr/>
        </p:nvSpPr>
        <p:spPr>
          <a:xfrm>
            <a:off x="5207000" y="3810000"/>
            <a:ext cx="282549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270"/>
                </a:solidFill>
                <a:latin typeface="Courier New" pitchFamily="34" charset="0"/>
                <a:ea typeface="Courier New" pitchFamily="34" charset="-122"/>
                <a:cs typeface="Courier New" pitchFamily="34" charset="-120"/>
              </a:rPr>
              <a:t>the prompt phase</a:t>
            </a:r>
            <a:endParaRPr lang="en-US" sz="1200" dirty="0"/>
          </a:p>
        </p:txBody>
      </p:sp>
      <p:sp>
        <p:nvSpPr>
          <p:cNvPr id="12" name="Text 9"/>
          <p:cNvSpPr/>
          <p:nvPr/>
        </p:nvSpPr>
        <p:spPr>
          <a:xfrm>
            <a:off x="5207000" y="4076700"/>
            <a:ext cx="2825496" cy="878681"/>
          </a:xfrm>
          <a:prstGeom prst="rect">
            <a:avLst/>
          </a:prstGeom>
          <a:noFill/>
          <a:ln/>
        </p:spPr>
        <p:txBody>
          <a:bodyPr wrap="square" lIns="0" tIns="0" rIns="0" bIns="0" rtlCol="0" anchor="t">
            <a:normAutofit/>
          </a:bodyPr>
          <a:lstStyle/>
          <a:p>
            <a:pPr marL="182880" indent="-142494" algn="l">
              <a:lnSpc>
                <a:spcPts val="1680"/>
              </a:lnSpc>
              <a:buSzPct val="100000"/>
              <a:buChar char="•"/>
            </a:pPr>
            <a:r>
              <a:rPr lang="en-US" sz="1200" dirty="0">
                <a:solidFill>
                  <a:srgbClr val="111827"/>
                </a:solidFill>
                <a:latin typeface="Arial" pitchFamily="34" charset="0"/>
                <a:ea typeface="Arial" pitchFamily="34" charset="-122"/>
                <a:cs typeface="Arial" pitchFamily="34" charset="-120"/>
              </a:rPr>
              <a:t>Whole prompt in one forward pass</a:t>
            </a:r>
            <a:endParaRPr lang="en-US" sz="1200" dirty="0"/>
          </a:p>
          <a:p>
            <a:pPr marL="182880" indent="-142494" algn="l">
              <a:lnSpc>
                <a:spcPts val="1680"/>
              </a:lnSpc>
              <a:buSzPct val="100000"/>
              <a:buChar char="•"/>
            </a:pPr>
            <a:r>
              <a:rPr lang="en-US" sz="1200" dirty="0">
                <a:solidFill>
                  <a:srgbClr val="111827"/>
                </a:solidFill>
                <a:latin typeface="Arial" pitchFamily="34" charset="0"/>
                <a:ea typeface="Arial" pitchFamily="34" charset="-122"/>
                <a:cs typeface="Arial" pitchFamily="34" charset="-120"/>
              </a:rPr>
              <a:t>Matrix × matrix, so compute-bound</a:t>
            </a:r>
            <a:endParaRPr lang="en-US" sz="1200" dirty="0"/>
          </a:p>
          <a:p>
            <a:pPr marL="182880" indent="-142494" algn="l">
              <a:lnSpc>
                <a:spcPts val="1680"/>
              </a:lnSpc>
              <a:buSzPct val="100000"/>
              <a:buChar char="•"/>
            </a:pPr>
            <a:r>
              <a:rPr lang="en-US" sz="1200" dirty="0">
                <a:solidFill>
                  <a:srgbClr val="111827"/>
                </a:solidFill>
                <a:latin typeface="Arial" pitchFamily="34" charset="0"/>
                <a:ea typeface="Arial" pitchFamily="34" charset="-122"/>
                <a:cs typeface="Arial" pitchFamily="34" charset="-120"/>
              </a:rPr>
              <a:t>Writes K, V for every prompt token</a:t>
            </a:r>
            <a:endParaRPr lang="en-US" sz="1200" dirty="0"/>
          </a:p>
          <a:p>
            <a:pPr marL="182880" indent="-142494" algn="l">
              <a:lnSpc>
                <a:spcPts val="1680"/>
              </a:lnSpc>
              <a:buSzPct val="100000"/>
              <a:buChar char="•"/>
            </a:pPr>
            <a:r>
              <a:rPr lang="en-US" sz="1200" dirty="0">
                <a:solidFill>
                  <a:srgbClr val="111827"/>
                </a:solidFill>
                <a:latin typeface="Arial" pitchFamily="34" charset="0"/>
                <a:ea typeface="Arial" pitchFamily="34" charset="-122"/>
                <a:cs typeface="Arial" pitchFamily="34" charset="-120"/>
              </a:rPr>
              <a:t>Sets time-to-first-token (TTFT)</a:t>
            </a:r>
            <a:endParaRPr lang="en-US" sz="1200" dirty="0"/>
          </a:p>
        </p:txBody>
      </p:sp>
      <p:sp>
        <p:nvSpPr>
          <p:cNvPr id="13" name="Shape 10"/>
          <p:cNvSpPr/>
          <p:nvPr/>
        </p:nvSpPr>
        <p:spPr>
          <a:xfrm>
            <a:off x="8280400" y="3327400"/>
            <a:ext cx="3098800" cy="1758752"/>
          </a:xfrm>
          <a:prstGeom prst="roundRect">
            <a:avLst>
              <a:gd name="adj" fmla="val 4333"/>
            </a:avLst>
          </a:prstGeom>
          <a:solidFill>
            <a:srgbClr val="F3F4F6"/>
          </a:solidFill>
          <a:ln/>
        </p:spPr>
        <p:txBody>
          <a:bodyPr/>
          <a:lstStyle/>
          <a:p>
            <a:endParaRPr lang="en-IN"/>
          </a:p>
        </p:txBody>
      </p:sp>
      <p:sp>
        <p:nvSpPr>
          <p:cNvPr id="14" name="Shape 11"/>
          <p:cNvSpPr/>
          <p:nvPr/>
        </p:nvSpPr>
        <p:spPr>
          <a:xfrm>
            <a:off x="8280400" y="3340100"/>
            <a:ext cx="3098800" cy="0"/>
          </a:xfrm>
          <a:prstGeom prst="line">
            <a:avLst/>
          </a:prstGeom>
          <a:noFill/>
          <a:ln w="38100">
            <a:solidFill>
              <a:srgbClr val="111827"/>
            </a:solidFill>
            <a:prstDash val="solid"/>
          </a:ln>
        </p:spPr>
        <p:txBody>
          <a:bodyPr/>
          <a:lstStyle/>
          <a:p>
            <a:endParaRPr lang="en-IN"/>
          </a:p>
        </p:txBody>
      </p:sp>
      <p:sp>
        <p:nvSpPr>
          <p:cNvPr id="15" name="Text 12"/>
          <p:cNvSpPr/>
          <p:nvPr/>
        </p:nvSpPr>
        <p:spPr>
          <a:xfrm>
            <a:off x="8458200" y="3517900"/>
            <a:ext cx="2825496"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11827"/>
                </a:solidFill>
                <a:latin typeface="Arial" pitchFamily="34" charset="0"/>
                <a:ea typeface="Arial" pitchFamily="34" charset="-122"/>
                <a:cs typeface="Arial" pitchFamily="34" charset="-120"/>
              </a:rPr>
              <a:t>Decode</a:t>
            </a:r>
            <a:endParaRPr lang="en-US" sz="1500" dirty="0"/>
          </a:p>
        </p:txBody>
      </p:sp>
      <p:sp>
        <p:nvSpPr>
          <p:cNvPr id="16" name="Text 13"/>
          <p:cNvSpPr/>
          <p:nvPr/>
        </p:nvSpPr>
        <p:spPr>
          <a:xfrm>
            <a:off x="8458200" y="3810000"/>
            <a:ext cx="282549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270"/>
                </a:solidFill>
                <a:latin typeface="Courier New" pitchFamily="34" charset="0"/>
                <a:ea typeface="Courier New" pitchFamily="34" charset="-122"/>
                <a:cs typeface="Courier New" pitchFamily="34" charset="-120"/>
              </a:rPr>
              <a:t>the generation phase</a:t>
            </a:r>
            <a:endParaRPr lang="en-US" sz="1200" dirty="0"/>
          </a:p>
        </p:txBody>
      </p:sp>
      <p:sp>
        <p:nvSpPr>
          <p:cNvPr id="17" name="Text 14"/>
          <p:cNvSpPr/>
          <p:nvPr/>
        </p:nvSpPr>
        <p:spPr>
          <a:xfrm>
            <a:off x="8458200" y="4076700"/>
            <a:ext cx="2825496" cy="878681"/>
          </a:xfrm>
          <a:prstGeom prst="rect">
            <a:avLst/>
          </a:prstGeom>
          <a:noFill/>
          <a:ln/>
        </p:spPr>
        <p:txBody>
          <a:bodyPr wrap="square" lIns="0" tIns="0" rIns="0" bIns="0" rtlCol="0" anchor="t">
            <a:normAutofit/>
          </a:bodyPr>
          <a:lstStyle/>
          <a:p>
            <a:pPr marL="182880" indent="-142494" algn="l">
              <a:lnSpc>
                <a:spcPts val="1680"/>
              </a:lnSpc>
              <a:buSzPct val="100000"/>
              <a:buChar char="•"/>
            </a:pPr>
            <a:r>
              <a:rPr lang="en-US" sz="1200" b="1" dirty="0">
                <a:solidFill>
                  <a:srgbClr val="111827"/>
                </a:solidFill>
                <a:latin typeface="Arial" pitchFamily="34" charset="0"/>
                <a:ea typeface="Arial" pitchFamily="34" charset="-122"/>
                <a:cs typeface="Arial" pitchFamily="34" charset="-120"/>
              </a:rPr>
              <a:t>Autoregressive:</a:t>
            </a:r>
            <a:r>
              <a:rPr lang="en-US" sz="1200" dirty="0">
                <a:solidFill>
                  <a:srgbClr val="111827"/>
                </a:solidFill>
                <a:latin typeface="Arial" pitchFamily="34" charset="0"/>
                <a:ea typeface="Arial" pitchFamily="34" charset="-122"/>
                <a:cs typeface="Arial" pitchFamily="34" charset="-120"/>
              </a:rPr>
              <a:t> one token per step</a:t>
            </a:r>
            <a:endParaRPr lang="en-US" sz="1200" dirty="0"/>
          </a:p>
          <a:p>
            <a:pPr marL="182880" indent="-142494" algn="l">
              <a:lnSpc>
                <a:spcPts val="1680"/>
              </a:lnSpc>
              <a:buSzPct val="100000"/>
              <a:buChar char="•"/>
            </a:pPr>
            <a:r>
              <a:rPr lang="en-US" sz="1200" dirty="0">
                <a:solidFill>
                  <a:srgbClr val="111827"/>
                </a:solidFill>
                <a:latin typeface="Arial" pitchFamily="34" charset="0"/>
                <a:ea typeface="Arial" pitchFamily="34" charset="-122"/>
                <a:cs typeface="Arial" pitchFamily="34" charset="-120"/>
              </a:rPr>
              <a:t>Matrix × vector, so memory-bound</a:t>
            </a:r>
            <a:endParaRPr lang="en-US" sz="1200" dirty="0"/>
          </a:p>
          <a:p>
            <a:pPr marL="182880" indent="-142494" algn="l">
              <a:lnSpc>
                <a:spcPts val="1680"/>
              </a:lnSpc>
              <a:buSzPct val="100000"/>
              <a:buChar char="•"/>
            </a:pPr>
            <a:r>
              <a:rPr lang="en-US" sz="1200" dirty="0">
                <a:solidFill>
                  <a:srgbClr val="111827"/>
                </a:solidFill>
                <a:latin typeface="Arial" pitchFamily="34" charset="0"/>
                <a:ea typeface="Arial" pitchFamily="34" charset="-122"/>
                <a:cs typeface="Arial" pitchFamily="34" charset="-120"/>
              </a:rPr>
              <a:t>Re-reads weights + all cached K, V</a:t>
            </a:r>
            <a:endParaRPr lang="en-US" sz="1200" dirty="0"/>
          </a:p>
          <a:p>
            <a:pPr marL="182880" indent="-142494" algn="l">
              <a:lnSpc>
                <a:spcPts val="1680"/>
              </a:lnSpc>
              <a:buSzPct val="100000"/>
              <a:buChar char="•"/>
            </a:pPr>
            <a:r>
              <a:rPr lang="en-US" sz="1200" dirty="0">
                <a:solidFill>
                  <a:srgbClr val="111827"/>
                </a:solidFill>
                <a:latin typeface="Arial" pitchFamily="34" charset="0"/>
                <a:ea typeface="Arial" pitchFamily="34" charset="-122"/>
                <a:cs typeface="Arial" pitchFamily="34" charset="-120"/>
              </a:rPr>
              <a:t>Sets inter-token latency (ITL)</a:t>
            </a:r>
            <a:endParaRPr lang="en-US" sz="1200" dirty="0"/>
          </a:p>
        </p:txBody>
      </p:sp>
      <p:sp>
        <p:nvSpPr>
          <p:cNvPr id="18" name="Text 15"/>
          <p:cNvSpPr/>
          <p:nvPr/>
        </p:nvSpPr>
        <p:spPr>
          <a:xfrm>
            <a:off x="5029200" y="5308600"/>
            <a:ext cx="6540500" cy="8382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74151"/>
                </a:solidFill>
                <a:latin typeface="Arial" pitchFamily="34" charset="0"/>
                <a:ea typeface="Arial" pitchFamily="34" charset="-122"/>
                <a:cs typeface="Arial" pitchFamily="34" charset="-120"/>
              </a:rPr>
              <a:t>Decode dominates, so the fix is </a:t>
            </a:r>
            <a:r>
              <a:rPr lang="en-US" sz="1500" b="1" dirty="0">
                <a:solidFill>
                  <a:srgbClr val="374151"/>
                </a:solidFill>
                <a:latin typeface="Arial" pitchFamily="34" charset="0"/>
                <a:ea typeface="Arial" pitchFamily="34" charset="-122"/>
                <a:cs typeface="Arial" pitchFamily="34" charset="-120"/>
              </a:rPr>
              <a:t>batching</a:t>
            </a:r>
            <a:r>
              <a:rPr lang="en-US" sz="1500" dirty="0">
                <a:solidFill>
                  <a:srgbClr val="374151"/>
                </a:solidFill>
                <a:latin typeface="Arial" pitchFamily="34" charset="0"/>
                <a:ea typeface="Arial" pitchFamily="34" charset="-122"/>
                <a:cs typeface="Arial" pitchFamily="34" charset="-120"/>
              </a:rPr>
              <a:t>: many requests share one pass over the weights. Throughput now depends on </a:t>
            </a:r>
            <a:r>
              <a:rPr lang="en-US" sz="1500" b="1" dirty="0">
                <a:solidFill>
                  <a:srgbClr val="374151"/>
                </a:solidFill>
                <a:latin typeface="Arial" pitchFamily="34" charset="0"/>
                <a:ea typeface="Arial" pitchFamily="34" charset="-122"/>
                <a:cs typeface="Arial" pitchFamily="34" charset="-120"/>
              </a:rPr>
              <a:t>how much KV cache fits in GPU memory</a:t>
            </a:r>
            <a:r>
              <a:rPr lang="en-US" sz="1500" dirty="0">
                <a:solidFill>
                  <a:srgbClr val="374151"/>
                </a:solidFill>
                <a:latin typeface="Arial" pitchFamily="34" charset="0"/>
                <a:ea typeface="Arial" pitchFamily="34" charset="-122"/>
                <a:cs typeface="Arial" pitchFamily="34" charset="-120"/>
              </a:rPr>
              <a:t>.</a:t>
            </a:r>
            <a:endParaRPr lang="en-US" sz="1500" dirty="0"/>
          </a:p>
        </p:txBody>
      </p:sp>
      <p:sp>
        <p:nvSpPr>
          <p:cNvPr id="19" name="Text 16"/>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B6270"/>
                </a:solidFill>
                <a:latin typeface="Courier New" pitchFamily="34" charset="0"/>
                <a:ea typeface="Courier New" pitchFamily="34" charset="-122"/>
                <a:cs typeface="Courier New" pitchFamily="34" charset="-120"/>
              </a:rPr>
              <a:t>02</a:t>
            </a:r>
            <a:endParaRPr lang="en-US" sz="1200" dirty="0"/>
          </a:p>
        </p:txBody>
      </p:sp>
    </p:spTree>
    <p:extLst>
      <p:ext uri="{BB962C8B-B14F-4D97-AF65-F5344CB8AC3E}">
        <p14:creationId xmlns:p14="http://schemas.microsoft.com/office/powerpoint/2010/main" val="1324707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CFCFB"/>
        </a:solidFill>
        <a:effectLst/>
      </p:bgPr>
    </p:bg>
    <p:spTree>
      <p:nvGrpSpPr>
        <p:cNvPr id="1" name=""/>
        <p:cNvGrpSpPr/>
        <p:nvPr/>
      </p:nvGrpSpPr>
      <p:grpSpPr>
        <a:xfrm>
          <a:off x="0" y="0"/>
          <a:ext cx="0" cy="0"/>
          <a:chOff x="0" y="0"/>
          <a:chExt cx="0" cy="0"/>
        </a:xfrm>
      </p:grpSpPr>
      <p:sp>
        <p:nvSpPr>
          <p:cNvPr id="3" name="Text 1"/>
          <p:cNvSpPr/>
          <p:nvPr/>
        </p:nvSpPr>
        <p:spPr>
          <a:xfrm>
            <a:off x="812800" y="11023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dirty="0">
                <a:solidFill>
                  <a:srgbClr val="111827"/>
                </a:solidFill>
                <a:latin typeface="Arial" pitchFamily="34" charset="0"/>
                <a:ea typeface="Arial" pitchFamily="34" charset="-122"/>
                <a:cs typeface="Arial" pitchFamily="34" charset="-120"/>
              </a:rPr>
              <a:t>What is the KV cache?</a:t>
            </a:r>
            <a:endParaRPr lang="en-US" sz="3000" dirty="0"/>
          </a:p>
        </p:txBody>
      </p:sp>
      <p:sp>
        <p:nvSpPr>
          <p:cNvPr id="4" name="Text 2"/>
          <p:cNvSpPr/>
          <p:nvPr/>
        </p:nvSpPr>
        <p:spPr>
          <a:xfrm>
            <a:off x="812800" y="1775420"/>
            <a:ext cx="5232400" cy="1625600"/>
          </a:xfrm>
          <a:prstGeom prst="rect">
            <a:avLst/>
          </a:prstGeom>
          <a:noFill/>
          <a:ln/>
        </p:spPr>
        <p:txBody>
          <a:bodyPr wrap="square" lIns="0" tIns="0" rIns="0" bIns="0" rtlCol="0" anchor="t">
            <a:normAutofit/>
          </a:bodyPr>
          <a:lstStyle/>
          <a:p>
            <a:pPr marL="228600" indent="-170180" algn="l">
              <a:lnSpc>
                <a:spcPts val="2100"/>
              </a:lnSpc>
              <a:buSzPct val="100000"/>
              <a:buChar char="•"/>
            </a:pPr>
            <a:r>
              <a:rPr lang="en-US" sz="1500" dirty="0">
                <a:solidFill>
                  <a:srgbClr val="374151"/>
                </a:solidFill>
                <a:latin typeface="Arial" pitchFamily="34" charset="0"/>
                <a:ea typeface="Arial" pitchFamily="34" charset="-122"/>
                <a:cs typeface="Arial" pitchFamily="34" charset="-120"/>
              </a:rPr>
              <a:t>A new token’s </a:t>
            </a:r>
            <a:r>
              <a:rPr lang="en-US" sz="1500" b="1" dirty="0">
                <a:solidFill>
                  <a:srgbClr val="374151"/>
                </a:solidFill>
                <a:latin typeface="Arial" pitchFamily="34" charset="0"/>
                <a:ea typeface="Arial" pitchFamily="34" charset="-122"/>
                <a:cs typeface="Arial" pitchFamily="34" charset="-120"/>
              </a:rPr>
              <a:t>query</a:t>
            </a:r>
            <a:r>
              <a:rPr lang="en-US" sz="1500" dirty="0">
                <a:solidFill>
                  <a:srgbClr val="374151"/>
                </a:solidFill>
                <a:latin typeface="Arial" pitchFamily="34" charset="0"/>
                <a:ea typeface="Arial" pitchFamily="34" charset="-122"/>
                <a:cs typeface="Arial" pitchFamily="34" charset="-120"/>
              </a:rPr>
              <a:t> attends to the </a:t>
            </a:r>
            <a:r>
              <a:rPr lang="en-US" sz="1500" b="1" dirty="0">
                <a:solidFill>
                  <a:srgbClr val="374151"/>
                </a:solidFill>
                <a:latin typeface="Arial" pitchFamily="34" charset="0"/>
                <a:ea typeface="Arial" pitchFamily="34" charset="-122"/>
                <a:cs typeface="Arial" pitchFamily="34" charset="-120"/>
              </a:rPr>
              <a:t>keys</a:t>
            </a:r>
            <a:r>
              <a:rPr lang="en-US" sz="1500" dirty="0">
                <a:solidFill>
                  <a:srgbClr val="374151"/>
                </a:solidFill>
                <a:latin typeface="Arial" pitchFamily="34" charset="0"/>
                <a:ea typeface="Arial" pitchFamily="34" charset="-122"/>
                <a:cs typeface="Arial" pitchFamily="34" charset="-120"/>
              </a:rPr>
              <a:t> and </a:t>
            </a:r>
            <a:r>
              <a:rPr lang="en-US" sz="1500" b="1" dirty="0">
                <a:solidFill>
                  <a:srgbClr val="374151"/>
                </a:solidFill>
                <a:latin typeface="Arial" pitchFamily="34" charset="0"/>
                <a:ea typeface="Arial" pitchFamily="34" charset="-122"/>
                <a:cs typeface="Arial" pitchFamily="34" charset="-120"/>
              </a:rPr>
              <a:t>values</a:t>
            </a:r>
            <a:r>
              <a:rPr lang="en-US" sz="1500" dirty="0">
                <a:solidFill>
                  <a:srgbClr val="374151"/>
                </a:solidFill>
                <a:latin typeface="Arial" pitchFamily="34" charset="0"/>
                <a:ea typeface="Arial" pitchFamily="34" charset="-122"/>
                <a:cs typeface="Arial" pitchFamily="34" charset="-120"/>
              </a:rPr>
              <a:t> of every earlier token</a:t>
            </a:r>
            <a:endParaRPr lang="en-US" sz="1500" dirty="0"/>
          </a:p>
          <a:p>
            <a:pPr marL="228600" indent="-170180" algn="l">
              <a:lnSpc>
                <a:spcPts val="2100"/>
              </a:lnSpc>
              <a:buSzPct val="100000"/>
              <a:buChar char="•"/>
            </a:pPr>
            <a:r>
              <a:rPr lang="en-US" sz="1500" dirty="0">
                <a:solidFill>
                  <a:srgbClr val="374151"/>
                </a:solidFill>
                <a:latin typeface="Arial" pitchFamily="34" charset="0"/>
                <a:ea typeface="Arial" pitchFamily="34" charset="-122"/>
                <a:cs typeface="Arial" pitchFamily="34" charset="-120"/>
              </a:rPr>
              <a:t>Past K, V never change, so compute once, cache, reuse</a:t>
            </a:r>
            <a:endParaRPr lang="en-US" sz="1500" dirty="0"/>
          </a:p>
          <a:p>
            <a:pPr marL="228600" indent="-170180" algn="l">
              <a:lnSpc>
                <a:spcPts val="2100"/>
              </a:lnSpc>
              <a:buSzPct val="100000"/>
              <a:buChar char="•"/>
            </a:pPr>
            <a:r>
              <a:rPr lang="en-US" sz="1500" dirty="0">
                <a:solidFill>
                  <a:srgbClr val="374151"/>
                </a:solidFill>
                <a:latin typeface="Arial" pitchFamily="34" charset="0"/>
                <a:ea typeface="Arial" pitchFamily="34" charset="-122"/>
                <a:cs typeface="Arial" pitchFamily="34" charset="-120"/>
              </a:rPr>
              <a:t>Prefill writes the cache; each decode step appends one entry per layer</a:t>
            </a:r>
            <a:endParaRPr lang="en-US" sz="1500" dirty="0"/>
          </a:p>
          <a:p>
            <a:pPr marL="228600" indent="-170180" algn="l">
              <a:lnSpc>
                <a:spcPts val="2100"/>
              </a:lnSpc>
              <a:buSzPct val="100000"/>
              <a:buChar char="•"/>
            </a:pPr>
            <a:r>
              <a:rPr lang="en-US" sz="1500" dirty="0">
                <a:solidFill>
                  <a:srgbClr val="374151"/>
                </a:solidFill>
                <a:latin typeface="Arial" pitchFamily="34" charset="0"/>
                <a:ea typeface="Arial" pitchFamily="34" charset="-122"/>
                <a:cs typeface="Arial" pitchFamily="34" charset="-120"/>
              </a:rPr>
              <a:t>Grows with every token, separately for every request</a:t>
            </a:r>
            <a:endParaRPr lang="en-US" sz="1500" dirty="0"/>
          </a:p>
        </p:txBody>
      </p:sp>
      <p:sp>
        <p:nvSpPr>
          <p:cNvPr id="6" name="Text 4"/>
          <p:cNvSpPr/>
          <p:nvPr/>
        </p:nvSpPr>
        <p:spPr>
          <a:xfrm>
            <a:off x="812800" y="3505200"/>
            <a:ext cx="5232400" cy="1219200"/>
          </a:xfrm>
          <a:prstGeom prst="rect">
            <a:avLst/>
          </a:prstGeom>
          <a:noFill/>
          <a:ln/>
        </p:spPr>
        <p:txBody>
          <a:bodyPr wrap="square" lIns="0" tIns="0" rIns="0" bIns="0" rtlCol="0" anchor="t">
            <a:normAutofit/>
          </a:bodyPr>
          <a:lstStyle/>
          <a:p>
            <a:pPr marL="228600" indent="-170180" algn="l">
              <a:lnSpc>
                <a:spcPts val="2100"/>
              </a:lnSpc>
              <a:spcBef>
                <a:spcPts val="400"/>
              </a:spcBef>
              <a:buClr>
                <a:srgbClr val="0F766E"/>
              </a:buClr>
              <a:buSzPct val="100000"/>
              <a:buChar char="•"/>
            </a:pPr>
            <a:r>
              <a:rPr lang="en-US" sz="1500" b="1" dirty="0">
                <a:solidFill>
                  <a:srgbClr val="0F766E"/>
                </a:solidFill>
                <a:latin typeface="Arial" pitchFamily="34" charset="0"/>
                <a:ea typeface="Arial" pitchFamily="34" charset="-122"/>
                <a:cs typeface="Arial" pitchFamily="34" charset="-120"/>
              </a:rPr>
              <a:t>Stored contiguously:</a:t>
            </a:r>
            <a:r>
              <a:rPr lang="en-US" sz="1500" dirty="0">
                <a:solidFill>
                  <a:srgbClr val="374151"/>
                </a:solidFill>
                <a:latin typeface="Arial" pitchFamily="34" charset="0"/>
                <a:ea typeface="Arial" pitchFamily="34" charset="-122"/>
                <a:cs typeface="Arial" pitchFamily="34" charset="-120"/>
              </a:rPr>
              <a:t> each request gets one unbroken block of GPU memory</a:t>
            </a:r>
          </a:p>
          <a:p>
            <a:pPr marL="228600" indent="-170180" algn="l">
              <a:lnSpc>
                <a:spcPts val="2100"/>
              </a:lnSpc>
              <a:spcBef>
                <a:spcPts val="400"/>
              </a:spcBef>
              <a:buClr>
                <a:srgbClr val="0F766E"/>
              </a:buClr>
              <a:buSzPct val="100000"/>
              <a:buChar char="•"/>
            </a:pPr>
            <a:r>
              <a:rPr lang="en-US" sz="1500" b="1" dirty="0">
                <a:solidFill>
                  <a:srgbClr val="0F766E"/>
                </a:solidFill>
                <a:latin typeface="Arial" pitchFamily="34" charset="0"/>
                <a:ea typeface="Arial" pitchFamily="34" charset="-122"/>
                <a:cs typeface="Arial" pitchFamily="34" charset="-120"/>
              </a:rPr>
              <a:t>Output length is unknown:</a:t>
            </a:r>
            <a:r>
              <a:rPr lang="en-US" sz="1500" dirty="0">
                <a:solidFill>
                  <a:srgbClr val="374151"/>
                </a:solidFill>
                <a:latin typeface="Arial" pitchFamily="34" charset="0"/>
                <a:ea typeface="Arial" pitchFamily="34" charset="-122"/>
                <a:cs typeface="Arial" pitchFamily="34" charset="-120"/>
              </a:rPr>
              <a:t> the block is reserved for the max length, so most of it sits empty</a:t>
            </a:r>
          </a:p>
        </p:txBody>
      </p:sp>
      <p:sp>
        <p:nvSpPr>
          <p:cNvPr id="7" name="Shape 5"/>
          <p:cNvSpPr/>
          <p:nvPr/>
        </p:nvSpPr>
        <p:spPr>
          <a:xfrm>
            <a:off x="815975" y="4876800"/>
            <a:ext cx="5073650" cy="686991"/>
          </a:xfrm>
          <a:prstGeom prst="roundRect">
            <a:avLst>
              <a:gd name="adj" fmla="val 10630"/>
            </a:avLst>
          </a:prstGeom>
          <a:solidFill>
            <a:srgbClr val="F3F4F6"/>
          </a:solidFill>
          <a:ln w="6350">
            <a:solidFill>
              <a:srgbClr val="E3E5E8"/>
            </a:solidFill>
            <a:prstDash val="solid"/>
          </a:ln>
        </p:spPr>
        <p:txBody>
          <a:bodyPr/>
          <a:lstStyle/>
          <a:p>
            <a:endParaRPr lang="en-IN"/>
          </a:p>
        </p:txBody>
      </p:sp>
      <p:sp>
        <p:nvSpPr>
          <p:cNvPr id="8" name="Text 6"/>
          <p:cNvSpPr/>
          <p:nvPr/>
        </p:nvSpPr>
        <p:spPr>
          <a:xfrm>
            <a:off x="971550" y="5003800"/>
            <a:ext cx="4905375"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11827"/>
                </a:solidFill>
                <a:latin typeface="Courier New" pitchFamily="34" charset="0"/>
                <a:ea typeface="Courier New" pitchFamily="34" charset="-122"/>
                <a:cs typeface="Courier New" pitchFamily="34" charset="-120"/>
              </a:rPr>
              <a:t>KV bytes / token = 2 × layers × KV heads × head dim × bytes</a:t>
            </a:r>
            <a:endParaRPr lang="en-US" sz="1200" dirty="0"/>
          </a:p>
        </p:txBody>
      </p:sp>
      <p:sp>
        <p:nvSpPr>
          <p:cNvPr id="44" name="Text 4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B6270"/>
                </a:solidFill>
                <a:latin typeface="Courier New" pitchFamily="34" charset="0"/>
                <a:ea typeface="Courier New" pitchFamily="34" charset="-122"/>
                <a:cs typeface="Courier New" pitchFamily="34" charset="-120"/>
              </a:rPr>
              <a:t>03</a:t>
            </a:r>
            <a:endParaRPr lang="en-US" sz="1200" dirty="0"/>
          </a:p>
        </p:txBody>
      </p:sp>
      <p:pic>
        <p:nvPicPr>
          <p:cNvPr id="45" name="KV Cache Diagram">
            <a:extLst>
              <a:ext uri="{FF2B5EF4-FFF2-40B4-BE49-F238E27FC236}">
                <a16:creationId xmlns:a16="http://schemas.microsoft.com/office/drawing/2014/main" id="{12335356-5D54-3947-8063-0B840C175A98}"/>
              </a:ext>
            </a:extLst>
          </p:cNvPr>
          <p:cNvPicPr>
            <a:picLocks noChangeAspect="1"/>
          </p:cNvPicPr>
          <p:nvPr/>
        </p:nvPicPr>
        <p:blipFill>
          <a:blip r:embed="rId3"/>
          <a:stretch>
            <a:fillRect/>
          </a:stretch>
        </p:blipFill>
        <p:spPr>
          <a:xfrm>
            <a:off x="6342130" y="1778000"/>
            <a:ext cx="5037070" cy="4064000"/>
          </a:xfrm>
          <a:prstGeom prst="rect">
            <a:avLst/>
          </a:prstGeom>
        </p:spPr>
      </p:pic>
      <p:pic>
        <p:nvPicPr>
          <p:cNvPr id="47" name="KV Explosion GIF" descr="Cat in a hard hat pressing a red button: the KV cache explosion">
            <a:extLst>
              <a:ext uri="{FF2B5EF4-FFF2-40B4-BE49-F238E27FC236}">
                <a16:creationId xmlns:a16="http://schemas.microsoft.com/office/drawing/2014/main" id="{61FBD027-A349-5C90-1E32-38EC5F2947E5}"/>
              </a:ext>
            </a:extLst>
          </p:cNvPr>
          <p:cNvPicPr>
            <a:picLocks noChangeAspect="1"/>
          </p:cNvPicPr>
          <p:nvPr/>
        </p:nvPicPr>
        <p:blipFill>
          <a:blip r:embed="rId4"/>
          <a:stretch>
            <a:fillRect/>
          </a:stretch>
        </p:blipFill>
        <p:spPr>
          <a:xfrm>
            <a:off x="6701665" y="1943100"/>
            <a:ext cx="4318000" cy="3644900"/>
          </a:xfrm>
          <a:prstGeom prst="roundRect">
            <a:avLst>
              <a:gd name="adj" fmla="val 5000"/>
            </a:avLst>
          </a:prstGeom>
          <a:ln w="63500">
            <a:solidFill>
              <a:srgbClr val="FFFFFF"/>
            </a:solidFill>
          </a:ln>
          <a:effectLst>
            <a:outerShdw blurRad="228600" dist="50800" dir="5400000" algn="t" rotWithShape="0">
              <a:srgbClr val="111827">
                <a:alpha val="28000"/>
              </a:srgbClr>
            </a:outerShdw>
          </a:effectLst>
        </p:spPr>
      </p:pic>
    </p:spTree>
    <p:extLst>
      <p:ext uri="{BB962C8B-B14F-4D97-AF65-F5344CB8AC3E}">
        <p14:creationId xmlns:p14="http://schemas.microsoft.com/office/powerpoint/2010/main" val="1118203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45" grpId="0"/>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CFCFB"/>
        </a:solidFill>
        <a:effectLst/>
      </p:bgPr>
    </p:bg>
    <p:spTree>
      <p:nvGrpSpPr>
        <p:cNvPr id="1" name=""/>
        <p:cNvGrpSpPr/>
        <p:nvPr/>
      </p:nvGrpSpPr>
      <p:grpSpPr>
        <a:xfrm>
          <a:off x="0" y="0"/>
          <a:ext cx="0" cy="0"/>
          <a:chOff x="0" y="0"/>
          <a:chExt cx="0" cy="0"/>
        </a:xfrm>
      </p:grpSpPr>
      <p:sp>
        <p:nvSpPr>
          <p:cNvPr id="3" name="Text 1"/>
          <p:cNvSpPr/>
          <p:nvPr/>
        </p:nvSpPr>
        <p:spPr>
          <a:xfrm>
            <a:off x="812800" y="11023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dirty="0">
                <a:solidFill>
                  <a:srgbClr val="111827"/>
                </a:solidFill>
                <a:latin typeface="Arial" pitchFamily="34" charset="0"/>
                <a:ea typeface="Arial" pitchFamily="34" charset="-122"/>
                <a:cs typeface="Arial" pitchFamily="34" charset="-120"/>
              </a:rPr>
              <a:t>The KV cache outgrows the GPU</a:t>
            </a:r>
            <a:endParaRPr lang="en-US" sz="3000" dirty="0"/>
          </a:p>
        </p:txBody>
      </p:sp>
      <p:sp>
        <p:nvSpPr>
          <p:cNvPr id="4" name="Text 2"/>
          <p:cNvSpPr/>
          <p:nvPr/>
        </p:nvSpPr>
        <p:spPr>
          <a:xfrm>
            <a:off x="812800" y="1775420"/>
            <a:ext cx="1953412" cy="444500"/>
          </a:xfrm>
          <a:prstGeom prst="rect">
            <a:avLst/>
          </a:prstGeom>
          <a:noFill/>
          <a:ln/>
        </p:spPr>
        <p:txBody>
          <a:bodyPr wrap="square" lIns="0" tIns="0" rIns="0" bIns="0" rtlCol="0" anchor="t">
            <a:normAutofit/>
          </a:bodyPr>
          <a:lstStyle/>
          <a:p>
            <a:pPr marL="0" indent="0" algn="l">
              <a:lnSpc>
                <a:spcPts val="3300"/>
              </a:lnSpc>
              <a:buNone/>
            </a:pPr>
            <a:r>
              <a:rPr lang="en-US" sz="3000" b="1" dirty="0">
                <a:solidFill>
                  <a:srgbClr val="111827"/>
                </a:solidFill>
                <a:latin typeface="Arial" pitchFamily="34" charset="0"/>
                <a:ea typeface="Arial" pitchFamily="34" charset="-122"/>
                <a:cs typeface="Arial" pitchFamily="34" charset="-120"/>
              </a:rPr>
              <a:t>800 KB</a:t>
            </a:r>
            <a:endParaRPr lang="en-US" sz="3000" dirty="0"/>
          </a:p>
        </p:txBody>
      </p:sp>
      <p:sp>
        <p:nvSpPr>
          <p:cNvPr id="5" name="Text 3"/>
          <p:cNvSpPr/>
          <p:nvPr/>
        </p:nvSpPr>
        <p:spPr>
          <a:xfrm>
            <a:off x="812800" y="2219920"/>
            <a:ext cx="1953412" cy="22349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374151"/>
                </a:solidFill>
                <a:latin typeface="Arial" pitchFamily="34" charset="0"/>
                <a:ea typeface="Arial" pitchFamily="34" charset="-122"/>
                <a:cs typeface="Arial" pitchFamily="34" charset="-120"/>
              </a:rPr>
              <a:t>per token (OPT-13B, FP16)</a:t>
            </a:r>
            <a:endParaRPr lang="en-US" sz="1200" dirty="0"/>
          </a:p>
        </p:txBody>
      </p:sp>
      <p:sp>
        <p:nvSpPr>
          <p:cNvPr id="6" name="Text 4"/>
          <p:cNvSpPr/>
          <p:nvPr/>
        </p:nvSpPr>
        <p:spPr>
          <a:xfrm>
            <a:off x="2912517" y="1775420"/>
            <a:ext cx="1953463" cy="444500"/>
          </a:xfrm>
          <a:prstGeom prst="rect">
            <a:avLst/>
          </a:prstGeom>
          <a:noFill/>
          <a:ln/>
        </p:spPr>
        <p:txBody>
          <a:bodyPr wrap="square" lIns="0" tIns="0" rIns="0" bIns="0" rtlCol="0" anchor="t">
            <a:normAutofit/>
          </a:bodyPr>
          <a:lstStyle/>
          <a:p>
            <a:pPr marL="0" indent="0" algn="l">
              <a:lnSpc>
                <a:spcPts val="3300"/>
              </a:lnSpc>
              <a:buNone/>
            </a:pPr>
            <a:r>
              <a:rPr lang="en-US" sz="3000" b="1" dirty="0">
                <a:solidFill>
                  <a:srgbClr val="111827"/>
                </a:solidFill>
                <a:latin typeface="Arial" pitchFamily="34" charset="0"/>
                <a:ea typeface="Arial" pitchFamily="34" charset="-122"/>
                <a:cs typeface="Arial" pitchFamily="34" charset="-120"/>
              </a:rPr>
              <a:t>1.6 GB</a:t>
            </a:r>
            <a:endParaRPr lang="en-US" sz="3000" dirty="0"/>
          </a:p>
        </p:txBody>
      </p:sp>
      <p:sp>
        <p:nvSpPr>
          <p:cNvPr id="7" name="Text 5"/>
          <p:cNvSpPr/>
          <p:nvPr/>
        </p:nvSpPr>
        <p:spPr>
          <a:xfrm>
            <a:off x="2912517" y="2219920"/>
            <a:ext cx="1953463" cy="22349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374151"/>
                </a:solidFill>
                <a:latin typeface="Arial" pitchFamily="34" charset="0"/>
                <a:ea typeface="Arial" pitchFamily="34" charset="-122"/>
                <a:cs typeface="Arial" pitchFamily="34" charset="-120"/>
              </a:rPr>
              <a:t>per 2048-token sequence</a:t>
            </a:r>
            <a:endParaRPr lang="en-US" sz="1200" dirty="0"/>
          </a:p>
        </p:txBody>
      </p:sp>
      <p:sp>
        <p:nvSpPr>
          <p:cNvPr id="8" name="Text 6"/>
          <p:cNvSpPr/>
          <p:nvPr/>
        </p:nvSpPr>
        <p:spPr>
          <a:xfrm>
            <a:off x="5012283" y="1775420"/>
            <a:ext cx="1953412" cy="444500"/>
          </a:xfrm>
          <a:prstGeom prst="rect">
            <a:avLst/>
          </a:prstGeom>
          <a:noFill/>
          <a:ln/>
        </p:spPr>
        <p:txBody>
          <a:bodyPr wrap="square" lIns="0" tIns="0" rIns="0" bIns="0" rtlCol="0" anchor="t">
            <a:normAutofit/>
          </a:bodyPr>
          <a:lstStyle/>
          <a:p>
            <a:pPr marL="0" indent="0" algn="l">
              <a:lnSpc>
                <a:spcPts val="3300"/>
              </a:lnSpc>
              <a:buNone/>
            </a:pPr>
            <a:r>
              <a:rPr lang="en-US" sz="3000" b="1" dirty="0">
                <a:solidFill>
                  <a:srgbClr val="111827"/>
                </a:solidFill>
                <a:latin typeface="Arial" pitchFamily="34" charset="0"/>
                <a:ea typeface="Arial" pitchFamily="34" charset="-122"/>
                <a:cs typeface="Arial" pitchFamily="34" charset="-120"/>
              </a:rPr>
              <a:t>~12 GB</a:t>
            </a:r>
            <a:endParaRPr lang="en-US" sz="3000" dirty="0"/>
          </a:p>
        </p:txBody>
      </p:sp>
      <p:sp>
        <p:nvSpPr>
          <p:cNvPr id="9" name="Text 7"/>
          <p:cNvSpPr/>
          <p:nvPr/>
        </p:nvSpPr>
        <p:spPr>
          <a:xfrm>
            <a:off x="5012283" y="2219920"/>
            <a:ext cx="1953412" cy="22349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374151"/>
                </a:solidFill>
                <a:latin typeface="Arial" pitchFamily="34" charset="0"/>
                <a:ea typeface="Arial" pitchFamily="34" charset="-122"/>
                <a:cs typeface="Arial" pitchFamily="34" charset="-120"/>
              </a:rPr>
              <a:t>left for KV on a 40 GB A100</a:t>
            </a:r>
            <a:endParaRPr lang="en-US" sz="1200" dirty="0"/>
          </a:p>
        </p:txBody>
      </p:sp>
      <p:sp>
        <p:nvSpPr>
          <p:cNvPr id="10" name="Text 8"/>
          <p:cNvSpPr/>
          <p:nvPr/>
        </p:nvSpPr>
        <p:spPr>
          <a:xfrm>
            <a:off x="812800" y="2595811"/>
            <a:ext cx="6278880"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11827"/>
                </a:solidFill>
                <a:latin typeface="Arial" pitchFamily="34" charset="0"/>
                <a:ea typeface="Arial" pitchFamily="34" charset="-122"/>
                <a:cs typeface="Arial" pitchFamily="34" charset="-120"/>
              </a:rPr>
              <a:t>12 GB ≈ 15.7K token slots, so only ~7</a:t>
            </a:r>
            <a:r>
              <a:rPr lang="en-US" sz="1500" b="1" dirty="0">
                <a:solidFill>
                  <a:srgbClr val="111827"/>
                </a:solidFill>
                <a:latin typeface="Arial" pitchFamily="34" charset="0"/>
                <a:ea typeface="Arial" pitchFamily="34" charset="-122"/>
                <a:cs typeface="Arial" pitchFamily="34" charset="-120"/>
              </a:rPr>
              <a:t> full-length requests</a:t>
            </a:r>
            <a:r>
              <a:rPr lang="en-US" sz="1500" dirty="0">
                <a:solidFill>
                  <a:srgbClr val="111827"/>
                </a:solidFill>
                <a:latin typeface="Arial" pitchFamily="34" charset="0"/>
                <a:ea typeface="Arial" pitchFamily="34" charset="-122"/>
                <a:cs typeface="Arial" pitchFamily="34" charset="-120"/>
              </a:rPr>
              <a:t> fit, even packed perfectly</a:t>
            </a:r>
            <a:endParaRPr lang="en-US" sz="1500" dirty="0"/>
          </a:p>
        </p:txBody>
      </p:sp>
      <p:sp>
        <p:nvSpPr>
          <p:cNvPr id="11" name="Shape 9"/>
          <p:cNvSpPr/>
          <p:nvPr/>
        </p:nvSpPr>
        <p:spPr>
          <a:xfrm>
            <a:off x="815975" y="3310186"/>
            <a:ext cx="6089650" cy="960041"/>
          </a:xfrm>
          <a:prstGeom prst="roundRect">
            <a:avLst>
              <a:gd name="adj" fmla="val 7606"/>
            </a:avLst>
          </a:prstGeom>
          <a:solidFill>
            <a:srgbClr val="F3F4F6"/>
          </a:solidFill>
          <a:ln w="6350">
            <a:solidFill>
              <a:srgbClr val="E3E5E8"/>
            </a:solidFill>
            <a:prstDash val="solid"/>
          </a:ln>
        </p:spPr>
        <p:txBody>
          <a:bodyPr/>
          <a:lstStyle/>
          <a:p>
            <a:endParaRPr lang="en-IN"/>
          </a:p>
        </p:txBody>
      </p:sp>
      <p:sp>
        <p:nvSpPr>
          <p:cNvPr id="12" name="Text 10"/>
          <p:cNvSpPr/>
          <p:nvPr/>
        </p:nvSpPr>
        <p:spPr>
          <a:xfrm>
            <a:off x="971550" y="3440361"/>
            <a:ext cx="5951855"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11827"/>
                </a:solidFill>
                <a:latin typeface="Arial" pitchFamily="34" charset="0"/>
                <a:ea typeface="Arial" pitchFamily="34" charset="-122"/>
                <a:cs typeface="Arial" pitchFamily="34" charset="-120"/>
              </a:rPr>
              <a:t>Problem 1 · Waste</a:t>
            </a:r>
            <a:endParaRPr lang="en-US" sz="1500" dirty="0"/>
          </a:p>
        </p:txBody>
      </p:sp>
      <p:sp>
        <p:nvSpPr>
          <p:cNvPr id="13" name="Text 11"/>
          <p:cNvSpPr/>
          <p:nvPr/>
        </p:nvSpPr>
        <p:spPr>
          <a:xfrm>
            <a:off x="971550" y="3713411"/>
            <a:ext cx="5951855"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74151"/>
                </a:solidFill>
                <a:latin typeface="Arial" pitchFamily="34" charset="0"/>
                <a:ea typeface="Arial" pitchFamily="34" charset="-122"/>
                <a:cs typeface="Arial" pitchFamily="34" charset="-120"/>
              </a:rPr>
              <a:t>Contiguous, max-length pre-allocation: most reserved KV memory never holds a token (next slide)</a:t>
            </a:r>
            <a:endParaRPr lang="en-US" sz="1200" dirty="0"/>
          </a:p>
        </p:txBody>
      </p:sp>
      <p:sp>
        <p:nvSpPr>
          <p:cNvPr id="14" name="Shape 12"/>
          <p:cNvSpPr/>
          <p:nvPr/>
        </p:nvSpPr>
        <p:spPr>
          <a:xfrm>
            <a:off x="815975" y="4454376"/>
            <a:ext cx="6089650" cy="960041"/>
          </a:xfrm>
          <a:prstGeom prst="roundRect">
            <a:avLst>
              <a:gd name="adj" fmla="val 7606"/>
            </a:avLst>
          </a:prstGeom>
          <a:solidFill>
            <a:srgbClr val="F3F4F6"/>
          </a:solidFill>
          <a:ln w="6350">
            <a:solidFill>
              <a:srgbClr val="E3E5E8"/>
            </a:solidFill>
            <a:prstDash val="solid"/>
          </a:ln>
        </p:spPr>
        <p:txBody>
          <a:bodyPr/>
          <a:lstStyle/>
          <a:p>
            <a:endParaRPr lang="en-IN"/>
          </a:p>
        </p:txBody>
      </p:sp>
      <p:sp>
        <p:nvSpPr>
          <p:cNvPr id="15" name="Text 13"/>
          <p:cNvSpPr/>
          <p:nvPr/>
        </p:nvSpPr>
        <p:spPr>
          <a:xfrm>
            <a:off x="971550" y="4584551"/>
            <a:ext cx="5951855"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11827"/>
                </a:solidFill>
                <a:latin typeface="Arial" pitchFamily="34" charset="0"/>
                <a:ea typeface="Arial" pitchFamily="34" charset="-122"/>
                <a:cs typeface="Arial" pitchFamily="34" charset="-120"/>
              </a:rPr>
              <a:t>Problem 2 · No sharing</a:t>
            </a:r>
            <a:endParaRPr lang="en-US" sz="1500" dirty="0"/>
          </a:p>
        </p:txBody>
      </p:sp>
      <p:sp>
        <p:nvSpPr>
          <p:cNvPr id="16" name="Text 14"/>
          <p:cNvSpPr/>
          <p:nvPr/>
        </p:nvSpPr>
        <p:spPr>
          <a:xfrm>
            <a:off x="971550" y="4857601"/>
            <a:ext cx="5951855"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74151"/>
                </a:solidFill>
                <a:latin typeface="Arial" pitchFamily="34" charset="0"/>
                <a:ea typeface="Arial" pitchFamily="34" charset="-122"/>
                <a:cs typeface="Arial" pitchFamily="34" charset="-120"/>
              </a:rPr>
              <a:t>Parallel samples, beams and common system prompts each keep their own copy of identical KV</a:t>
            </a:r>
            <a:endParaRPr lang="en-US" sz="1200" dirty="0"/>
          </a:p>
        </p:txBody>
      </p:sp>
      <p:pic>
        <p:nvPicPr>
          <p:cNvPr id="17" name="Image 0" descr="Fig. 1 of the paper: left, memory layout of a 13B model on a 40 GB A100 (parameters 26 GB, 65%; KV cache over 30%; others); right, memory usage and throughput vs. batch size for existing systems and vLLM"/>
          <p:cNvPicPr>
            <a:picLocks noChangeAspect="1"/>
          </p:cNvPicPr>
          <p:nvPr/>
        </p:nvPicPr>
        <p:blipFill>
          <a:blip r:embed="rId5"/>
          <a:srcRect t="-2226" b="-2226"/>
          <a:stretch/>
        </p:blipFill>
        <p:spPr>
          <a:xfrm>
            <a:off x="7327900" y="965316"/>
            <a:ext cx="3530600" cy="2091797"/>
          </a:xfrm>
          <a:prstGeom prst="roundRect">
            <a:avLst>
              <a:gd name="adj" fmla="val 2910"/>
            </a:avLst>
          </a:prstGeom>
        </p:spPr>
      </p:pic>
      <p:sp>
        <p:nvSpPr>
          <p:cNvPr id="19" name="Text 16"/>
          <p:cNvSpPr/>
          <p:nvPr/>
        </p:nvSpPr>
        <p:spPr>
          <a:xfrm>
            <a:off x="7315200" y="2992265"/>
            <a:ext cx="3556000" cy="41910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5B6270"/>
                </a:solidFill>
                <a:latin typeface="Arial" pitchFamily="34" charset="0"/>
                <a:ea typeface="Arial" pitchFamily="34" charset="-122"/>
                <a:cs typeface="Arial" pitchFamily="34" charset="-120"/>
              </a:rPr>
              <a:t>Fig. 1: weights 26 GB (65%), KV cache &gt;30% · Kwon et al. 2023</a:t>
            </a:r>
            <a:endParaRPr lang="en-US" sz="1200" dirty="0"/>
          </a:p>
        </p:txBody>
      </p:sp>
      <p:sp>
        <p:nvSpPr>
          <p:cNvPr id="20" name="Text 17"/>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B6270"/>
                </a:solidFill>
                <a:latin typeface="Courier New" pitchFamily="34" charset="0"/>
                <a:ea typeface="Courier New" pitchFamily="34" charset="-122"/>
                <a:cs typeface="Courier New" pitchFamily="34" charset="-120"/>
              </a:rPr>
              <a:t>04</a:t>
            </a:r>
            <a:endParaRPr lang="en-US" sz="1200" dirty="0"/>
          </a:p>
        </p:txBody>
      </p:sp>
      <p:pic>
        <p:nvPicPr>
          <p:cNvPr id="2" name="video1265253204">
            <a:hlinkClick r:id="" action="ppaction://media"/>
            <a:extLst>
              <a:ext uri="{FF2B5EF4-FFF2-40B4-BE49-F238E27FC236}">
                <a16:creationId xmlns:a16="http://schemas.microsoft.com/office/drawing/2014/main" id="{38DEC2C8-C5A5-5B99-FD9A-264658A086BF}"/>
              </a:ext>
            </a:extLst>
          </p:cNvPr>
          <p:cNvPicPr>
            <a:picLocks noChangeAspect="1"/>
          </p:cNvPicPr>
          <p:nvPr>
            <a:videoFile r:link="rId1"/>
            <p:extLst>
              <p:ext uri="{DAA4B4D4-6D71-4841-9C94-3DE7FCFB9230}">
                <p14:media xmlns:p14="http://schemas.microsoft.com/office/powerpoint/2010/main" r:embed="rId2">
                  <p14:trim st="15726" end="8278.6666"/>
                </p14:media>
              </p:ext>
            </p:extLst>
          </p:nvPr>
        </p:nvPicPr>
        <p:blipFill>
          <a:blip r:embed="rId6"/>
          <a:srcRect t="15500"/>
          <a:stretch>
            <a:fillRect/>
          </a:stretch>
        </p:blipFill>
        <p:spPr>
          <a:xfrm>
            <a:off x="7091680" y="3619648"/>
            <a:ext cx="4780736" cy="2370503"/>
          </a:xfrm>
          <a:prstGeom prst="rect">
            <a:avLst/>
          </a:prstGeom>
        </p:spPr>
      </p:pic>
      <p:sp>
        <p:nvSpPr>
          <p:cNvPr id="46" name="KV Demo Link">
            <a:extLst>
              <a:ext uri="{FF2B5EF4-FFF2-40B4-BE49-F238E27FC236}">
                <a16:creationId xmlns:a16="http://schemas.microsoft.com/office/drawing/2014/main" id="{4D726F26-1466-4F00-9C50-6C1E4FEEA2C6}"/>
              </a:ext>
            </a:extLst>
          </p:cNvPr>
          <p:cNvSpPr txBox="1"/>
          <p:nvPr/>
        </p:nvSpPr>
        <p:spPr>
          <a:xfrm>
            <a:off x="819150" y="5746750"/>
            <a:ext cx="5080000" cy="279400"/>
          </a:xfrm>
          <a:prstGeom prst="rect">
            <a:avLst/>
          </a:prstGeom>
          <a:noFill/>
        </p:spPr>
        <p:txBody>
          <a:bodyPr vertOverflow="overflow" vert="horz" wrap="square" lIns="0" tIns="0" rIns="0" bIns="0" rtlCol="0" anchor="t" anchorCtr="0">
            <a:noAutofit/>
          </a:bodyPr>
          <a:lstStyle/>
          <a:p>
            <a:pPr algn="l"/>
            <a:r>
              <a:rPr lang="en-US" sz="1400" dirty="0">
                <a:solidFill>
                  <a:srgbClr val="374151"/>
                </a:solidFill>
                <a:latin typeface="Arial"/>
                <a:cs typeface="Arial"/>
              </a:rPr>
              <a:t>Watch the KV cache explode: </a:t>
            </a:r>
            <a:r>
              <a:rPr lang="en-US" sz="1400" b="1" u="sng" dirty="0">
                <a:solidFill>
                  <a:srgbClr val="0F766E"/>
                </a:solidFill>
                <a:latin typeface="Arial"/>
                <a:cs typeface="Arial"/>
                <a:hlinkClick r:id="rId7" tooltip="Open the KV cache inference demo"/>
              </a:rPr>
              <a:t>live demo (</a:t>
            </a:r>
            <a:r>
              <a:rPr lang="en-US" sz="1400" b="1" u="sng" dirty="0" err="1">
                <a:solidFill>
                  <a:srgbClr val="0F766E"/>
                </a:solidFill>
                <a:latin typeface="Arial"/>
                <a:cs typeface="Arial"/>
                <a:hlinkClick r:id="rId7" tooltip="Open the KV cache inference demo"/>
              </a:rPr>
              <a:t>LMCache</a:t>
            </a:r>
            <a:r>
              <a:rPr lang="en-US" sz="1400" b="1" u="sng" dirty="0">
                <a:solidFill>
                  <a:srgbClr val="0F766E"/>
                </a:solidFill>
                <a:latin typeface="Arial"/>
                <a:cs typeface="Arial"/>
                <a:hlinkClick r:id="rId7" tooltip="Open the KV cache inference demo"/>
              </a:rPr>
              <a:t>)</a:t>
            </a:r>
            <a:endParaRPr lang="en-IN" sz="1400" dirty="0">
              <a:solidFill>
                <a:srgbClr val="374151"/>
              </a:solidFill>
              <a:latin typeface="Arial"/>
              <a:cs typeface="Arial"/>
            </a:endParaRPr>
          </a:p>
        </p:txBody>
      </p:sp>
    </p:spTree>
    <p:extLst>
      <p:ext uri="{BB962C8B-B14F-4D97-AF65-F5344CB8AC3E}">
        <p14:creationId xmlns:p14="http://schemas.microsoft.com/office/powerpoint/2010/main" val="955323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78" fill="hold"/>
                                        <p:tgtEl>
                                          <p:spTgt spid="2"/>
                                        </p:tgtEl>
                                      </p:cBhvr>
                                    </p:cmd>
                                  </p:childTnLst>
                                </p:cTn>
                              </p:par>
                              <p:par>
                                <p:cTn id="7" presetID="10"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animEffect transition="in" filter="fade">
                                      <p:cBhvr>
                                        <p:cTn id="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childTnLst>
        </p:cTn>
      </p:par>
    </p:tnLst>
    <p:bldLst>
      <p:bldP spid="4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CFCFB"/>
        </a:solidFill>
        <a:effectLst/>
      </p:bgPr>
    </p:bg>
    <p:spTree>
      <p:nvGrpSpPr>
        <p:cNvPr id="1" name=""/>
        <p:cNvGrpSpPr/>
        <p:nvPr/>
      </p:nvGrpSpPr>
      <p:grpSpPr>
        <a:xfrm>
          <a:off x="0" y="0"/>
          <a:ext cx="0" cy="0"/>
          <a:chOff x="0" y="0"/>
          <a:chExt cx="0" cy="0"/>
        </a:xfrm>
      </p:grpSpPr>
      <p:sp>
        <p:nvSpPr>
          <p:cNvPr id="3" name="Text 1"/>
          <p:cNvSpPr/>
          <p:nvPr/>
        </p:nvSpPr>
        <p:spPr>
          <a:xfrm>
            <a:off x="812800" y="11023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dirty="0">
                <a:solidFill>
                  <a:srgbClr val="111827"/>
                </a:solidFill>
                <a:latin typeface="Arial" pitchFamily="34" charset="0"/>
                <a:ea typeface="Arial" pitchFamily="34" charset="-122"/>
                <a:cs typeface="Arial" pitchFamily="34" charset="-120"/>
              </a:rPr>
              <a:t>Existing systems waste 60–80% of KV memory</a:t>
            </a:r>
            <a:endParaRPr lang="en-US" sz="3000" dirty="0"/>
          </a:p>
        </p:txBody>
      </p:sp>
      <p:sp>
        <p:nvSpPr>
          <p:cNvPr id="4" name="Shape 2"/>
          <p:cNvSpPr/>
          <p:nvPr/>
        </p:nvSpPr>
        <p:spPr>
          <a:xfrm>
            <a:off x="812800" y="1778000"/>
            <a:ext cx="5588000" cy="685800"/>
          </a:xfrm>
          <a:prstGeom prst="roundRect">
            <a:avLst>
              <a:gd name="adj" fmla="val 7606"/>
            </a:avLst>
          </a:prstGeom>
          <a:solidFill>
            <a:srgbClr val="F3F4F6"/>
          </a:solidFill>
          <a:ln w="6350">
            <a:solidFill>
              <a:srgbClr val="E3E5E8"/>
            </a:solidFill>
            <a:prstDash val="solid"/>
          </a:ln>
        </p:spPr>
        <p:txBody>
          <a:bodyPr/>
          <a:lstStyle/>
          <a:p>
            <a:endParaRPr lang="en-IN"/>
          </a:p>
        </p:txBody>
      </p:sp>
      <p:sp>
        <p:nvSpPr>
          <p:cNvPr id="5" name="Text 3"/>
          <p:cNvSpPr/>
          <p:nvPr/>
        </p:nvSpPr>
        <p:spPr>
          <a:xfrm>
            <a:off x="977900" y="1892300"/>
            <a:ext cx="5334000" cy="27940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11827"/>
                </a:solidFill>
                <a:latin typeface="Arial" pitchFamily="34" charset="0"/>
                <a:ea typeface="Arial" pitchFamily="34" charset="-122"/>
                <a:cs typeface="Arial" pitchFamily="34" charset="-120"/>
              </a:rPr>
              <a:t>Reserved slots</a:t>
            </a:r>
            <a:endParaRPr lang="en-US" sz="1500" dirty="0"/>
          </a:p>
        </p:txBody>
      </p:sp>
      <p:sp>
        <p:nvSpPr>
          <p:cNvPr id="6" name="Text 4"/>
          <p:cNvSpPr/>
          <p:nvPr/>
        </p:nvSpPr>
        <p:spPr>
          <a:xfrm>
            <a:off x="977900" y="2171700"/>
            <a:ext cx="5397500" cy="2413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74151"/>
                </a:solidFill>
                <a:latin typeface="Arial" pitchFamily="34" charset="0"/>
                <a:ea typeface="Arial" pitchFamily="34" charset="-122"/>
                <a:cs typeface="Arial" pitchFamily="34" charset="-120"/>
              </a:rPr>
              <a:t>Held for tokens not yet generated — idle until then, blocking other requests</a:t>
            </a:r>
            <a:endParaRPr lang="en-US" sz="1200" dirty="0"/>
          </a:p>
        </p:txBody>
      </p:sp>
      <p:sp>
        <p:nvSpPr>
          <p:cNvPr id="7" name="Shape 5"/>
          <p:cNvSpPr/>
          <p:nvPr/>
        </p:nvSpPr>
        <p:spPr>
          <a:xfrm>
            <a:off x="812800" y="2565400"/>
            <a:ext cx="5588000" cy="685800"/>
          </a:xfrm>
          <a:prstGeom prst="roundRect">
            <a:avLst>
              <a:gd name="adj" fmla="val 9779"/>
            </a:avLst>
          </a:prstGeom>
          <a:solidFill>
            <a:srgbClr val="F3F4F6"/>
          </a:solidFill>
          <a:ln w="6350">
            <a:solidFill>
              <a:srgbClr val="E3E5E8"/>
            </a:solidFill>
            <a:prstDash val="solid"/>
          </a:ln>
        </p:spPr>
        <p:txBody>
          <a:bodyPr/>
          <a:lstStyle/>
          <a:p>
            <a:endParaRPr lang="en-IN"/>
          </a:p>
        </p:txBody>
      </p:sp>
      <p:sp>
        <p:nvSpPr>
          <p:cNvPr id="8" name="Text 6"/>
          <p:cNvSpPr/>
          <p:nvPr/>
        </p:nvSpPr>
        <p:spPr>
          <a:xfrm>
            <a:off x="977900" y="2679700"/>
            <a:ext cx="5334000" cy="27940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11827"/>
                </a:solidFill>
                <a:latin typeface="Arial" pitchFamily="34" charset="0"/>
                <a:ea typeface="Arial" pitchFamily="34" charset="-122"/>
                <a:cs typeface="Arial" pitchFamily="34" charset="-120"/>
              </a:rPr>
              <a:t>Internal fragmentation</a:t>
            </a:r>
            <a:endParaRPr lang="en-US" sz="1500" dirty="0"/>
          </a:p>
        </p:txBody>
      </p:sp>
      <p:sp>
        <p:nvSpPr>
          <p:cNvPr id="9" name="Text 7"/>
          <p:cNvSpPr/>
          <p:nvPr/>
        </p:nvSpPr>
        <p:spPr>
          <a:xfrm>
            <a:off x="977900" y="2959100"/>
            <a:ext cx="5397500" cy="2413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74151"/>
                </a:solidFill>
                <a:latin typeface="Arial" pitchFamily="34" charset="0"/>
                <a:ea typeface="Arial" pitchFamily="34" charset="-122"/>
                <a:cs typeface="Arial" pitchFamily="34" charset="-120"/>
              </a:rPr>
              <a:t>Never used: the request stops before its max length (e.g. 2048)</a:t>
            </a:r>
            <a:endParaRPr lang="en-US" sz="1200" dirty="0"/>
          </a:p>
        </p:txBody>
      </p:sp>
      <p:sp>
        <p:nvSpPr>
          <p:cNvPr id="10" name="Shape 8"/>
          <p:cNvSpPr/>
          <p:nvPr/>
        </p:nvSpPr>
        <p:spPr>
          <a:xfrm>
            <a:off x="812800" y="3352800"/>
            <a:ext cx="5588000" cy="685800"/>
          </a:xfrm>
          <a:prstGeom prst="roundRect">
            <a:avLst>
              <a:gd name="adj" fmla="val 9779"/>
            </a:avLst>
          </a:prstGeom>
          <a:solidFill>
            <a:srgbClr val="F3F4F6"/>
          </a:solidFill>
          <a:ln w="6350">
            <a:solidFill>
              <a:srgbClr val="E3E5E8"/>
            </a:solidFill>
            <a:prstDash val="solid"/>
          </a:ln>
        </p:spPr>
        <p:txBody>
          <a:bodyPr/>
          <a:lstStyle/>
          <a:p>
            <a:endParaRPr lang="en-IN"/>
          </a:p>
        </p:txBody>
      </p:sp>
      <p:sp>
        <p:nvSpPr>
          <p:cNvPr id="11" name="Text 9"/>
          <p:cNvSpPr/>
          <p:nvPr/>
        </p:nvSpPr>
        <p:spPr>
          <a:xfrm>
            <a:off x="977900" y="3467100"/>
            <a:ext cx="5334000" cy="27940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11827"/>
                </a:solidFill>
                <a:latin typeface="Arial" pitchFamily="34" charset="0"/>
                <a:ea typeface="Arial" pitchFamily="34" charset="-122"/>
                <a:cs typeface="Arial" pitchFamily="34" charset="-120"/>
              </a:rPr>
              <a:t>External fragmentation</a:t>
            </a:r>
            <a:endParaRPr lang="en-US" sz="1500" dirty="0"/>
          </a:p>
        </p:txBody>
      </p:sp>
      <p:sp>
        <p:nvSpPr>
          <p:cNvPr id="12" name="Text 10"/>
          <p:cNvSpPr/>
          <p:nvPr/>
        </p:nvSpPr>
        <p:spPr>
          <a:xfrm>
            <a:off x="977900" y="3746500"/>
            <a:ext cx="5397500" cy="2413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74151"/>
                </a:solidFill>
                <a:latin typeface="Arial" pitchFamily="34" charset="0"/>
                <a:ea typeface="Arial" pitchFamily="34" charset="-122"/>
                <a:cs typeface="Arial" pitchFamily="34" charset="-120"/>
              </a:rPr>
              <a:t>Allocator gaps: 72 of 128 bytes free, yet no 64-byte hole (buddy allocator)</a:t>
            </a:r>
            <a:endParaRPr lang="en-US" sz="1200" dirty="0"/>
          </a:p>
        </p:txBody>
      </p:sp>
      <p:sp>
        <p:nvSpPr>
          <p:cNvPr id="13" name="Text 11"/>
          <p:cNvSpPr/>
          <p:nvPr/>
        </p:nvSpPr>
        <p:spPr>
          <a:xfrm>
            <a:off x="6604000" y="3854450"/>
            <a:ext cx="4775200" cy="508000"/>
          </a:xfrm>
          <a:prstGeom prst="rect">
            <a:avLst/>
          </a:prstGeom>
          <a:noFill/>
          <a:ln/>
        </p:spPr>
        <p:txBody>
          <a:bodyPr wrap="square" lIns="0" tIns="0" rIns="0" bIns="0" rtlCol="0" anchor="t">
            <a:noAutofit/>
          </a:bodyPr>
          <a:lstStyle/>
          <a:p>
            <a:pPr marL="0" indent="0" algn="l">
              <a:lnSpc>
                <a:spcPts val="2100"/>
              </a:lnSpc>
              <a:buNone/>
            </a:pPr>
            <a:r>
              <a:rPr lang="en-US" sz="1500" b="1" dirty="0">
                <a:solidFill>
                  <a:srgbClr val="0F766E"/>
                </a:solidFill>
                <a:latin typeface="Arial" pitchFamily="34" charset="0"/>
                <a:ea typeface="Arial" pitchFamily="34" charset="-122"/>
                <a:cs typeface="Arial" pitchFamily="34" charset="-120"/>
              </a:rPr>
              <a:t>20.4-38.2%</a:t>
            </a:r>
            <a:r>
              <a:rPr lang="en-US" sz="1500" dirty="0">
                <a:solidFill>
                  <a:srgbClr val="0F766E"/>
                </a:solidFill>
                <a:latin typeface="Arial" pitchFamily="34" charset="0"/>
                <a:ea typeface="Arial" pitchFamily="34" charset="-122"/>
                <a:cs typeface="Arial" pitchFamily="34" charset="-120"/>
              </a:rPr>
              <a:t> of KV memory holds token states (remaining is waste)</a:t>
            </a:r>
            <a:endParaRPr lang="en-US" sz="1500" dirty="0"/>
          </a:p>
        </p:txBody>
      </p:sp>
      <p:pic>
        <p:nvPicPr>
          <p:cNvPr id="14" name="Image 0" descr="Contiguous KV slots for two requests: prompt tokens, slots reserved for future generations, slots never used (internal fragmentation), and a gap between requests (external fragmentation)"/>
          <p:cNvPicPr>
            <a:picLocks noChangeAspect="1"/>
          </p:cNvPicPr>
          <p:nvPr/>
        </p:nvPicPr>
        <p:blipFill>
          <a:blip r:embed="rId3"/>
          <a:srcRect t="-978" b="-978"/>
          <a:stretch/>
        </p:blipFill>
        <p:spPr>
          <a:xfrm>
            <a:off x="819150" y="4171950"/>
            <a:ext cx="5575300" cy="1739900"/>
          </a:xfrm>
          <a:prstGeom prst="roundRect">
            <a:avLst>
              <a:gd name="adj" fmla="val 4622"/>
            </a:avLst>
          </a:prstGeom>
        </p:spPr>
      </p:pic>
      <p:sp>
        <p:nvSpPr>
          <p:cNvPr id="15" name="Shape 12"/>
          <p:cNvSpPr/>
          <p:nvPr/>
        </p:nvSpPr>
        <p:spPr>
          <a:xfrm>
            <a:off x="812800" y="4165600"/>
            <a:ext cx="5588000" cy="1752600"/>
          </a:xfrm>
          <a:prstGeom prst="roundRect">
            <a:avLst>
              <a:gd name="adj" fmla="val 4812"/>
            </a:avLst>
          </a:prstGeom>
          <a:noFill/>
          <a:ln w="6350">
            <a:solidFill>
              <a:srgbClr val="E3E5E8"/>
            </a:solidFill>
            <a:prstDash val="solid"/>
          </a:ln>
        </p:spPr>
        <p:txBody>
          <a:bodyPr/>
          <a:lstStyle/>
          <a:p>
            <a:endParaRPr lang="en-IN"/>
          </a:p>
        </p:txBody>
      </p:sp>
      <p:sp>
        <p:nvSpPr>
          <p:cNvPr id="16" name="Text 13"/>
          <p:cNvSpPr/>
          <p:nvPr/>
        </p:nvSpPr>
        <p:spPr>
          <a:xfrm>
            <a:off x="812800" y="5956300"/>
            <a:ext cx="5588000" cy="22860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5B6270"/>
                </a:solidFill>
                <a:latin typeface="Arial" pitchFamily="34" charset="0"/>
                <a:ea typeface="Arial" pitchFamily="34" charset="-122"/>
                <a:cs typeface="Arial" pitchFamily="34" charset="-120"/>
              </a:rPr>
              <a:t>Reserved, internal and external waste · H. Elshafie, after Kwon et al.</a:t>
            </a:r>
            <a:endParaRPr lang="en-US" sz="1200" dirty="0"/>
          </a:p>
        </p:txBody>
      </p:sp>
      <p:sp>
        <p:nvSpPr>
          <p:cNvPr id="18" name="Text 14"/>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B6270"/>
                </a:solidFill>
                <a:latin typeface="Courier New" pitchFamily="34" charset="0"/>
                <a:ea typeface="Courier New" pitchFamily="34" charset="-122"/>
                <a:cs typeface="Courier New" pitchFamily="34" charset="-120"/>
              </a:rPr>
              <a:t>05</a:t>
            </a:r>
            <a:endParaRPr lang="en-US" sz="1200" dirty="0"/>
          </a:p>
        </p:txBody>
      </p:sp>
      <p:pic>
        <p:nvPicPr>
          <p:cNvPr id="19" name="External Fragmentation Diagram">
            <a:extLst>
              <a:ext uri="{FF2B5EF4-FFF2-40B4-BE49-F238E27FC236}">
                <a16:creationId xmlns:a16="http://schemas.microsoft.com/office/drawing/2014/main" id="{A1389CD6-0FE0-75B1-9B15-05D4CC59EDA5}"/>
              </a:ext>
            </a:extLst>
          </p:cNvPr>
          <p:cNvPicPr>
            <a:picLocks noChangeAspect="1"/>
          </p:cNvPicPr>
          <p:nvPr/>
        </p:nvPicPr>
        <p:blipFill>
          <a:blip r:embed="rId4"/>
          <a:stretch>
            <a:fillRect/>
          </a:stretch>
        </p:blipFill>
        <p:spPr>
          <a:xfrm>
            <a:off x="6604000" y="1452442"/>
            <a:ext cx="5256556" cy="2340608"/>
          </a:xfrm>
          <a:prstGeom prst="rect">
            <a:avLst/>
          </a:prstGeom>
        </p:spPr>
      </p:pic>
      <p:pic>
        <p:nvPicPr>
          <p:cNvPr id="21" name="Picture 20">
            <a:extLst>
              <a:ext uri="{FF2B5EF4-FFF2-40B4-BE49-F238E27FC236}">
                <a16:creationId xmlns:a16="http://schemas.microsoft.com/office/drawing/2014/main" id="{56F909E7-4845-B915-241E-0A230F2BB8FF}"/>
              </a:ext>
            </a:extLst>
          </p:cNvPr>
          <p:cNvPicPr>
            <a:picLocks noChangeAspect="1"/>
          </p:cNvPicPr>
          <p:nvPr/>
        </p:nvPicPr>
        <p:blipFill>
          <a:blip r:embed="rId5"/>
          <a:stretch>
            <a:fillRect/>
          </a:stretch>
        </p:blipFill>
        <p:spPr>
          <a:xfrm>
            <a:off x="6604000" y="4533900"/>
            <a:ext cx="3413940" cy="2004500"/>
          </a:xfrm>
          <a:prstGeom prst="rect">
            <a:avLst/>
          </a:prstGeom>
        </p:spPr>
      </p:pic>
    </p:spTree>
    <p:extLst>
      <p:ext uri="{BB962C8B-B14F-4D97-AF65-F5344CB8AC3E}">
        <p14:creationId xmlns:p14="http://schemas.microsoft.com/office/powerpoint/2010/main" val="920649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CFCFB"/>
        </a:solidFill>
        <a:effectLst/>
      </p:bgPr>
    </p:bg>
    <p:spTree>
      <p:nvGrpSpPr>
        <p:cNvPr id="1" name=""/>
        <p:cNvGrpSpPr/>
        <p:nvPr/>
      </p:nvGrpSpPr>
      <p:grpSpPr>
        <a:xfrm>
          <a:off x="0" y="0"/>
          <a:ext cx="0" cy="0"/>
          <a:chOff x="0" y="0"/>
          <a:chExt cx="0" cy="0"/>
        </a:xfrm>
      </p:grpSpPr>
      <p:sp>
        <p:nvSpPr>
          <p:cNvPr id="3" name="Text 1"/>
          <p:cNvSpPr/>
          <p:nvPr/>
        </p:nvSpPr>
        <p:spPr>
          <a:xfrm>
            <a:off x="812800" y="11023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dirty="0">
                <a:solidFill>
                  <a:srgbClr val="111827"/>
                </a:solidFill>
                <a:latin typeface="Arial" pitchFamily="34" charset="0"/>
                <a:ea typeface="Arial" pitchFamily="34" charset="-122"/>
                <a:cs typeface="Arial" pitchFamily="34" charset="-120"/>
              </a:rPr>
              <a:t>vLLM manages KV memory like an OS</a:t>
            </a:r>
            <a:endParaRPr lang="en-US" sz="3000" dirty="0"/>
          </a:p>
        </p:txBody>
      </p:sp>
      <p:pic>
        <p:nvPicPr>
          <p:cNvPr id="4" name="Image 0" descr="Virtual address space of numbered 4K pages, sent by the CPU through the memory management unit, mapped over the memory bus onto numbered physical page frames"/>
          <p:cNvPicPr>
            <a:picLocks noChangeAspect="1"/>
          </p:cNvPicPr>
          <p:nvPr/>
        </p:nvPicPr>
        <p:blipFill>
          <a:blip r:embed="rId3"/>
          <a:stretch>
            <a:fillRect/>
          </a:stretch>
        </p:blipFill>
        <p:spPr>
          <a:xfrm>
            <a:off x="912518" y="1781770"/>
            <a:ext cx="3356565" cy="2971800"/>
          </a:xfrm>
          <a:prstGeom prst="rect">
            <a:avLst/>
          </a:prstGeom>
        </p:spPr>
      </p:pic>
      <p:sp>
        <p:nvSpPr>
          <p:cNvPr id="5" name="Shape 2"/>
          <p:cNvSpPr/>
          <p:nvPr/>
        </p:nvSpPr>
        <p:spPr>
          <a:xfrm>
            <a:off x="815975" y="1778595"/>
            <a:ext cx="3549650" cy="2978150"/>
          </a:xfrm>
          <a:prstGeom prst="roundRect">
            <a:avLst>
              <a:gd name="adj" fmla="val 2452"/>
            </a:avLst>
          </a:prstGeom>
          <a:noFill/>
          <a:ln w="6350">
            <a:solidFill>
              <a:srgbClr val="E3E5E8"/>
            </a:solidFill>
            <a:prstDash val="solid"/>
          </a:ln>
        </p:spPr>
        <p:txBody>
          <a:bodyPr/>
          <a:lstStyle/>
          <a:p>
            <a:endParaRPr lang="en-IN"/>
          </a:p>
        </p:txBody>
      </p:sp>
      <p:sp>
        <p:nvSpPr>
          <p:cNvPr id="6" name="Text 3"/>
          <p:cNvSpPr/>
          <p:nvPr/>
        </p:nvSpPr>
        <p:spPr>
          <a:xfrm>
            <a:off x="812800" y="4836120"/>
            <a:ext cx="3662680"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5B6270"/>
                </a:solidFill>
                <a:latin typeface="Arial" pitchFamily="34" charset="0"/>
                <a:ea typeface="Arial" pitchFamily="34" charset="-122"/>
                <a:cs typeface="Arial" pitchFamily="34" charset="-120"/>
              </a:rPr>
              <a:t>OS paging: virtual pages mapped by the MMU to physical frames · H. Elshafie</a:t>
            </a:r>
            <a:endParaRPr lang="en-US" sz="1200" dirty="0"/>
          </a:p>
        </p:txBody>
      </p:sp>
      <p:sp>
        <p:nvSpPr>
          <p:cNvPr id="7" name="Text 4"/>
          <p:cNvSpPr/>
          <p:nvPr/>
        </p:nvSpPr>
        <p:spPr>
          <a:xfrm>
            <a:off x="812800" y="5333901"/>
            <a:ext cx="3662680"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270"/>
                </a:solidFill>
                <a:latin typeface="Courier New" pitchFamily="34" charset="0"/>
                <a:ea typeface="Courier New" pitchFamily="34" charset="-122"/>
                <a:cs typeface="Courier New" pitchFamily="34" charset="-120"/>
              </a:rPr>
              <a:t>blocks = pages · tokens = bytes · requests = processes</a:t>
            </a:r>
            <a:endParaRPr lang="en-US" sz="1200" dirty="0"/>
          </a:p>
        </p:txBody>
      </p:sp>
      <p:graphicFrame>
        <p:nvGraphicFramePr>
          <p:cNvPr id="8" name="Table 0"/>
          <p:cNvGraphicFramePr>
            <a:graphicFrameLocks noGrp="1"/>
          </p:cNvGraphicFramePr>
          <p:nvPr/>
        </p:nvGraphicFramePr>
        <p:xfrm>
          <a:off x="4775200" y="1775420"/>
          <a:ext cx="6604000" cy="3326800"/>
        </p:xfrm>
        <a:graphic>
          <a:graphicData uri="http://schemas.openxmlformats.org/drawingml/2006/table">
            <a:tbl>
              <a:tblPr/>
              <a:tblGrid>
                <a:gridCol w="1981200">
                  <a:extLst>
                    <a:ext uri="{9D8B030D-6E8A-4147-A177-3AD203B41FA5}">
                      <a16:colId xmlns:a16="http://schemas.microsoft.com/office/drawing/2014/main" val="20000"/>
                    </a:ext>
                  </a:extLst>
                </a:gridCol>
                <a:gridCol w="4622800">
                  <a:extLst>
                    <a:ext uri="{9D8B030D-6E8A-4147-A177-3AD203B41FA5}">
                      <a16:colId xmlns:a16="http://schemas.microsoft.com/office/drawing/2014/main" val="20001"/>
                    </a:ext>
                  </a:extLst>
                </a:gridCol>
              </a:tblGrid>
              <a:tr h="332680">
                <a:tc>
                  <a:txBody>
                    <a:bodyPr/>
                    <a:lstStyle/>
                    <a:p>
                      <a:pPr marL="0" indent="0">
                        <a:lnSpc>
                          <a:spcPts val="1680"/>
                        </a:lnSpc>
                        <a:buNone/>
                      </a:pPr>
                      <a:r>
                        <a:rPr lang="en-US" sz="1200" b="1" dirty="0">
                          <a:solidFill>
                            <a:srgbClr val="111827"/>
                          </a:solidFill>
                          <a:latin typeface="Arial" pitchFamily="34" charset="0"/>
                          <a:ea typeface="Arial" pitchFamily="34" charset="-122"/>
                          <a:cs typeface="Arial" pitchFamily="34" charset="-120"/>
                        </a:rPr>
                        <a:t>OS concept</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solidFill>
                      <a:srgbClr val="E9EAEA"/>
                    </a:solidFill>
                  </a:tcPr>
                </a:tc>
                <a:tc>
                  <a:txBody>
                    <a:bodyPr/>
                    <a:lstStyle/>
                    <a:p>
                      <a:pPr marL="0" indent="0">
                        <a:lnSpc>
                          <a:spcPts val="1680"/>
                        </a:lnSpc>
                        <a:buNone/>
                      </a:pPr>
                      <a:r>
                        <a:rPr lang="en-US" sz="1200" b="1" dirty="0">
                          <a:solidFill>
                            <a:srgbClr val="111827"/>
                          </a:solidFill>
                          <a:latin typeface="Arial" pitchFamily="34" charset="0"/>
                          <a:ea typeface="Arial" pitchFamily="34" charset="-122"/>
                          <a:cs typeface="Arial" pitchFamily="34" charset="-120"/>
                        </a:rPr>
                        <a:t>In vLLM</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solidFill>
                      <a:srgbClr val="E9EAEA"/>
                    </a:solidFill>
                  </a:tcPr>
                </a:tc>
                <a:extLst>
                  <a:ext uri="{0D108BD9-81ED-4DB2-BD59-A6C34878D82A}">
                    <a16:rowId xmlns:a16="http://schemas.microsoft.com/office/drawing/2014/main" val="10000"/>
                  </a:ext>
                </a:extLst>
              </a:tr>
              <a:tr h="332680">
                <a:tc>
                  <a:txBody>
                    <a:bodyPr/>
                    <a:lstStyle/>
                    <a:p>
                      <a:pPr marL="0" indent="0">
                        <a:lnSpc>
                          <a:spcPts val="1680"/>
                        </a:lnSpc>
                        <a:buNone/>
                      </a:pPr>
                      <a:r>
                        <a:rPr lang="en-US" sz="1200" dirty="0">
                          <a:solidFill>
                            <a:srgbClr val="0F766E"/>
                          </a:solidFill>
                          <a:latin typeface="Arial" pitchFamily="34" charset="0"/>
                          <a:ea typeface="Arial" pitchFamily="34" charset="-122"/>
                          <a:cs typeface="Arial" pitchFamily="34" charset="-120"/>
                        </a:rPr>
                        <a:t>Page</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tcPr>
                </a:tc>
                <a:tc>
                  <a:txBody>
                    <a:bodyPr/>
                    <a:lstStyle/>
                    <a:p>
                      <a:pPr marL="0" indent="0">
                        <a:lnSpc>
                          <a:spcPts val="1680"/>
                        </a:lnSpc>
                        <a:buNone/>
                      </a:pPr>
                      <a:r>
                        <a:rPr lang="en-US" sz="1200" dirty="0">
                          <a:solidFill>
                            <a:srgbClr val="111827"/>
                          </a:solidFill>
                          <a:latin typeface="Arial" pitchFamily="34" charset="0"/>
                          <a:ea typeface="Arial" pitchFamily="34" charset="-122"/>
                          <a:cs typeface="Arial" pitchFamily="34" charset="-120"/>
                        </a:rPr>
                        <a:t>Fixed-size KV block (16 tokens)</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tcPr>
                </a:tc>
                <a:extLst>
                  <a:ext uri="{0D108BD9-81ED-4DB2-BD59-A6C34878D82A}">
                    <a16:rowId xmlns:a16="http://schemas.microsoft.com/office/drawing/2014/main" val="10001"/>
                  </a:ext>
                </a:extLst>
              </a:tr>
              <a:tr h="332680">
                <a:tc>
                  <a:txBody>
                    <a:bodyPr/>
                    <a:lstStyle/>
                    <a:p>
                      <a:pPr marL="0" indent="0">
                        <a:lnSpc>
                          <a:spcPts val="1680"/>
                        </a:lnSpc>
                        <a:buNone/>
                      </a:pPr>
                      <a:r>
                        <a:rPr lang="en-US" sz="1200" dirty="0">
                          <a:solidFill>
                            <a:srgbClr val="0F766E"/>
                          </a:solidFill>
                          <a:latin typeface="Arial" pitchFamily="34" charset="0"/>
                          <a:ea typeface="Arial" pitchFamily="34" charset="-122"/>
                          <a:cs typeface="Arial" pitchFamily="34" charset="-120"/>
                        </a:rPr>
                        <a:t>Page table</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tcPr>
                </a:tc>
                <a:tc>
                  <a:txBody>
                    <a:bodyPr/>
                    <a:lstStyle/>
                    <a:p>
                      <a:pPr marL="0" indent="0">
                        <a:lnSpc>
                          <a:spcPts val="1680"/>
                        </a:lnSpc>
                        <a:buNone/>
                      </a:pPr>
                      <a:r>
                        <a:rPr lang="en-US" sz="1200" dirty="0">
                          <a:solidFill>
                            <a:srgbClr val="111827"/>
                          </a:solidFill>
                          <a:latin typeface="Arial" pitchFamily="34" charset="0"/>
                          <a:ea typeface="Arial" pitchFamily="34" charset="-122"/>
                          <a:cs typeface="Arial" pitchFamily="34" charset="-120"/>
                        </a:rPr>
                        <a:t>Block table: logical-to-physical block</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tcPr>
                </a:tc>
                <a:extLst>
                  <a:ext uri="{0D108BD9-81ED-4DB2-BD59-A6C34878D82A}">
                    <a16:rowId xmlns:a16="http://schemas.microsoft.com/office/drawing/2014/main" val="10002"/>
                  </a:ext>
                </a:extLst>
              </a:tr>
              <a:tr h="332680">
                <a:tc>
                  <a:txBody>
                    <a:bodyPr/>
                    <a:lstStyle/>
                    <a:p>
                      <a:pPr marL="0" indent="0">
                        <a:lnSpc>
                          <a:spcPts val="1680"/>
                        </a:lnSpc>
                        <a:buNone/>
                      </a:pPr>
                      <a:r>
                        <a:rPr lang="en-US" sz="1200" dirty="0">
                          <a:solidFill>
                            <a:srgbClr val="0F766E"/>
                          </a:solidFill>
                          <a:latin typeface="Arial" pitchFamily="34" charset="0"/>
                          <a:ea typeface="Arial" pitchFamily="34" charset="-122"/>
                          <a:cs typeface="Arial" pitchFamily="34" charset="-120"/>
                        </a:rPr>
                        <a:t>Fork</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tcPr>
                </a:tc>
                <a:tc>
                  <a:txBody>
                    <a:bodyPr/>
                    <a:lstStyle/>
                    <a:p>
                      <a:pPr marL="0" indent="0">
                        <a:lnSpc>
                          <a:spcPts val="1680"/>
                        </a:lnSpc>
                        <a:buNone/>
                      </a:pPr>
                      <a:r>
                        <a:rPr lang="en-US" sz="1200" dirty="0">
                          <a:solidFill>
                            <a:srgbClr val="111827"/>
                          </a:solidFill>
                          <a:latin typeface="Arial" pitchFamily="34" charset="0"/>
                          <a:ea typeface="Arial" pitchFamily="34" charset="-122"/>
                          <a:cs typeface="Arial" pitchFamily="34" charset="-120"/>
                        </a:rPr>
                        <a:t>New sequence shares its parent’s blocks</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tcPr>
                </a:tc>
                <a:extLst>
                  <a:ext uri="{0D108BD9-81ED-4DB2-BD59-A6C34878D82A}">
                    <a16:rowId xmlns:a16="http://schemas.microsoft.com/office/drawing/2014/main" val="10003"/>
                  </a:ext>
                </a:extLst>
              </a:tr>
              <a:tr h="332680">
                <a:tc>
                  <a:txBody>
                    <a:bodyPr/>
                    <a:lstStyle/>
                    <a:p>
                      <a:pPr marL="0" indent="0">
                        <a:lnSpc>
                          <a:spcPts val="1680"/>
                        </a:lnSpc>
                        <a:buNone/>
                      </a:pPr>
                      <a:r>
                        <a:rPr lang="en-US" sz="1200" dirty="0">
                          <a:solidFill>
                            <a:srgbClr val="0F766E"/>
                          </a:solidFill>
                          <a:latin typeface="Arial" pitchFamily="34" charset="0"/>
                          <a:ea typeface="Arial" pitchFamily="34" charset="-122"/>
                          <a:cs typeface="Arial" pitchFamily="34" charset="-120"/>
                        </a:rPr>
                        <a:t>Copy-on-write</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tcPr>
                </a:tc>
                <a:tc>
                  <a:txBody>
                    <a:bodyPr/>
                    <a:lstStyle/>
                    <a:p>
                      <a:pPr marL="0" indent="0">
                        <a:lnSpc>
                          <a:spcPts val="1680"/>
                        </a:lnSpc>
                        <a:buNone/>
                      </a:pPr>
                      <a:r>
                        <a:rPr lang="en-US" sz="1200" dirty="0">
                          <a:solidFill>
                            <a:srgbClr val="111827"/>
                          </a:solidFill>
                          <a:latin typeface="Arial" pitchFamily="34" charset="0"/>
                          <a:ea typeface="Arial" pitchFamily="34" charset="-122"/>
                          <a:cs typeface="Arial" pitchFamily="34" charset="-120"/>
                        </a:rPr>
                        <a:t>Copy a shared block only when it is written</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tcPr>
                </a:tc>
                <a:extLst>
                  <a:ext uri="{0D108BD9-81ED-4DB2-BD59-A6C34878D82A}">
                    <a16:rowId xmlns:a16="http://schemas.microsoft.com/office/drawing/2014/main" val="10004"/>
                  </a:ext>
                </a:extLst>
              </a:tr>
              <a:tr h="332680">
                <a:tc>
                  <a:txBody>
                    <a:bodyPr/>
                    <a:lstStyle/>
                    <a:p>
                      <a:pPr marL="0" indent="0">
                        <a:lnSpc>
                          <a:spcPts val="1680"/>
                        </a:lnSpc>
                        <a:buNone/>
                      </a:pPr>
                      <a:r>
                        <a:rPr lang="en-US" sz="1200" dirty="0">
                          <a:solidFill>
                            <a:srgbClr val="0F766E"/>
                          </a:solidFill>
                          <a:latin typeface="Arial" pitchFamily="34" charset="0"/>
                          <a:ea typeface="Arial" pitchFamily="34" charset="-122"/>
                          <a:cs typeface="Arial" pitchFamily="34" charset="-120"/>
                        </a:rPr>
                        <a:t>Append</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tcPr>
                </a:tc>
                <a:tc>
                  <a:txBody>
                    <a:bodyPr/>
                    <a:lstStyle/>
                    <a:p>
                      <a:pPr marL="0" indent="0">
                        <a:lnSpc>
                          <a:spcPts val="1680"/>
                        </a:lnSpc>
                        <a:buNone/>
                      </a:pPr>
                      <a:r>
                        <a:rPr lang="en-US" sz="1200" dirty="0">
                          <a:solidFill>
                            <a:srgbClr val="111827"/>
                          </a:solidFill>
                          <a:latin typeface="Arial" pitchFamily="34" charset="0"/>
                          <a:ea typeface="Arial" pitchFamily="34" charset="-122"/>
                          <a:cs typeface="Arial" pitchFamily="34" charset="-120"/>
                        </a:rPr>
                        <a:t>Fill the last block; add one when full</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tcPr>
                </a:tc>
                <a:extLst>
                  <a:ext uri="{0D108BD9-81ED-4DB2-BD59-A6C34878D82A}">
                    <a16:rowId xmlns:a16="http://schemas.microsoft.com/office/drawing/2014/main" val="10005"/>
                  </a:ext>
                </a:extLst>
              </a:tr>
              <a:tr h="332680">
                <a:tc>
                  <a:txBody>
                    <a:bodyPr/>
                    <a:lstStyle/>
                    <a:p>
                      <a:pPr marL="0" indent="0">
                        <a:lnSpc>
                          <a:spcPts val="1680"/>
                        </a:lnSpc>
                        <a:buNone/>
                      </a:pPr>
                      <a:r>
                        <a:rPr lang="en-US" sz="1200" dirty="0">
                          <a:solidFill>
                            <a:srgbClr val="0F766E"/>
                          </a:solidFill>
                          <a:latin typeface="Arial" pitchFamily="34" charset="0"/>
                          <a:ea typeface="Arial" pitchFamily="34" charset="-122"/>
                          <a:cs typeface="Arial" pitchFamily="34" charset="-120"/>
                        </a:rPr>
                        <a:t>Free</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tcPr>
                </a:tc>
                <a:tc>
                  <a:txBody>
                    <a:bodyPr/>
                    <a:lstStyle/>
                    <a:p>
                      <a:pPr marL="0" indent="0">
                        <a:lnSpc>
                          <a:spcPts val="1680"/>
                        </a:lnSpc>
                        <a:buNone/>
                      </a:pPr>
                      <a:r>
                        <a:rPr lang="en-US" sz="1200" dirty="0">
                          <a:solidFill>
                            <a:srgbClr val="111827"/>
                          </a:solidFill>
                          <a:latin typeface="Arial" pitchFamily="34" charset="0"/>
                          <a:ea typeface="Arial" pitchFamily="34" charset="-122"/>
                          <a:cs typeface="Arial" pitchFamily="34" charset="-120"/>
                        </a:rPr>
                        <a:t>Ref count hits 0: block returns to the pool</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tcPr>
                </a:tc>
                <a:extLst>
                  <a:ext uri="{0D108BD9-81ED-4DB2-BD59-A6C34878D82A}">
                    <a16:rowId xmlns:a16="http://schemas.microsoft.com/office/drawing/2014/main" val="10006"/>
                  </a:ext>
                </a:extLst>
              </a:tr>
              <a:tr h="332680">
                <a:tc>
                  <a:txBody>
                    <a:bodyPr/>
                    <a:lstStyle/>
                    <a:p>
                      <a:pPr marL="0" indent="0">
                        <a:lnSpc>
                          <a:spcPts val="1680"/>
                        </a:lnSpc>
                        <a:buNone/>
                      </a:pPr>
                      <a:r>
                        <a:rPr lang="en-US" sz="1200" dirty="0">
                          <a:solidFill>
                            <a:srgbClr val="0F766E"/>
                          </a:solidFill>
                          <a:latin typeface="Arial" pitchFamily="34" charset="0"/>
                          <a:ea typeface="Arial" pitchFamily="34" charset="-122"/>
                          <a:cs typeface="Arial" pitchFamily="34" charset="-120"/>
                        </a:rPr>
                        <a:t>Scheduling</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tcPr>
                </a:tc>
                <a:tc>
                  <a:txBody>
                    <a:bodyPr/>
                    <a:lstStyle/>
                    <a:p>
                      <a:pPr marL="0" indent="0">
                        <a:lnSpc>
                          <a:spcPts val="1680"/>
                        </a:lnSpc>
                        <a:buNone/>
                      </a:pPr>
                      <a:r>
                        <a:rPr lang="en-US" sz="1200" dirty="0">
                          <a:solidFill>
                            <a:srgbClr val="111827"/>
                          </a:solidFill>
                          <a:latin typeface="Arial" pitchFamily="34" charset="0"/>
                          <a:ea typeface="Arial" pitchFamily="34" charset="-122"/>
                          <a:cs typeface="Arial" pitchFamily="34" charset="-120"/>
                        </a:rPr>
                        <a:t>FCFS; a request’s beams run as one group</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tcPr>
                </a:tc>
                <a:extLst>
                  <a:ext uri="{0D108BD9-81ED-4DB2-BD59-A6C34878D82A}">
                    <a16:rowId xmlns:a16="http://schemas.microsoft.com/office/drawing/2014/main" val="10007"/>
                  </a:ext>
                </a:extLst>
              </a:tr>
              <a:tr h="332680">
                <a:tc>
                  <a:txBody>
                    <a:bodyPr/>
                    <a:lstStyle/>
                    <a:p>
                      <a:pPr marL="0" indent="0">
                        <a:lnSpc>
                          <a:spcPts val="1680"/>
                        </a:lnSpc>
                        <a:buNone/>
                      </a:pPr>
                      <a:r>
                        <a:rPr lang="en-US" sz="1200" dirty="0">
                          <a:solidFill>
                            <a:srgbClr val="0F766E"/>
                          </a:solidFill>
                          <a:latin typeface="Arial" pitchFamily="34" charset="0"/>
                          <a:ea typeface="Arial" pitchFamily="34" charset="-122"/>
                          <a:cs typeface="Arial" pitchFamily="34" charset="-120"/>
                        </a:rPr>
                        <a:t>Preemption</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tcPr>
                </a:tc>
                <a:tc>
                  <a:txBody>
                    <a:bodyPr/>
                    <a:lstStyle/>
                    <a:p>
                      <a:pPr marL="0" indent="0">
                        <a:lnSpc>
                          <a:spcPts val="1680"/>
                        </a:lnSpc>
                        <a:buNone/>
                      </a:pPr>
                      <a:r>
                        <a:rPr lang="en-US" sz="1200" dirty="0">
                          <a:solidFill>
                            <a:srgbClr val="111827"/>
                          </a:solidFill>
                          <a:latin typeface="Arial" pitchFamily="34" charset="0"/>
                          <a:ea typeface="Arial" pitchFamily="34" charset="-122"/>
                          <a:cs typeface="Arial" pitchFamily="34" charset="-120"/>
                        </a:rPr>
                        <a:t>Out of blocks: evict newest, all-or-nothing</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tcPr>
                </a:tc>
                <a:extLst>
                  <a:ext uri="{0D108BD9-81ED-4DB2-BD59-A6C34878D82A}">
                    <a16:rowId xmlns:a16="http://schemas.microsoft.com/office/drawing/2014/main" val="10008"/>
                  </a:ext>
                </a:extLst>
              </a:tr>
              <a:tr h="332680">
                <a:tc>
                  <a:txBody>
                    <a:bodyPr/>
                    <a:lstStyle/>
                    <a:p>
                      <a:pPr marL="0" indent="0">
                        <a:lnSpc>
                          <a:spcPts val="1680"/>
                        </a:lnSpc>
                        <a:buNone/>
                      </a:pPr>
                      <a:r>
                        <a:rPr lang="en-US" sz="1200" dirty="0">
                          <a:solidFill>
                            <a:srgbClr val="0F766E"/>
                          </a:solidFill>
                          <a:latin typeface="Arial" pitchFamily="34" charset="0"/>
                          <a:ea typeface="Arial" pitchFamily="34" charset="-122"/>
                          <a:cs typeface="Arial" pitchFamily="34" charset="-120"/>
                        </a:rPr>
                        <a:t>Swap / recompute</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tcPr>
                </a:tc>
                <a:tc>
                  <a:txBody>
                    <a:bodyPr/>
                    <a:lstStyle/>
                    <a:p>
                      <a:pPr marL="0" indent="0">
                        <a:lnSpc>
                          <a:spcPts val="1680"/>
                        </a:lnSpc>
                        <a:buNone/>
                      </a:pPr>
                      <a:r>
                        <a:rPr lang="en-US" sz="1200" dirty="0">
                          <a:solidFill>
                            <a:srgbClr val="111827"/>
                          </a:solidFill>
                          <a:latin typeface="Arial" pitchFamily="34" charset="0"/>
                          <a:ea typeface="Arial" pitchFamily="34" charset="-122"/>
                          <a:cs typeface="Arial" pitchFamily="34" charset="-120"/>
                        </a:rPr>
                        <a:t>Blocks to CPU RAM, or re-prefill later</a:t>
                      </a:r>
                      <a:endParaRPr lang="en-US" sz="1200" dirty="0">
                        <a:latin typeface="Arial" charset="0"/>
                        <a:ea typeface="Arial" charset="0"/>
                        <a:cs typeface="Arial" charset="0"/>
                      </a:endParaRPr>
                    </a:p>
                  </a:txBody>
                  <a:tcPr marL="53340" marR="53340" marT="53340" marB="53340">
                    <a:lnL w="12700" cap="flat" cmpd="sng" algn="ctr">
                      <a:solidFill>
                        <a:srgbClr val="C8CACC"/>
                      </a:solidFill>
                      <a:prstDash val="solid"/>
                      <a:round/>
                      <a:headEnd type="none" w="med" len="med"/>
                      <a:tailEnd type="none" w="med" len="med"/>
                    </a:lnL>
                    <a:lnR w="12700" cap="flat" cmpd="sng" algn="ctr">
                      <a:solidFill>
                        <a:srgbClr val="C8CACC"/>
                      </a:solidFill>
                      <a:prstDash val="solid"/>
                      <a:round/>
                      <a:headEnd type="none" w="med" len="med"/>
                      <a:tailEnd type="none" w="med" len="med"/>
                    </a:lnR>
                    <a:lnT w="12700" cap="flat" cmpd="sng" algn="ctr">
                      <a:solidFill>
                        <a:srgbClr val="C8CACC"/>
                      </a:solidFill>
                      <a:prstDash val="solid"/>
                      <a:round/>
                      <a:headEnd type="none" w="med" len="med"/>
                      <a:tailEnd type="none" w="med" len="med"/>
                    </a:lnT>
                    <a:lnB w="12700" cap="flat" cmpd="sng" algn="ctr">
                      <a:solidFill>
                        <a:srgbClr val="C8CACC"/>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9" name="Text 5"/>
          <p:cNvSpPr/>
          <p:nvPr/>
        </p:nvSpPr>
        <p:spPr>
          <a:xfrm>
            <a:off x="4775200" y="5267325"/>
            <a:ext cx="6802120" cy="452041"/>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374151"/>
                </a:solidFill>
                <a:latin typeface="Arial" pitchFamily="34" charset="0"/>
                <a:ea typeface="Arial" pitchFamily="34" charset="-122"/>
                <a:cs typeface="Arial" pitchFamily="34" charset="-120"/>
              </a:rPr>
              <a:t>Buys:</a:t>
            </a:r>
            <a:r>
              <a:rPr lang="en-US" sz="1200" dirty="0">
                <a:solidFill>
                  <a:srgbClr val="374151"/>
                </a:solidFill>
                <a:latin typeface="Arial" pitchFamily="34" charset="0"/>
                <a:ea typeface="Arial" pitchFamily="34" charset="-122"/>
                <a:cs typeface="Arial" pitchFamily="34" charset="-120"/>
              </a:rPr>
              <a:t> no reservation · no external fragmentation · shared prompts, samples and beams · progress under memory pressure. </a:t>
            </a:r>
            <a:r>
              <a:rPr lang="en-US" sz="1200" dirty="0">
                <a:solidFill>
                  <a:srgbClr val="111827"/>
                </a:solidFill>
                <a:latin typeface="Arial" pitchFamily="34" charset="0"/>
                <a:ea typeface="Arial" pitchFamily="34" charset="-122"/>
                <a:cs typeface="Arial" pitchFamily="34" charset="-120"/>
              </a:rPr>
              <a:t>Recompute has no OS analogue.</a:t>
            </a:r>
            <a:endParaRPr lang="en-US" sz="1200" dirty="0"/>
          </a:p>
        </p:txBody>
      </p:sp>
      <p:sp>
        <p:nvSpPr>
          <p:cNvPr id="10" name="Text 6"/>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B6270"/>
                </a:solidFill>
                <a:latin typeface="Courier New" pitchFamily="34" charset="0"/>
                <a:ea typeface="Courier New" pitchFamily="34" charset="-122"/>
                <a:cs typeface="Courier New" pitchFamily="34" charset="-120"/>
              </a:rPr>
              <a:t>06</a:t>
            </a:r>
            <a:endParaRPr lang="en-US" sz="1200" dirty="0"/>
          </a:p>
        </p:txBody>
      </p:sp>
    </p:spTree>
    <p:extLst>
      <p:ext uri="{BB962C8B-B14F-4D97-AF65-F5344CB8AC3E}">
        <p14:creationId xmlns:p14="http://schemas.microsoft.com/office/powerpoint/2010/main" val="769080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FCFB"/>
        </a:solidFill>
        <a:effectLst/>
      </p:bgPr>
    </p:bg>
    <p:spTree>
      <p:nvGrpSpPr>
        <p:cNvPr id="1" name=""/>
        <p:cNvGrpSpPr/>
        <p:nvPr/>
      </p:nvGrpSpPr>
      <p:grpSpPr>
        <a:xfrm>
          <a:off x="0" y="0"/>
          <a:ext cx="0" cy="0"/>
          <a:chOff x="0" y="0"/>
          <a:chExt cx="0" cy="0"/>
        </a:xfrm>
      </p:grpSpPr>
      <p:sp>
        <p:nvSpPr>
          <p:cNvPr id="2" name="TextBox 1"/>
          <p:cNvSpPr txBox="1"/>
          <p:nvPr/>
        </p:nvSpPr>
        <p:spPr>
          <a:xfrm>
            <a:off x="813816" y="1106424"/>
            <a:ext cx="10881360" cy="448056"/>
          </a:xfrm>
          <a:prstGeom prst="rect">
            <a:avLst/>
          </a:prstGeom>
          <a:noFill/>
        </p:spPr>
        <p:txBody>
          <a:bodyPr wrap="square" lIns="0" tIns="0" rIns="0" bIns="0" anchor="t">
            <a:spAutoFit/>
          </a:bodyPr>
          <a:lstStyle/>
          <a:p>
            <a:pPr marL="0" indent="0" algn="l">
              <a:buNone/>
            </a:pPr>
            <a:r>
              <a:rPr sz="3000" b="1" i="0">
                <a:solidFill>
                  <a:srgbClr val="111827"/>
                </a:solidFill>
                <a:latin typeface="Arial"/>
              </a:rPr>
              <a:t>PagedAttention: store the KV cache in blocks</a:t>
            </a:r>
          </a:p>
        </p:txBody>
      </p:sp>
      <p:sp>
        <p:nvSpPr>
          <p:cNvPr id="3" name="TextBox 2"/>
          <p:cNvSpPr txBox="1"/>
          <p:nvPr/>
        </p:nvSpPr>
        <p:spPr>
          <a:xfrm>
            <a:off x="813816" y="1773936"/>
            <a:ext cx="10561320" cy="508000"/>
          </a:xfrm>
          <a:prstGeom prst="rect">
            <a:avLst/>
          </a:prstGeom>
          <a:noFill/>
        </p:spPr>
        <p:txBody>
          <a:bodyPr wrap="square" lIns="0" tIns="0" rIns="0" bIns="0" anchor="t">
            <a:spAutoFit/>
          </a:bodyPr>
          <a:lstStyle/>
          <a:p>
            <a:pPr>
              <a:spcAft>
                <a:spcPts val="400"/>
              </a:spcAft>
            </a:pPr>
            <a:r>
              <a:rPr lang="en-US" sz="1500" b="0" i="0" dirty="0">
                <a:solidFill>
                  <a:srgbClr val="374151"/>
                </a:solidFill>
                <a:latin typeface="Arial"/>
              </a:rPr>
              <a:t>An attention algorithm that allows for storing continuous keys and values in non-contiguous memory space.</a:t>
            </a:r>
          </a:p>
          <a:p>
            <a:r>
              <a:rPr sz="1500" b="0" i="0" dirty="0">
                <a:solidFill>
                  <a:srgbClr val="374151"/>
                </a:solidFill>
                <a:latin typeface="Arial"/>
              </a:rPr>
              <a:t>Fixed-size </a:t>
            </a:r>
            <a:r>
              <a:rPr lang="en-US" sz="1500" dirty="0">
                <a:solidFill>
                  <a:srgbClr val="374151"/>
                </a:solidFill>
                <a:latin typeface="Arial" pitchFamily="34" charset="0"/>
                <a:ea typeface="Arial" pitchFamily="34" charset="-122"/>
                <a:cs typeface="Arial" pitchFamily="34" charset="-120"/>
              </a:rPr>
              <a:t>contiguous </a:t>
            </a:r>
            <a:r>
              <a:rPr lang="en-US" sz="1500" b="1" dirty="0">
                <a:solidFill>
                  <a:srgbClr val="374151"/>
                </a:solidFill>
                <a:latin typeface="Arial" pitchFamily="34" charset="0"/>
                <a:ea typeface="Arial" pitchFamily="34" charset="-122"/>
                <a:cs typeface="Arial" pitchFamily="34" charset="-120"/>
              </a:rPr>
              <a:t>chunk </a:t>
            </a:r>
            <a:r>
              <a:rPr sz="1500" b="0" i="0" dirty="0">
                <a:solidFill>
                  <a:srgbClr val="374151"/>
                </a:solidFill>
                <a:latin typeface="Arial"/>
              </a:rPr>
              <a:t>anywhere in GPU memory, kept in order by a per-request </a:t>
            </a:r>
            <a:r>
              <a:rPr sz="1500" b="1" i="0" dirty="0">
                <a:solidFill>
                  <a:srgbClr val="111827"/>
                </a:solidFill>
                <a:latin typeface="Arial"/>
              </a:rPr>
              <a:t>block table</a:t>
            </a:r>
            <a:r>
              <a:rPr sz="1500" b="0" i="0" dirty="0">
                <a:solidFill>
                  <a:srgbClr val="374151"/>
                </a:solidFill>
                <a:latin typeface="Arial"/>
              </a:rPr>
              <a:t>.</a:t>
            </a:r>
          </a:p>
        </p:txBody>
      </p:sp>
      <p:sp>
        <p:nvSpPr>
          <p:cNvPr id="5" name="TextBox 4"/>
          <p:cNvSpPr txBox="1"/>
          <p:nvPr/>
        </p:nvSpPr>
        <p:spPr>
          <a:xfrm>
            <a:off x="813816" y="6085840"/>
            <a:ext cx="8138160" cy="237744"/>
          </a:xfrm>
          <a:prstGeom prst="rect">
            <a:avLst/>
          </a:prstGeom>
          <a:noFill/>
        </p:spPr>
        <p:txBody>
          <a:bodyPr wrap="square" lIns="0" tIns="0" rIns="0" bIns="0" anchor="t">
            <a:spAutoFit/>
          </a:bodyPr>
          <a:lstStyle/>
          <a:p>
            <a:pPr marL="0" indent="0" algn="l">
              <a:buNone/>
            </a:pPr>
            <a:r>
              <a:rPr sz="1200" b="0" i="0">
                <a:solidFill>
                  <a:srgbClr val="5B6270"/>
                </a:solidFill>
                <a:latin typeface="Arial"/>
              </a:rPr>
              <a:t>The query attends to key/value blocks that are not contiguous in memory</a:t>
            </a:r>
          </a:p>
        </p:txBody>
      </p:sp>
      <p:sp>
        <p:nvSpPr>
          <p:cNvPr id="6" name="TextBox 5"/>
          <p:cNvSpPr txBox="1"/>
          <p:nvPr/>
        </p:nvSpPr>
        <p:spPr>
          <a:xfrm>
            <a:off x="9189720" y="2565400"/>
            <a:ext cx="2194560" cy="457200"/>
          </a:xfrm>
          <a:prstGeom prst="rect">
            <a:avLst/>
          </a:prstGeom>
          <a:noFill/>
        </p:spPr>
        <p:txBody>
          <a:bodyPr wrap="square" lIns="0" tIns="0" rIns="0" bIns="0" anchor="t">
            <a:spAutoFit/>
          </a:bodyPr>
          <a:lstStyle/>
          <a:p>
            <a:pPr marL="0" indent="0" algn="l">
              <a:buNone/>
            </a:pPr>
            <a:r>
              <a:rPr sz="3000" b="1" i="0">
                <a:solidFill>
                  <a:srgbClr val="111827"/>
                </a:solidFill>
                <a:latin typeface="Arial"/>
              </a:rPr>
              <a:t>16</a:t>
            </a:r>
          </a:p>
        </p:txBody>
      </p:sp>
      <p:sp>
        <p:nvSpPr>
          <p:cNvPr id="7" name="TextBox 6"/>
          <p:cNvSpPr txBox="1"/>
          <p:nvPr/>
        </p:nvSpPr>
        <p:spPr>
          <a:xfrm>
            <a:off x="9189720" y="3022600"/>
            <a:ext cx="2194560" cy="603504"/>
          </a:xfrm>
          <a:prstGeom prst="rect">
            <a:avLst/>
          </a:prstGeom>
          <a:noFill/>
        </p:spPr>
        <p:txBody>
          <a:bodyPr wrap="square" lIns="0" tIns="0" rIns="0" bIns="0" anchor="t">
            <a:spAutoFit/>
          </a:bodyPr>
          <a:lstStyle/>
          <a:p>
            <a:pPr marL="0" indent="0" algn="l">
              <a:buNone/>
            </a:pPr>
            <a:r>
              <a:rPr sz="1200" b="0" i="0">
                <a:solidFill>
                  <a:srgbClr val="374151"/>
                </a:solidFill>
                <a:latin typeface="Arial"/>
              </a:rPr>
              <a:t>tokens per block by default (B): the K and V for 16 tokens</a:t>
            </a:r>
          </a:p>
        </p:txBody>
      </p:sp>
      <p:sp>
        <p:nvSpPr>
          <p:cNvPr id="8" name="TextBox 7"/>
          <p:cNvSpPr txBox="1"/>
          <p:nvPr/>
        </p:nvSpPr>
        <p:spPr>
          <a:xfrm>
            <a:off x="9189720" y="3735832"/>
            <a:ext cx="2194560" cy="457200"/>
          </a:xfrm>
          <a:prstGeom prst="rect">
            <a:avLst/>
          </a:prstGeom>
          <a:noFill/>
        </p:spPr>
        <p:txBody>
          <a:bodyPr wrap="square" lIns="0" tIns="0" rIns="0" bIns="0" anchor="t">
            <a:spAutoFit/>
          </a:bodyPr>
          <a:lstStyle/>
          <a:p>
            <a:pPr marL="0" indent="0" algn="l">
              <a:buNone/>
            </a:pPr>
            <a:r>
              <a:rPr sz="3000" b="1" i="0">
                <a:solidFill>
                  <a:srgbClr val="0F766E"/>
                </a:solidFill>
                <a:latin typeface="Arial"/>
              </a:rPr>
              <a:t>≤ B − 1</a:t>
            </a:r>
          </a:p>
        </p:txBody>
      </p:sp>
      <p:sp>
        <p:nvSpPr>
          <p:cNvPr id="9" name="TextBox 8"/>
          <p:cNvSpPr txBox="1"/>
          <p:nvPr/>
        </p:nvSpPr>
        <p:spPr>
          <a:xfrm>
            <a:off x="9189720" y="4193032"/>
            <a:ext cx="2194560" cy="603504"/>
          </a:xfrm>
          <a:prstGeom prst="rect">
            <a:avLst/>
          </a:prstGeom>
          <a:noFill/>
        </p:spPr>
        <p:txBody>
          <a:bodyPr wrap="square" lIns="0" tIns="0" rIns="0" bIns="0" anchor="t">
            <a:spAutoFit/>
          </a:bodyPr>
          <a:lstStyle/>
          <a:p>
            <a:pPr marL="0" indent="0" algn="l">
              <a:buNone/>
            </a:pPr>
            <a:r>
              <a:rPr sz="1200" b="0" i="0">
                <a:solidFill>
                  <a:srgbClr val="374151"/>
                </a:solidFill>
                <a:latin typeface="Arial"/>
              </a:rPr>
              <a:t>empty slots per sequence: only its last block can be part-full</a:t>
            </a:r>
          </a:p>
        </p:txBody>
      </p:sp>
      <p:sp>
        <p:nvSpPr>
          <p:cNvPr id="10" name="TextBox 9"/>
          <p:cNvSpPr txBox="1"/>
          <p:nvPr/>
        </p:nvSpPr>
        <p:spPr>
          <a:xfrm>
            <a:off x="9189720" y="4906264"/>
            <a:ext cx="2194560" cy="457200"/>
          </a:xfrm>
          <a:prstGeom prst="rect">
            <a:avLst/>
          </a:prstGeom>
          <a:noFill/>
        </p:spPr>
        <p:txBody>
          <a:bodyPr wrap="square" lIns="0" tIns="0" rIns="0" bIns="0" anchor="t">
            <a:spAutoFit/>
          </a:bodyPr>
          <a:lstStyle/>
          <a:p>
            <a:pPr marL="0" indent="0" algn="l">
              <a:buNone/>
            </a:pPr>
            <a:r>
              <a:rPr sz="3000" b="1" i="0">
                <a:solidFill>
                  <a:srgbClr val="0F766E"/>
                </a:solidFill>
                <a:latin typeface="Arial"/>
              </a:rPr>
              <a:t>96.3%</a:t>
            </a:r>
          </a:p>
        </p:txBody>
      </p:sp>
      <p:sp>
        <p:nvSpPr>
          <p:cNvPr id="11" name="TextBox 10"/>
          <p:cNvSpPr txBox="1"/>
          <p:nvPr/>
        </p:nvSpPr>
        <p:spPr>
          <a:xfrm>
            <a:off x="9189720" y="5363464"/>
            <a:ext cx="2194560" cy="603504"/>
          </a:xfrm>
          <a:prstGeom prst="rect">
            <a:avLst/>
          </a:prstGeom>
          <a:noFill/>
        </p:spPr>
        <p:txBody>
          <a:bodyPr wrap="square" lIns="0" tIns="0" rIns="0" bIns="0" anchor="t">
            <a:spAutoFit/>
          </a:bodyPr>
          <a:lstStyle/>
          <a:p>
            <a:pPr marL="0" indent="0" algn="l">
              <a:buNone/>
            </a:pPr>
            <a:r>
              <a:rPr sz="1200" b="0" i="0">
                <a:solidFill>
                  <a:srgbClr val="374151"/>
                </a:solidFill>
                <a:latin typeface="Arial"/>
              </a:rPr>
              <a:t>of KV memory holds live tokens, vs 20.4–38.2% for Orca</a:t>
            </a:r>
          </a:p>
        </p:txBody>
      </p:sp>
      <p:pic>
        <p:nvPicPr>
          <p:cNvPr id="15" name="Google Shape;111;p20">
            <a:extLst>
              <a:ext uri="{FF2B5EF4-FFF2-40B4-BE49-F238E27FC236}">
                <a16:creationId xmlns:a16="http://schemas.microsoft.com/office/drawing/2014/main" id="{CE4647C7-22CB-B69C-F18C-42DC2840CD50}"/>
              </a:ext>
            </a:extLst>
          </p:cNvPr>
          <p:cNvPicPr preferRelativeResize="0"/>
          <p:nvPr/>
        </p:nvPicPr>
        <p:blipFill>
          <a:blip r:embed="rId3">
            <a:alphaModFix/>
          </a:blip>
          <a:stretch>
            <a:fillRect/>
          </a:stretch>
        </p:blipFill>
        <p:spPr>
          <a:xfrm>
            <a:off x="1065412" y="2478478"/>
            <a:ext cx="7570587" cy="3376222"/>
          </a:xfrm>
          <a:prstGeom prst="rect">
            <a:avLst/>
          </a:prstGeom>
          <a:noFill/>
          <a:ln>
            <a:noFill/>
          </a:ln>
        </p:spPr>
      </p:pic>
    </p:spTree>
    <p:extLst>
      <p:ext uri="{BB962C8B-B14F-4D97-AF65-F5344CB8AC3E}">
        <p14:creationId xmlns:p14="http://schemas.microsoft.com/office/powerpoint/2010/main" val="3422501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FCFB"/>
        </a:solidFill>
        <a:effectLst/>
      </p:bgPr>
    </p:bg>
    <p:spTree>
      <p:nvGrpSpPr>
        <p:cNvPr id="1" name=""/>
        <p:cNvGrpSpPr/>
        <p:nvPr/>
      </p:nvGrpSpPr>
      <p:grpSpPr>
        <a:xfrm>
          <a:off x="0" y="0"/>
          <a:ext cx="0" cy="0"/>
          <a:chOff x="0" y="0"/>
          <a:chExt cx="0" cy="0"/>
        </a:xfrm>
      </p:grpSpPr>
      <p:sp>
        <p:nvSpPr>
          <p:cNvPr id="2" name="TextBox 1"/>
          <p:cNvSpPr txBox="1"/>
          <p:nvPr/>
        </p:nvSpPr>
        <p:spPr>
          <a:xfrm>
            <a:off x="813816" y="1106424"/>
            <a:ext cx="10881360" cy="448056"/>
          </a:xfrm>
          <a:prstGeom prst="rect">
            <a:avLst/>
          </a:prstGeom>
          <a:noFill/>
        </p:spPr>
        <p:txBody>
          <a:bodyPr wrap="square" lIns="0" tIns="0" rIns="0" bIns="0" anchor="t">
            <a:spAutoFit/>
          </a:bodyPr>
          <a:lstStyle/>
          <a:p>
            <a:pPr marL="0" indent="0" algn="l">
              <a:buNone/>
            </a:pPr>
            <a:r>
              <a:rPr sz="3000" b="1" i="0">
                <a:solidFill>
                  <a:srgbClr val="111827"/>
                </a:solidFill>
                <a:latin typeface="Arial"/>
              </a:rPr>
              <a:t>The attention kernel follows the block table</a:t>
            </a:r>
          </a:p>
        </p:txBody>
      </p:sp>
      <p:sp>
        <p:nvSpPr>
          <p:cNvPr id="3" name="Rounded Rectangle 2"/>
          <p:cNvSpPr/>
          <p:nvPr/>
        </p:nvSpPr>
        <p:spPr>
          <a:xfrm>
            <a:off x="812800" y="1778000"/>
            <a:ext cx="7874000" cy="3017520"/>
          </a:xfrm>
          <a:prstGeom prst="roundRect">
            <a:avLst>
              <a:gd name="adj" fmla="val 4000"/>
            </a:avLst>
          </a:prstGeom>
          <a:noFill/>
          <a:ln w="6350">
            <a:solidFill>
              <a:srgbClr val="E3E5E8"/>
            </a:solidFill>
          </a:ln>
        </p:spPr>
        <p:txBody>
          <a:bodyPr rtlCol="0" anchor="ctr"/>
          <a:lstStyle/>
          <a:p>
            <a:pPr algn="ctr"/>
            <a:endParaRPr/>
          </a:p>
        </p:txBody>
      </p:sp>
      <p:sp>
        <p:nvSpPr>
          <p:cNvPr id="5" name="TextBox 4"/>
          <p:cNvSpPr txBox="1"/>
          <p:nvPr/>
        </p:nvSpPr>
        <p:spPr>
          <a:xfrm>
            <a:off x="812800" y="4855464"/>
            <a:ext cx="7874000" cy="237744"/>
          </a:xfrm>
          <a:prstGeom prst="rect">
            <a:avLst/>
          </a:prstGeom>
          <a:noFill/>
        </p:spPr>
        <p:txBody>
          <a:bodyPr wrap="square" lIns="0" tIns="0" rIns="0" bIns="0" anchor="t">
            <a:spAutoFit/>
          </a:bodyPr>
          <a:lstStyle/>
          <a:p>
            <a:pPr marL="0" indent="0" algn="l">
              <a:buNone/>
            </a:pPr>
            <a:r>
              <a:rPr sz="1200" b="0" i="0">
                <a:solidFill>
                  <a:srgbClr val="5B6270"/>
                </a:solidFill>
                <a:latin typeface="Arial"/>
              </a:rPr>
              <a:t>Logical blocks, block table and scattered physical blocks · H. Elshafie</a:t>
            </a:r>
          </a:p>
        </p:txBody>
      </p:sp>
      <p:sp>
        <p:nvSpPr>
          <p:cNvPr id="6" name="Rounded Rectangle 5"/>
          <p:cNvSpPr/>
          <p:nvPr/>
        </p:nvSpPr>
        <p:spPr>
          <a:xfrm>
            <a:off x="8890000" y="1778000"/>
            <a:ext cx="2489200" cy="1079500"/>
          </a:xfrm>
          <a:prstGeom prst="roundRect">
            <a:avLst>
              <a:gd name="adj" fmla="val 6000"/>
            </a:avLst>
          </a:prstGeom>
          <a:solidFill>
            <a:srgbClr val="F3F4F6"/>
          </a:solidFill>
          <a:ln>
            <a:noFill/>
          </a:ln>
        </p:spPr>
        <p:txBody>
          <a:bodyPr rtlCol="0" anchor="ctr"/>
          <a:lstStyle/>
          <a:p>
            <a:pPr algn="ctr"/>
            <a:endParaRPr/>
          </a:p>
        </p:txBody>
      </p:sp>
      <p:sp>
        <p:nvSpPr>
          <p:cNvPr id="7" name="TextBox 6"/>
          <p:cNvSpPr txBox="1"/>
          <p:nvPr/>
        </p:nvSpPr>
        <p:spPr>
          <a:xfrm>
            <a:off x="9042400" y="1930400"/>
            <a:ext cx="2184400" cy="230832"/>
          </a:xfrm>
          <a:prstGeom prst="rect">
            <a:avLst/>
          </a:prstGeom>
          <a:noFill/>
        </p:spPr>
        <p:txBody>
          <a:bodyPr wrap="square" lIns="0" tIns="0" rIns="0" bIns="0" anchor="t">
            <a:spAutoFit/>
          </a:bodyPr>
          <a:lstStyle/>
          <a:p>
            <a:pPr marL="0" indent="0" algn="l">
              <a:buNone/>
            </a:pPr>
            <a:r>
              <a:rPr sz="1500" b="1" i="0">
                <a:solidFill>
                  <a:srgbClr val="0F766E"/>
                </a:solidFill>
                <a:latin typeface="Arial"/>
              </a:rPr>
              <a:t>1  Look up</a:t>
            </a:r>
          </a:p>
        </p:txBody>
      </p:sp>
      <p:sp>
        <p:nvSpPr>
          <p:cNvPr id="8" name="TextBox 7"/>
          <p:cNvSpPr txBox="1"/>
          <p:nvPr/>
        </p:nvSpPr>
        <p:spPr>
          <a:xfrm>
            <a:off x="9042400" y="2237432"/>
            <a:ext cx="2184400" cy="553998"/>
          </a:xfrm>
          <a:prstGeom prst="rect">
            <a:avLst/>
          </a:prstGeom>
          <a:noFill/>
        </p:spPr>
        <p:txBody>
          <a:bodyPr wrap="square" lIns="0" tIns="0" rIns="0" bIns="0" anchor="t">
            <a:spAutoFit/>
          </a:bodyPr>
          <a:lstStyle/>
          <a:p>
            <a:pPr marL="0" indent="0" algn="l">
              <a:buNone/>
            </a:pPr>
            <a:r>
              <a:rPr sz="1200" b="0" i="0">
                <a:solidFill>
                  <a:srgbClr val="374151"/>
                </a:solidFill>
                <a:latin typeface="Arial"/>
              </a:rPr>
              <a:t>The block table says where logical block j lives in GPU memory</a:t>
            </a:r>
          </a:p>
        </p:txBody>
      </p:sp>
      <p:sp>
        <p:nvSpPr>
          <p:cNvPr id="9" name="Rounded Rectangle 8"/>
          <p:cNvSpPr/>
          <p:nvPr/>
        </p:nvSpPr>
        <p:spPr>
          <a:xfrm>
            <a:off x="8890000" y="2959100"/>
            <a:ext cx="2489200" cy="1079500"/>
          </a:xfrm>
          <a:prstGeom prst="roundRect">
            <a:avLst>
              <a:gd name="adj" fmla="val 6000"/>
            </a:avLst>
          </a:prstGeom>
          <a:solidFill>
            <a:srgbClr val="F3F4F6"/>
          </a:solidFill>
          <a:ln>
            <a:noFill/>
          </a:ln>
        </p:spPr>
        <p:txBody>
          <a:bodyPr rtlCol="0" anchor="ctr"/>
          <a:lstStyle/>
          <a:p>
            <a:pPr algn="ctr"/>
            <a:endParaRPr/>
          </a:p>
        </p:txBody>
      </p:sp>
      <p:sp>
        <p:nvSpPr>
          <p:cNvPr id="10" name="TextBox 9"/>
          <p:cNvSpPr txBox="1"/>
          <p:nvPr/>
        </p:nvSpPr>
        <p:spPr>
          <a:xfrm>
            <a:off x="9042400" y="3111500"/>
            <a:ext cx="2184400" cy="230832"/>
          </a:xfrm>
          <a:prstGeom prst="rect">
            <a:avLst/>
          </a:prstGeom>
          <a:noFill/>
        </p:spPr>
        <p:txBody>
          <a:bodyPr wrap="square" lIns="0" tIns="0" rIns="0" bIns="0" anchor="t">
            <a:spAutoFit/>
          </a:bodyPr>
          <a:lstStyle/>
          <a:p>
            <a:pPr marL="0" indent="0" algn="l">
              <a:buNone/>
            </a:pPr>
            <a:r>
              <a:rPr sz="1500" b="1" i="0">
                <a:solidFill>
                  <a:srgbClr val="0F766E"/>
                </a:solidFill>
                <a:latin typeface="Arial"/>
              </a:rPr>
              <a:t>2  Score</a:t>
            </a:r>
          </a:p>
        </p:txBody>
      </p:sp>
      <p:sp>
        <p:nvSpPr>
          <p:cNvPr id="11" name="TextBox 10"/>
          <p:cNvSpPr txBox="1"/>
          <p:nvPr/>
        </p:nvSpPr>
        <p:spPr>
          <a:xfrm>
            <a:off x="9042400" y="3418532"/>
            <a:ext cx="2184400" cy="369332"/>
          </a:xfrm>
          <a:prstGeom prst="rect">
            <a:avLst/>
          </a:prstGeom>
          <a:noFill/>
        </p:spPr>
        <p:txBody>
          <a:bodyPr wrap="square" lIns="0" tIns="0" rIns="0" bIns="0" anchor="t">
            <a:spAutoFit/>
          </a:bodyPr>
          <a:lstStyle/>
          <a:p>
            <a:pPr marL="0" indent="0" algn="l">
              <a:buNone/>
            </a:pPr>
            <a:r>
              <a:rPr sz="1200" b="0" i="0">
                <a:solidFill>
                  <a:srgbClr val="374151"/>
                </a:solidFill>
                <a:latin typeface="Arial"/>
              </a:rPr>
              <a:t>Load keys Kⱼ and compute q · Kⱼ / √d for that block</a:t>
            </a:r>
          </a:p>
        </p:txBody>
      </p:sp>
      <p:sp>
        <p:nvSpPr>
          <p:cNvPr id="12" name="Rounded Rectangle 11"/>
          <p:cNvSpPr/>
          <p:nvPr/>
        </p:nvSpPr>
        <p:spPr>
          <a:xfrm>
            <a:off x="8890000" y="4140200"/>
            <a:ext cx="2489200" cy="1079500"/>
          </a:xfrm>
          <a:prstGeom prst="roundRect">
            <a:avLst>
              <a:gd name="adj" fmla="val 6000"/>
            </a:avLst>
          </a:prstGeom>
          <a:solidFill>
            <a:srgbClr val="F3F4F6"/>
          </a:solidFill>
          <a:ln>
            <a:noFill/>
          </a:ln>
        </p:spPr>
        <p:txBody>
          <a:bodyPr rtlCol="0" anchor="ctr"/>
          <a:lstStyle/>
          <a:p>
            <a:pPr algn="ctr"/>
            <a:endParaRPr/>
          </a:p>
        </p:txBody>
      </p:sp>
      <p:sp>
        <p:nvSpPr>
          <p:cNvPr id="13" name="TextBox 12"/>
          <p:cNvSpPr txBox="1"/>
          <p:nvPr/>
        </p:nvSpPr>
        <p:spPr>
          <a:xfrm>
            <a:off x="9042400" y="4292600"/>
            <a:ext cx="2184400" cy="230832"/>
          </a:xfrm>
          <a:prstGeom prst="rect">
            <a:avLst/>
          </a:prstGeom>
          <a:noFill/>
        </p:spPr>
        <p:txBody>
          <a:bodyPr wrap="square" lIns="0" tIns="0" rIns="0" bIns="0" anchor="t">
            <a:spAutoFit/>
          </a:bodyPr>
          <a:lstStyle/>
          <a:p>
            <a:pPr marL="0" indent="0" algn="l">
              <a:buNone/>
            </a:pPr>
            <a:r>
              <a:rPr sz="1500" b="1" i="0">
                <a:solidFill>
                  <a:srgbClr val="0F766E"/>
                </a:solidFill>
                <a:latin typeface="Arial"/>
              </a:rPr>
              <a:t>3  Normalise</a:t>
            </a:r>
          </a:p>
        </p:txBody>
      </p:sp>
      <p:sp>
        <p:nvSpPr>
          <p:cNvPr id="14" name="TextBox 13"/>
          <p:cNvSpPr txBox="1"/>
          <p:nvPr/>
        </p:nvSpPr>
        <p:spPr>
          <a:xfrm>
            <a:off x="9042400" y="4599632"/>
            <a:ext cx="2184400" cy="369332"/>
          </a:xfrm>
          <a:prstGeom prst="rect">
            <a:avLst/>
          </a:prstGeom>
          <a:noFill/>
        </p:spPr>
        <p:txBody>
          <a:bodyPr wrap="square" lIns="0" tIns="0" rIns="0" bIns="0" anchor="t">
            <a:spAutoFit/>
          </a:bodyPr>
          <a:lstStyle/>
          <a:p>
            <a:pPr marL="0" indent="0" algn="l">
              <a:buNone/>
            </a:pPr>
            <a:r>
              <a:rPr sz="1200" b="0" i="0">
                <a:solidFill>
                  <a:srgbClr val="374151"/>
                </a:solidFill>
                <a:latin typeface="Arial"/>
              </a:rPr>
              <a:t>Keep a running max and sum across blocks (online softmax)</a:t>
            </a:r>
          </a:p>
        </p:txBody>
      </p:sp>
      <p:sp>
        <p:nvSpPr>
          <p:cNvPr id="15" name="Rounded Rectangle 14"/>
          <p:cNvSpPr/>
          <p:nvPr/>
        </p:nvSpPr>
        <p:spPr>
          <a:xfrm>
            <a:off x="8890000" y="5321300"/>
            <a:ext cx="2489200" cy="1079500"/>
          </a:xfrm>
          <a:prstGeom prst="roundRect">
            <a:avLst>
              <a:gd name="adj" fmla="val 6000"/>
            </a:avLst>
          </a:prstGeom>
          <a:solidFill>
            <a:srgbClr val="F3F4F6"/>
          </a:solidFill>
          <a:ln>
            <a:noFill/>
          </a:ln>
        </p:spPr>
        <p:txBody>
          <a:bodyPr rtlCol="0" anchor="ctr"/>
          <a:lstStyle/>
          <a:p>
            <a:pPr algn="ctr"/>
            <a:endParaRPr/>
          </a:p>
        </p:txBody>
      </p:sp>
      <p:sp>
        <p:nvSpPr>
          <p:cNvPr id="16" name="TextBox 15"/>
          <p:cNvSpPr txBox="1"/>
          <p:nvPr/>
        </p:nvSpPr>
        <p:spPr>
          <a:xfrm>
            <a:off x="9042400" y="5473700"/>
            <a:ext cx="2184400" cy="230832"/>
          </a:xfrm>
          <a:prstGeom prst="rect">
            <a:avLst/>
          </a:prstGeom>
          <a:noFill/>
        </p:spPr>
        <p:txBody>
          <a:bodyPr wrap="square" lIns="0" tIns="0" rIns="0" bIns="0" anchor="t">
            <a:spAutoFit/>
          </a:bodyPr>
          <a:lstStyle/>
          <a:p>
            <a:pPr marL="0" indent="0" algn="l">
              <a:buNone/>
            </a:pPr>
            <a:r>
              <a:rPr sz="1500" b="1" i="0">
                <a:solidFill>
                  <a:srgbClr val="0F766E"/>
                </a:solidFill>
                <a:latin typeface="Arial"/>
              </a:rPr>
              <a:t>4  Accumulate</a:t>
            </a:r>
          </a:p>
        </p:txBody>
      </p:sp>
      <p:sp>
        <p:nvSpPr>
          <p:cNvPr id="17" name="TextBox 16"/>
          <p:cNvSpPr txBox="1"/>
          <p:nvPr/>
        </p:nvSpPr>
        <p:spPr>
          <a:xfrm>
            <a:off x="9042400" y="5780732"/>
            <a:ext cx="2184400" cy="369332"/>
          </a:xfrm>
          <a:prstGeom prst="rect">
            <a:avLst/>
          </a:prstGeom>
          <a:noFill/>
        </p:spPr>
        <p:txBody>
          <a:bodyPr wrap="square" lIns="0" tIns="0" rIns="0" bIns="0" anchor="t">
            <a:spAutoFit/>
          </a:bodyPr>
          <a:lstStyle/>
          <a:p>
            <a:pPr marL="0" indent="0" algn="l">
              <a:buNone/>
            </a:pPr>
            <a:r>
              <a:rPr sz="1200" b="0" i="0">
                <a:solidFill>
                  <a:srgbClr val="374151"/>
                </a:solidFill>
                <a:latin typeface="Arial"/>
              </a:rPr>
              <a:t>Weight the values Vⱼ and add them into the output</a:t>
            </a:r>
          </a:p>
        </p:txBody>
      </p:sp>
      <p:sp>
        <p:nvSpPr>
          <p:cNvPr id="18" name="Rounded Rectangle 17"/>
          <p:cNvSpPr/>
          <p:nvPr/>
        </p:nvSpPr>
        <p:spPr>
          <a:xfrm>
            <a:off x="812800" y="5175504"/>
            <a:ext cx="7874000" cy="355600"/>
          </a:xfrm>
          <a:prstGeom prst="roundRect">
            <a:avLst>
              <a:gd name="adj" fmla="val 6000"/>
            </a:avLst>
          </a:prstGeom>
          <a:solidFill>
            <a:srgbClr val="DDF1EE"/>
          </a:solidFill>
          <a:ln>
            <a:noFill/>
          </a:ln>
        </p:spPr>
        <p:txBody>
          <a:bodyPr rtlCol="0" anchor="ctr"/>
          <a:lstStyle/>
          <a:p>
            <a:pPr algn="ctr"/>
            <a:endParaRPr/>
          </a:p>
        </p:txBody>
      </p:sp>
      <p:sp>
        <p:nvSpPr>
          <p:cNvPr id="19" name="TextBox 18"/>
          <p:cNvSpPr txBox="1"/>
          <p:nvPr/>
        </p:nvSpPr>
        <p:spPr>
          <a:xfrm>
            <a:off x="965200" y="5166360"/>
            <a:ext cx="7569200" cy="384048"/>
          </a:xfrm>
          <a:prstGeom prst="rect">
            <a:avLst/>
          </a:prstGeom>
          <a:noFill/>
        </p:spPr>
        <p:txBody>
          <a:bodyPr wrap="square" lIns="0" tIns="0" rIns="0" bIns="0" anchor="ctr">
            <a:spAutoFit/>
          </a:bodyPr>
          <a:lstStyle/>
          <a:p>
            <a:pPr marL="0" indent="0" algn="l">
              <a:buNone/>
            </a:pPr>
            <a:r>
              <a:rPr sz="1200" b="1" i="0">
                <a:solidFill>
                  <a:srgbClr val="0F766E"/>
                </a:solidFill>
                <a:latin typeface="Arial"/>
              </a:rPr>
              <a:t>Same maths</a:t>
            </a:r>
            <a:r>
              <a:rPr sz="1200" b="0" i="0">
                <a:solidFill>
                  <a:srgbClr val="111827"/>
                </a:solidFill>
                <a:latin typeface="Arial"/>
              </a:rPr>
              <a:t> as contiguous attention: only the memory access pattern changes</a:t>
            </a:r>
          </a:p>
        </p:txBody>
      </p:sp>
      <p:sp>
        <p:nvSpPr>
          <p:cNvPr id="20" name="Rounded Rectangle 19"/>
          <p:cNvSpPr/>
          <p:nvPr/>
        </p:nvSpPr>
        <p:spPr>
          <a:xfrm>
            <a:off x="812800" y="5614416"/>
            <a:ext cx="7874000" cy="355600"/>
          </a:xfrm>
          <a:prstGeom prst="roundRect">
            <a:avLst>
              <a:gd name="adj" fmla="val 6000"/>
            </a:avLst>
          </a:prstGeom>
          <a:solidFill>
            <a:srgbClr val="F3F4F6"/>
          </a:solidFill>
          <a:ln>
            <a:noFill/>
          </a:ln>
        </p:spPr>
        <p:txBody>
          <a:bodyPr rtlCol="0" anchor="ctr"/>
          <a:lstStyle/>
          <a:p>
            <a:pPr algn="ctr"/>
            <a:endParaRPr/>
          </a:p>
        </p:txBody>
      </p:sp>
      <p:sp>
        <p:nvSpPr>
          <p:cNvPr id="21" name="TextBox 20"/>
          <p:cNvSpPr txBox="1"/>
          <p:nvPr/>
        </p:nvSpPr>
        <p:spPr>
          <a:xfrm>
            <a:off x="965200" y="5605272"/>
            <a:ext cx="7569200" cy="384048"/>
          </a:xfrm>
          <a:prstGeom prst="rect">
            <a:avLst/>
          </a:prstGeom>
          <a:noFill/>
        </p:spPr>
        <p:txBody>
          <a:bodyPr wrap="square" lIns="0" tIns="0" rIns="0" bIns="0" anchor="ctr">
            <a:spAutoFit/>
          </a:bodyPr>
          <a:lstStyle/>
          <a:p>
            <a:pPr marL="0" indent="0" algn="l">
              <a:buNone/>
            </a:pPr>
            <a:r>
              <a:rPr sz="1200" b="1" i="0">
                <a:solidFill>
                  <a:srgbClr val="111827"/>
                </a:solidFill>
                <a:latin typeface="Arial"/>
              </a:rPr>
              <a:t>Cost: </a:t>
            </a:r>
            <a:r>
              <a:rPr sz="1200" b="0" i="0">
                <a:solidFill>
                  <a:srgbClr val="111827"/>
                </a:solidFill>
                <a:latin typeface="Arial"/>
              </a:rPr>
              <a:t>kernel 20–26% slower (lookups, branching); bigger batches still win end to end</a:t>
            </a:r>
          </a:p>
        </p:txBody>
      </p:sp>
      <p:pic>
        <p:nvPicPr>
          <p:cNvPr id="22" name="Picture 21" descr="pagedkv">
            <a:extLst>
              <a:ext uri="{FF2B5EF4-FFF2-40B4-BE49-F238E27FC236}">
                <a16:creationId xmlns:a16="http://schemas.microsoft.com/office/drawing/2014/main" id="{D99C54FC-9F8B-C209-5CC8-C0673DF53304}"/>
              </a:ext>
            </a:extLst>
          </p:cNvPr>
          <p:cNvPicPr>
            <a:picLocks noChangeAspect="1"/>
          </p:cNvPicPr>
          <p:nvPr/>
        </p:nvPicPr>
        <p:blipFill>
          <a:blip r:embed="rId3"/>
          <a:stretch>
            <a:fillRect/>
          </a:stretch>
        </p:blipFill>
        <p:spPr>
          <a:xfrm>
            <a:off x="1364880" y="1856231"/>
            <a:ext cx="6770855" cy="2852927"/>
          </a:xfrm>
          <a:prstGeom prst="rect">
            <a:avLst/>
          </a:prstGeom>
        </p:spPr>
      </p:pic>
      <p:sp>
        <p:nvSpPr>
          <p:cNvPr id="23" name="Rounded Rectangle 22"/>
          <p:cNvSpPr/>
          <p:nvPr/>
        </p:nvSpPr>
        <p:spPr>
          <a:xfrm>
            <a:off x="813816" y="6053328"/>
            <a:ext cx="7872983" cy="356616"/>
          </a:xfrm>
          <a:prstGeom prst="roundRect">
            <a:avLst>
              <a:gd name="adj" fmla="val 6000"/>
            </a:avLst>
          </a:prstGeom>
          <a:solidFill>
            <a:srgbClr val="F3F4F6"/>
          </a:solidFill>
          <a:ln>
            <a:noFill/>
          </a:ln>
        </p:spPr>
        <p:txBody>
          <a:bodyPr rtlCol="0" anchor="ctr"/>
          <a:lstStyle/>
          <a:p>
            <a:pPr algn="ctr"/>
            <a:endParaRPr/>
          </a:p>
        </p:txBody>
      </p:sp>
      <p:sp>
        <p:nvSpPr>
          <p:cNvPr id="24" name="TextBox 23"/>
          <p:cNvSpPr txBox="1"/>
          <p:nvPr/>
        </p:nvSpPr>
        <p:spPr>
          <a:xfrm>
            <a:off x="969264" y="6044184"/>
            <a:ext cx="7571231" cy="384048"/>
          </a:xfrm>
          <a:prstGeom prst="rect">
            <a:avLst/>
          </a:prstGeom>
          <a:noFill/>
        </p:spPr>
        <p:txBody>
          <a:bodyPr wrap="square" lIns="0" tIns="0" rIns="0" bIns="0" anchor="ctr">
            <a:spAutoFit/>
          </a:bodyPr>
          <a:lstStyle/>
          <a:p>
            <a:pPr marL="0" indent="0" algn="l">
              <a:buNone/>
            </a:pPr>
            <a:r>
              <a:rPr sz="1200" b="1" i="0">
                <a:solidFill>
                  <a:srgbClr val="111827"/>
                </a:solidFill>
                <a:latin typeface="Arial"/>
              </a:rPr>
              <a:t>One block table per layer and per head: </a:t>
            </a:r>
            <a:r>
              <a:rPr sz="1200" b="0" i="0">
                <a:solidFill>
                  <a:srgbClr val="111827"/>
                </a:solidFill>
                <a:latin typeface="Arial"/>
              </a:rPr>
              <a:t>each attention layer and head keeps its own mapping</a:t>
            </a:r>
          </a:p>
        </p:txBody>
      </p:sp>
    </p:spTree>
    <p:extLst>
      <p:ext uri="{BB962C8B-B14F-4D97-AF65-F5344CB8AC3E}">
        <p14:creationId xmlns:p14="http://schemas.microsoft.com/office/powerpoint/2010/main" val="290514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CFCFB"/>
        </a:solidFill>
        <a:effectLst/>
      </p:bgPr>
    </p:bg>
    <p:spTree>
      <p:nvGrpSpPr>
        <p:cNvPr id="1" name=""/>
        <p:cNvGrpSpPr/>
        <p:nvPr/>
      </p:nvGrpSpPr>
      <p:grpSpPr>
        <a:xfrm>
          <a:off x="0" y="0"/>
          <a:ext cx="0" cy="0"/>
          <a:chOff x="0" y="0"/>
          <a:chExt cx="0" cy="0"/>
        </a:xfrm>
      </p:grpSpPr>
      <p:sp>
        <p:nvSpPr>
          <p:cNvPr id="2" name="TextBox 1"/>
          <p:cNvSpPr txBox="1"/>
          <p:nvPr/>
        </p:nvSpPr>
        <p:spPr>
          <a:xfrm>
            <a:off x="813816" y="1106424"/>
            <a:ext cx="10881360" cy="448056"/>
          </a:xfrm>
          <a:prstGeom prst="rect">
            <a:avLst/>
          </a:prstGeom>
          <a:noFill/>
        </p:spPr>
        <p:txBody>
          <a:bodyPr wrap="square" lIns="0" tIns="0" rIns="0" bIns="0" anchor="t">
            <a:spAutoFit/>
          </a:bodyPr>
          <a:lstStyle/>
          <a:p>
            <a:pPr marL="0" indent="0" algn="l">
              <a:buNone/>
            </a:pPr>
            <a:r>
              <a:rPr sz="3000" b="1" i="0">
                <a:solidFill>
                  <a:srgbClr val="111827"/>
                </a:solidFill>
                <a:latin typeface="Arial"/>
              </a:rPr>
              <a:t>The KV cache manager: logical blocks to physical blocks</a:t>
            </a:r>
          </a:p>
        </p:txBody>
      </p:sp>
      <p:sp>
        <p:nvSpPr>
          <p:cNvPr id="3" name="Rounded Rectangle 2"/>
          <p:cNvSpPr/>
          <p:nvPr/>
        </p:nvSpPr>
        <p:spPr>
          <a:xfrm>
            <a:off x="812800" y="1778000"/>
            <a:ext cx="3937000" cy="4089400"/>
          </a:xfrm>
          <a:prstGeom prst="roundRect">
            <a:avLst>
              <a:gd name="adj" fmla="val 4000"/>
            </a:avLst>
          </a:prstGeom>
          <a:noFill/>
          <a:ln w="6350">
            <a:solidFill>
              <a:srgbClr val="E3E5E8"/>
            </a:solidFill>
          </a:ln>
        </p:spPr>
        <p:txBody>
          <a:bodyPr rtlCol="0" anchor="ctr"/>
          <a:lstStyle/>
          <a:p>
            <a:pPr algn="ctr"/>
            <a:endParaRPr/>
          </a:p>
        </p:txBody>
      </p:sp>
      <p:sp>
        <p:nvSpPr>
          <p:cNvPr id="5" name="TextBox 4"/>
          <p:cNvSpPr txBox="1"/>
          <p:nvPr/>
        </p:nvSpPr>
        <p:spPr>
          <a:xfrm>
            <a:off x="812800" y="5918200"/>
            <a:ext cx="3937000" cy="215900"/>
          </a:xfrm>
          <a:prstGeom prst="rect">
            <a:avLst/>
          </a:prstGeom>
          <a:noFill/>
        </p:spPr>
        <p:txBody>
          <a:bodyPr wrap="square" lIns="0" tIns="0" rIns="0" bIns="0" anchor="t">
            <a:spAutoFit/>
          </a:bodyPr>
          <a:lstStyle/>
          <a:p>
            <a:pPr marL="0" indent="0" algn="l">
              <a:buNone/>
            </a:pPr>
            <a:r>
              <a:rPr sz="1200" b="0" i="0">
                <a:solidFill>
                  <a:srgbClr val="5B6270"/>
                </a:solidFill>
                <a:latin typeface="Arial"/>
              </a:rPr>
              <a:t>Fig. 6: block table translation · Kwon et al. 2023</a:t>
            </a:r>
          </a:p>
        </p:txBody>
      </p:sp>
      <p:sp>
        <p:nvSpPr>
          <p:cNvPr id="6" name="Rounded Rectangle 5"/>
          <p:cNvSpPr/>
          <p:nvPr/>
        </p:nvSpPr>
        <p:spPr>
          <a:xfrm>
            <a:off x="7223760" y="1773936"/>
            <a:ext cx="4151376" cy="813816"/>
          </a:xfrm>
          <a:prstGeom prst="roundRect">
            <a:avLst>
              <a:gd name="adj" fmla="val 6000"/>
            </a:avLst>
          </a:prstGeom>
          <a:solidFill>
            <a:srgbClr val="F3F4F6"/>
          </a:solidFill>
          <a:ln>
            <a:noFill/>
          </a:ln>
        </p:spPr>
        <p:txBody>
          <a:bodyPr rtlCol="0" anchor="ctr"/>
          <a:lstStyle/>
          <a:p>
            <a:pPr algn="ctr"/>
            <a:endParaRPr/>
          </a:p>
        </p:txBody>
      </p:sp>
      <p:sp>
        <p:nvSpPr>
          <p:cNvPr id="7" name="TextBox 6"/>
          <p:cNvSpPr txBox="1"/>
          <p:nvPr/>
        </p:nvSpPr>
        <p:spPr>
          <a:xfrm>
            <a:off x="7379208" y="1892807"/>
            <a:ext cx="3840480" cy="630936"/>
          </a:xfrm>
          <a:prstGeom prst="rect">
            <a:avLst/>
          </a:prstGeom>
          <a:noFill/>
        </p:spPr>
        <p:txBody>
          <a:bodyPr wrap="square" lIns="0" tIns="0" rIns="0" bIns="0" anchor="t">
            <a:spAutoFit/>
          </a:bodyPr>
          <a:lstStyle/>
          <a:p>
            <a:pPr marL="0" indent="0" algn="l">
              <a:spcAft>
                <a:spcPts val="300"/>
              </a:spcAft>
              <a:buNone/>
            </a:pPr>
            <a:r>
              <a:rPr sz="1500" b="1" i="0">
                <a:solidFill>
                  <a:srgbClr val="111827"/>
                </a:solidFill>
                <a:latin typeface="Arial"/>
              </a:rPr>
              <a:t>1  Request → logical blocks</a:t>
            </a:r>
          </a:p>
          <a:p>
            <a:pPr marL="0" indent="0" algn="l">
              <a:spcAft>
                <a:spcPts val="200"/>
              </a:spcAft>
              <a:buNone/>
            </a:pPr>
            <a:r>
              <a:rPr sz="1200" b="0" i="0">
                <a:solidFill>
                  <a:srgbClr val="374151"/>
                </a:solidFill>
                <a:latin typeface="Arial"/>
              </a:rPr>
              <a:t>Each request’s KV cache is a list of logical blocks, filled left to right</a:t>
            </a:r>
          </a:p>
        </p:txBody>
      </p:sp>
      <p:sp>
        <p:nvSpPr>
          <p:cNvPr id="8" name="Rounded Rectangle 7"/>
          <p:cNvSpPr/>
          <p:nvPr/>
        </p:nvSpPr>
        <p:spPr>
          <a:xfrm>
            <a:off x="7223760" y="2660904"/>
            <a:ext cx="4151376" cy="813816"/>
          </a:xfrm>
          <a:prstGeom prst="roundRect">
            <a:avLst>
              <a:gd name="adj" fmla="val 6000"/>
            </a:avLst>
          </a:prstGeom>
          <a:solidFill>
            <a:srgbClr val="F3F4F6"/>
          </a:solidFill>
          <a:ln>
            <a:noFill/>
          </a:ln>
        </p:spPr>
        <p:txBody>
          <a:bodyPr rtlCol="0" anchor="ctr"/>
          <a:lstStyle/>
          <a:p>
            <a:pPr algn="ctr"/>
            <a:endParaRPr/>
          </a:p>
        </p:txBody>
      </p:sp>
      <p:sp>
        <p:nvSpPr>
          <p:cNvPr id="9" name="TextBox 8"/>
          <p:cNvSpPr txBox="1"/>
          <p:nvPr/>
        </p:nvSpPr>
        <p:spPr>
          <a:xfrm>
            <a:off x="7379208" y="2779776"/>
            <a:ext cx="3840480" cy="630936"/>
          </a:xfrm>
          <a:prstGeom prst="rect">
            <a:avLst/>
          </a:prstGeom>
          <a:noFill/>
        </p:spPr>
        <p:txBody>
          <a:bodyPr wrap="square" lIns="0" tIns="0" rIns="0" bIns="0" anchor="t">
            <a:spAutoFit/>
          </a:bodyPr>
          <a:lstStyle/>
          <a:p>
            <a:pPr marL="0" indent="0" algn="l">
              <a:spcAft>
                <a:spcPts val="300"/>
              </a:spcAft>
              <a:buNone/>
            </a:pPr>
            <a:r>
              <a:rPr sz="1500" b="1" i="0">
                <a:solidFill>
                  <a:srgbClr val="111827"/>
                </a:solidFill>
                <a:latin typeface="Arial"/>
              </a:rPr>
              <a:t>2  GPU memory → physical blocks</a:t>
            </a:r>
          </a:p>
          <a:p>
            <a:pPr marL="0" indent="0" algn="l">
              <a:spcAft>
                <a:spcPts val="200"/>
              </a:spcAft>
              <a:buNone/>
            </a:pPr>
            <a:r>
              <a:rPr sz="1200" b="0" i="0">
                <a:solidFill>
                  <a:srgbClr val="374151"/>
                </a:solidFill>
                <a:latin typeface="Arial"/>
              </a:rPr>
              <a:t>The KV cache space on the GPU is cut into equal-sized physical blocks</a:t>
            </a:r>
          </a:p>
        </p:txBody>
      </p:sp>
      <p:sp>
        <p:nvSpPr>
          <p:cNvPr id="10" name="Rounded Rectangle 9"/>
          <p:cNvSpPr/>
          <p:nvPr/>
        </p:nvSpPr>
        <p:spPr>
          <a:xfrm>
            <a:off x="7223760" y="3547872"/>
            <a:ext cx="4151376" cy="813816"/>
          </a:xfrm>
          <a:prstGeom prst="roundRect">
            <a:avLst>
              <a:gd name="adj" fmla="val 6000"/>
            </a:avLst>
          </a:prstGeom>
          <a:solidFill>
            <a:srgbClr val="F3F4F6"/>
          </a:solidFill>
          <a:ln>
            <a:noFill/>
          </a:ln>
        </p:spPr>
        <p:txBody>
          <a:bodyPr rtlCol="0" anchor="ctr"/>
          <a:lstStyle/>
          <a:p>
            <a:pPr algn="ctr"/>
            <a:endParaRPr/>
          </a:p>
        </p:txBody>
      </p:sp>
      <p:sp>
        <p:nvSpPr>
          <p:cNvPr id="11" name="TextBox 10"/>
          <p:cNvSpPr txBox="1"/>
          <p:nvPr/>
        </p:nvSpPr>
        <p:spPr>
          <a:xfrm>
            <a:off x="7379208" y="3666744"/>
            <a:ext cx="3840480" cy="630936"/>
          </a:xfrm>
          <a:prstGeom prst="rect">
            <a:avLst/>
          </a:prstGeom>
          <a:noFill/>
        </p:spPr>
        <p:txBody>
          <a:bodyPr wrap="square" lIns="0" tIns="0" rIns="0" bIns="0" anchor="t">
            <a:spAutoFit/>
          </a:bodyPr>
          <a:lstStyle/>
          <a:p>
            <a:pPr marL="0" indent="0" algn="l">
              <a:spcAft>
                <a:spcPts val="300"/>
              </a:spcAft>
              <a:buNone/>
            </a:pPr>
            <a:r>
              <a:rPr sz="1500" b="1" i="0">
                <a:solidFill>
                  <a:srgbClr val="111827"/>
                </a:solidFill>
                <a:latin typeface="Arial"/>
              </a:rPr>
              <a:t>3  Block table</a:t>
            </a:r>
          </a:p>
          <a:p>
            <a:pPr marL="0" indent="0" algn="l">
              <a:spcAft>
                <a:spcPts val="200"/>
              </a:spcAft>
              <a:buNone/>
            </a:pPr>
            <a:r>
              <a:rPr sz="1200" b="0" i="0">
                <a:solidFill>
                  <a:srgbClr val="374151"/>
                </a:solidFill>
                <a:latin typeface="Arial"/>
              </a:rPr>
              <a:t>Maps each logical block to a physical block and keeps its # filled slots</a:t>
            </a:r>
          </a:p>
        </p:txBody>
      </p:sp>
      <p:sp>
        <p:nvSpPr>
          <p:cNvPr id="12" name="Rounded Rectangle 11"/>
          <p:cNvSpPr/>
          <p:nvPr/>
        </p:nvSpPr>
        <p:spPr>
          <a:xfrm>
            <a:off x="7223760" y="4434840"/>
            <a:ext cx="4151376" cy="813816"/>
          </a:xfrm>
          <a:prstGeom prst="roundRect">
            <a:avLst>
              <a:gd name="adj" fmla="val 6000"/>
            </a:avLst>
          </a:prstGeom>
          <a:solidFill>
            <a:srgbClr val="DDF1EE"/>
          </a:solidFill>
          <a:ln>
            <a:noFill/>
          </a:ln>
        </p:spPr>
        <p:txBody>
          <a:bodyPr rtlCol="0" anchor="ctr"/>
          <a:lstStyle/>
          <a:p>
            <a:pPr algn="ctr"/>
            <a:endParaRPr/>
          </a:p>
        </p:txBody>
      </p:sp>
      <p:sp>
        <p:nvSpPr>
          <p:cNvPr id="13" name="TextBox 12"/>
          <p:cNvSpPr txBox="1"/>
          <p:nvPr/>
        </p:nvSpPr>
        <p:spPr>
          <a:xfrm>
            <a:off x="7379208" y="4553712"/>
            <a:ext cx="3840480" cy="630936"/>
          </a:xfrm>
          <a:prstGeom prst="rect">
            <a:avLst/>
          </a:prstGeom>
          <a:noFill/>
        </p:spPr>
        <p:txBody>
          <a:bodyPr wrap="square" lIns="0" tIns="0" rIns="0" bIns="0" anchor="t">
            <a:spAutoFit/>
          </a:bodyPr>
          <a:lstStyle/>
          <a:p>
            <a:pPr marL="0" indent="0" algn="l">
              <a:spcAft>
                <a:spcPts val="300"/>
              </a:spcAft>
              <a:buNone/>
            </a:pPr>
            <a:r>
              <a:rPr sz="1500" b="1" i="0">
                <a:solidFill>
                  <a:srgbClr val="0F766E"/>
                </a:solidFill>
                <a:latin typeface="Arial"/>
              </a:rPr>
              <a:t>4  Allocation on demand</a:t>
            </a:r>
          </a:p>
          <a:p>
            <a:pPr marL="0" indent="0" algn="l">
              <a:spcAft>
                <a:spcPts val="200"/>
              </a:spcAft>
              <a:buNone/>
            </a:pPr>
            <a:r>
              <a:rPr sz="1200" b="0" i="0">
                <a:solidFill>
                  <a:srgbClr val="374151"/>
                </a:solidFill>
                <a:latin typeface="Arial"/>
              </a:rPr>
              <a:t>A new physical block is taken only when the last block is full (# filled = B)</a:t>
            </a:r>
          </a:p>
        </p:txBody>
      </p:sp>
      <p:sp>
        <p:nvSpPr>
          <p:cNvPr id="14" name="Rounded Rectangle 13"/>
          <p:cNvSpPr/>
          <p:nvPr/>
        </p:nvSpPr>
        <p:spPr>
          <a:xfrm>
            <a:off x="7223760" y="5321808"/>
            <a:ext cx="4151376" cy="813816"/>
          </a:xfrm>
          <a:prstGeom prst="roundRect">
            <a:avLst>
              <a:gd name="adj" fmla="val 6000"/>
            </a:avLst>
          </a:prstGeom>
          <a:solidFill>
            <a:srgbClr val="F3F4F6"/>
          </a:solidFill>
          <a:ln>
            <a:noFill/>
          </a:ln>
        </p:spPr>
        <p:txBody>
          <a:bodyPr rtlCol="0" anchor="ctr"/>
          <a:lstStyle/>
          <a:p>
            <a:pPr algn="ctr"/>
            <a:endParaRPr/>
          </a:p>
        </p:txBody>
      </p:sp>
      <p:sp>
        <p:nvSpPr>
          <p:cNvPr id="15" name="TextBox 14"/>
          <p:cNvSpPr txBox="1"/>
          <p:nvPr/>
        </p:nvSpPr>
        <p:spPr>
          <a:xfrm>
            <a:off x="7379208" y="5440680"/>
            <a:ext cx="3840480" cy="630936"/>
          </a:xfrm>
          <a:prstGeom prst="rect">
            <a:avLst/>
          </a:prstGeom>
          <a:noFill/>
        </p:spPr>
        <p:txBody>
          <a:bodyPr wrap="square" lIns="0" tIns="0" rIns="0" bIns="0" anchor="t">
            <a:spAutoFit/>
          </a:bodyPr>
          <a:lstStyle/>
          <a:p>
            <a:pPr marL="0" indent="0" algn="l">
              <a:spcAft>
                <a:spcPts val="300"/>
              </a:spcAft>
              <a:buNone/>
            </a:pPr>
            <a:r>
              <a:rPr sz="1500" b="1" i="0">
                <a:solidFill>
                  <a:srgbClr val="111827"/>
                </a:solidFill>
                <a:latin typeface="Arial"/>
              </a:rPr>
              <a:t>5  Free pool</a:t>
            </a:r>
          </a:p>
          <a:p>
            <a:pPr marL="0" indent="0" algn="l">
              <a:spcAft>
                <a:spcPts val="200"/>
              </a:spcAft>
              <a:buNone/>
            </a:pPr>
            <a:r>
              <a:rPr sz="1200" b="0" i="0">
                <a:solidFill>
                  <a:srgbClr val="374151"/>
                </a:solidFill>
                <a:latin typeface="Arial"/>
              </a:rPr>
              <a:t>When a request finishes, its blocks go back to the free pool for anyone</a:t>
            </a:r>
          </a:p>
        </p:txBody>
      </p:sp>
      <p:sp>
        <p:nvSpPr>
          <p:cNvPr id="16" name="Rounded Rectangle 15"/>
          <p:cNvSpPr/>
          <p:nvPr/>
        </p:nvSpPr>
        <p:spPr>
          <a:xfrm>
            <a:off x="4978400" y="1778000"/>
            <a:ext cx="2006600" cy="2114550"/>
          </a:xfrm>
          <a:prstGeom prst="roundRect">
            <a:avLst>
              <a:gd name="adj" fmla="val 6000"/>
            </a:avLst>
          </a:prstGeom>
          <a:solidFill>
            <a:srgbClr val="DDF1EE"/>
          </a:solidFill>
          <a:ln>
            <a:noFill/>
          </a:ln>
        </p:spPr>
        <p:txBody>
          <a:bodyPr rtlCol="0" anchor="ctr"/>
          <a:lstStyle/>
          <a:p>
            <a:pPr algn="ctr"/>
            <a:endParaRPr/>
          </a:p>
        </p:txBody>
      </p:sp>
      <p:sp>
        <p:nvSpPr>
          <p:cNvPr id="17" name="TextBox 16"/>
          <p:cNvSpPr txBox="1"/>
          <p:nvPr/>
        </p:nvSpPr>
        <p:spPr>
          <a:xfrm>
            <a:off x="5130800" y="1930400"/>
            <a:ext cx="1701800" cy="1803400"/>
          </a:xfrm>
          <a:prstGeom prst="rect">
            <a:avLst/>
          </a:prstGeom>
          <a:noFill/>
        </p:spPr>
        <p:txBody>
          <a:bodyPr wrap="square" lIns="0" tIns="0" rIns="0" bIns="0" anchor="ctr" anchorCtr="0">
            <a:noAutofit/>
          </a:bodyPr>
          <a:lstStyle/>
          <a:p>
            <a:pPr marL="0" indent="0" algn="l">
              <a:spcAft>
                <a:spcPts val="300"/>
              </a:spcAft>
              <a:buNone/>
            </a:pPr>
            <a:r>
              <a:rPr sz="1500" b="1" i="0">
                <a:solidFill>
                  <a:srgbClr val="0F766E"/>
                </a:solidFill>
                <a:latin typeface="Arial"/>
              </a:rPr>
              <a:t>No external fragmentation</a:t>
            </a:r>
          </a:p>
          <a:p>
            <a:pPr marL="0" indent="0" algn="l">
              <a:buNone/>
            </a:pPr>
            <a:r>
              <a:rPr sz="1200" b="0" i="0">
                <a:solidFill>
                  <a:srgbClr val="374151"/>
                </a:solidFill>
                <a:latin typeface="Arial"/>
              </a:rPr>
              <a:t>All blocks are the same size, so any free block fits</a:t>
            </a:r>
          </a:p>
        </p:txBody>
      </p:sp>
      <p:sp>
        <p:nvSpPr>
          <p:cNvPr id="18" name="Rounded Rectangle 17"/>
          <p:cNvSpPr/>
          <p:nvPr/>
        </p:nvSpPr>
        <p:spPr>
          <a:xfrm>
            <a:off x="4978400" y="4019550"/>
            <a:ext cx="2006600" cy="2114550"/>
          </a:xfrm>
          <a:prstGeom prst="roundRect">
            <a:avLst>
              <a:gd name="adj" fmla="val 6000"/>
            </a:avLst>
          </a:prstGeom>
          <a:solidFill>
            <a:srgbClr val="F3F4F6"/>
          </a:solidFill>
          <a:ln>
            <a:noFill/>
          </a:ln>
        </p:spPr>
        <p:txBody>
          <a:bodyPr rtlCol="0" anchor="ctr"/>
          <a:lstStyle/>
          <a:p>
            <a:pPr algn="ctr"/>
            <a:endParaRPr/>
          </a:p>
        </p:txBody>
      </p:sp>
      <p:sp>
        <p:nvSpPr>
          <p:cNvPr id="19" name="TextBox 18"/>
          <p:cNvSpPr txBox="1"/>
          <p:nvPr/>
        </p:nvSpPr>
        <p:spPr>
          <a:xfrm>
            <a:off x="5130800" y="4171950"/>
            <a:ext cx="1701800" cy="1803400"/>
          </a:xfrm>
          <a:prstGeom prst="rect">
            <a:avLst/>
          </a:prstGeom>
          <a:noFill/>
        </p:spPr>
        <p:txBody>
          <a:bodyPr wrap="square" lIns="0" tIns="0" rIns="0" bIns="0" anchor="ctr" anchorCtr="0">
            <a:noAutofit/>
          </a:bodyPr>
          <a:lstStyle/>
          <a:p>
            <a:pPr marL="0" indent="0" algn="l">
              <a:spcAft>
                <a:spcPts val="300"/>
              </a:spcAft>
              <a:buNone/>
            </a:pPr>
            <a:r>
              <a:rPr sz="1500" b="1" i="0">
                <a:solidFill>
                  <a:srgbClr val="111827"/>
                </a:solidFill>
                <a:latin typeface="Arial"/>
              </a:rPr>
              <a:t>Internal: ≤ B − 1 tokens</a:t>
            </a:r>
          </a:p>
          <a:p>
            <a:pPr marL="0" indent="0" algn="l">
              <a:buNone/>
            </a:pPr>
            <a:r>
              <a:rPr sz="1200" b="0" i="0">
                <a:solidFill>
                  <a:srgbClr val="374151"/>
                </a:solidFill>
                <a:latin typeface="Arial"/>
              </a:rPr>
              <a:t>Only the unfilled part of a sequence’s last block</a:t>
            </a:r>
          </a:p>
        </p:txBody>
      </p:sp>
      <p:pic>
        <p:nvPicPr>
          <p:cNvPr id="21" name="Graphic 20">
            <a:extLst>
              <a:ext uri="{FF2B5EF4-FFF2-40B4-BE49-F238E27FC236}">
                <a16:creationId xmlns:a16="http://schemas.microsoft.com/office/drawing/2014/main" id="{7B997190-31C6-6254-E8B2-3A8C6465D7F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9650" y="1879600"/>
            <a:ext cx="3543300" cy="3886200"/>
          </a:xfrm>
          <a:prstGeom prst="rect">
            <a:avLst/>
          </a:prstGeom>
        </p:spPr>
      </p:pic>
    </p:spTree>
    <p:extLst>
      <p:ext uri="{BB962C8B-B14F-4D97-AF65-F5344CB8AC3E}">
        <p14:creationId xmlns:p14="http://schemas.microsoft.com/office/powerpoint/2010/main" val="2326928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CFCFB"/>
        </a:solidFill>
        <a:effectLst/>
      </p:bgPr>
    </p:bg>
    <p:spTree>
      <p:nvGrpSpPr>
        <p:cNvPr id="1" name=""/>
        <p:cNvGrpSpPr/>
        <p:nvPr/>
      </p:nvGrpSpPr>
      <p:grpSpPr>
        <a:xfrm>
          <a:off x="0" y="0"/>
          <a:ext cx="0" cy="0"/>
          <a:chOff x="0" y="0"/>
          <a:chExt cx="0" cy="0"/>
        </a:xfrm>
      </p:grpSpPr>
      <p:sp>
        <p:nvSpPr>
          <p:cNvPr id="2" name="TextBox 1"/>
          <p:cNvSpPr txBox="1"/>
          <p:nvPr/>
        </p:nvSpPr>
        <p:spPr>
          <a:xfrm>
            <a:off x="813816" y="1106424"/>
            <a:ext cx="10881360" cy="448056"/>
          </a:xfrm>
          <a:prstGeom prst="rect">
            <a:avLst/>
          </a:prstGeom>
          <a:noFill/>
        </p:spPr>
        <p:txBody>
          <a:bodyPr wrap="square" lIns="0" tIns="0" rIns="0" bIns="0" anchor="t">
            <a:spAutoFit/>
          </a:bodyPr>
          <a:lstStyle/>
          <a:p>
            <a:pPr marL="0" indent="0" algn="l">
              <a:buNone/>
            </a:pPr>
            <a:r>
              <a:rPr sz="3000" b="1" i="0">
                <a:solidFill>
                  <a:srgbClr val="111827"/>
                </a:solidFill>
                <a:latin typeface="Arial"/>
              </a:rPr>
              <a:t>Sharing blocks: read-shared, write-unique</a:t>
            </a:r>
          </a:p>
        </p:txBody>
      </p:sp>
      <p:sp>
        <p:nvSpPr>
          <p:cNvPr id="3" name="Rounded Rectangle 2"/>
          <p:cNvSpPr/>
          <p:nvPr/>
        </p:nvSpPr>
        <p:spPr>
          <a:xfrm>
            <a:off x="813816" y="1773936"/>
            <a:ext cx="6766560" cy="3035808"/>
          </a:xfrm>
          <a:prstGeom prst="roundRect">
            <a:avLst>
              <a:gd name="adj" fmla="val 4000"/>
            </a:avLst>
          </a:prstGeom>
          <a:noFill/>
          <a:ln w="6350">
            <a:solidFill>
              <a:srgbClr val="E3E5E8"/>
            </a:solidFill>
          </a:ln>
        </p:spPr>
        <p:txBody>
          <a:bodyPr rtlCol="0" anchor="ctr"/>
          <a:lstStyle/>
          <a:p>
            <a:pPr algn="ctr"/>
            <a:endParaRPr/>
          </a:p>
        </p:txBody>
      </p:sp>
      <p:pic>
        <p:nvPicPr>
          <p:cNvPr id="4" name="Picture 3" descr="memshare.gif"/>
          <p:cNvPicPr>
            <a:picLocks noChangeAspect="1"/>
          </p:cNvPicPr>
          <p:nvPr/>
        </p:nvPicPr>
        <p:blipFill>
          <a:blip r:embed="rId3"/>
          <a:stretch>
            <a:fillRect/>
          </a:stretch>
        </p:blipFill>
        <p:spPr>
          <a:xfrm>
            <a:off x="886968" y="1867795"/>
            <a:ext cx="6620256" cy="2848089"/>
          </a:xfrm>
          <a:prstGeom prst="rect">
            <a:avLst/>
          </a:prstGeom>
        </p:spPr>
      </p:pic>
      <p:sp>
        <p:nvSpPr>
          <p:cNvPr id="5" name="TextBox 4"/>
          <p:cNvSpPr txBox="1"/>
          <p:nvPr/>
        </p:nvSpPr>
        <p:spPr>
          <a:xfrm>
            <a:off x="813816" y="4882896"/>
            <a:ext cx="6766560" cy="237744"/>
          </a:xfrm>
          <a:prstGeom prst="rect">
            <a:avLst/>
          </a:prstGeom>
          <a:noFill/>
        </p:spPr>
        <p:txBody>
          <a:bodyPr wrap="square" lIns="0" tIns="0" rIns="0" bIns="0" anchor="t">
            <a:spAutoFit/>
          </a:bodyPr>
          <a:lstStyle/>
          <a:p>
            <a:pPr marL="0" indent="0" algn="l">
              <a:buNone/>
            </a:pPr>
            <a:r>
              <a:rPr sz="1200" b="0" i="0">
                <a:solidFill>
                  <a:srgbClr val="5B6270"/>
                </a:solidFill>
                <a:latin typeface="Arial"/>
              </a:rPr>
              <a:t>Two samples of one prompt share blocks until one of them writes · H. Elshafie</a:t>
            </a:r>
          </a:p>
        </p:txBody>
      </p:sp>
      <p:sp>
        <p:nvSpPr>
          <p:cNvPr id="6" name="TextBox 5"/>
          <p:cNvSpPr txBox="1"/>
          <p:nvPr/>
        </p:nvSpPr>
        <p:spPr>
          <a:xfrm>
            <a:off x="813816" y="5285232"/>
            <a:ext cx="6766560" cy="731520"/>
          </a:xfrm>
          <a:prstGeom prst="rect">
            <a:avLst/>
          </a:prstGeom>
          <a:noFill/>
        </p:spPr>
        <p:txBody>
          <a:bodyPr wrap="square" lIns="0" tIns="0" rIns="0" bIns="0" anchor="t">
            <a:spAutoFit/>
          </a:bodyPr>
          <a:lstStyle/>
          <a:p>
            <a:pPr marL="0" indent="0" algn="l">
              <a:buNone/>
            </a:pPr>
            <a:r>
              <a:rPr sz="1200" b="0" i="0">
                <a:solidFill>
                  <a:srgbClr val="374151"/>
                </a:solidFill>
                <a:latin typeface="Arial"/>
              </a:rPr>
              <a:t>The kernel only sees block IDs, so requests with different decoding methods share one batch.</a:t>
            </a:r>
          </a:p>
        </p:txBody>
      </p:sp>
      <p:sp>
        <p:nvSpPr>
          <p:cNvPr id="7" name="Rounded Rectangle 6"/>
          <p:cNvSpPr/>
          <p:nvPr/>
        </p:nvSpPr>
        <p:spPr>
          <a:xfrm>
            <a:off x="7818120" y="1773936"/>
            <a:ext cx="3557016" cy="914400"/>
          </a:xfrm>
          <a:prstGeom prst="roundRect">
            <a:avLst>
              <a:gd name="adj" fmla="val 6000"/>
            </a:avLst>
          </a:prstGeom>
          <a:solidFill>
            <a:srgbClr val="F3F4F6"/>
          </a:solidFill>
          <a:ln>
            <a:noFill/>
          </a:ln>
        </p:spPr>
        <p:txBody>
          <a:bodyPr rtlCol="0" anchor="ctr"/>
          <a:lstStyle/>
          <a:p>
            <a:pPr algn="ctr"/>
            <a:endParaRPr/>
          </a:p>
        </p:txBody>
      </p:sp>
      <p:sp>
        <p:nvSpPr>
          <p:cNvPr id="8" name="TextBox 7"/>
          <p:cNvSpPr txBox="1"/>
          <p:nvPr/>
        </p:nvSpPr>
        <p:spPr>
          <a:xfrm>
            <a:off x="7973568" y="1892807"/>
            <a:ext cx="3246120" cy="731520"/>
          </a:xfrm>
          <a:prstGeom prst="rect">
            <a:avLst/>
          </a:prstGeom>
          <a:noFill/>
        </p:spPr>
        <p:txBody>
          <a:bodyPr wrap="square" lIns="0" tIns="0" rIns="0" bIns="0" anchor="t">
            <a:spAutoFit/>
          </a:bodyPr>
          <a:lstStyle/>
          <a:p>
            <a:pPr marL="0" indent="0" algn="l">
              <a:spcAft>
                <a:spcPts val="300"/>
              </a:spcAft>
              <a:buNone/>
            </a:pPr>
            <a:r>
              <a:rPr sz="1500" b="1" i="0">
                <a:solidFill>
                  <a:srgbClr val="111827"/>
                </a:solidFill>
                <a:latin typeface="Arial"/>
              </a:rPr>
              <a:t>Reference count</a:t>
            </a:r>
          </a:p>
          <a:p>
            <a:pPr marL="0" indent="0" algn="l">
              <a:spcAft>
                <a:spcPts val="200"/>
              </a:spcAft>
              <a:buNone/>
            </a:pPr>
            <a:r>
              <a:rPr sz="1200" b="0" i="0">
                <a:solidFill>
                  <a:srgbClr val="374151"/>
                </a:solidFill>
                <a:latin typeface="Arial"/>
              </a:rPr>
              <a:t>Each physical block counts the logical blocks mapped to it, so shared KV is stored once.</a:t>
            </a:r>
          </a:p>
        </p:txBody>
      </p:sp>
      <p:sp>
        <p:nvSpPr>
          <p:cNvPr id="9" name="Rounded Rectangle 8"/>
          <p:cNvSpPr/>
          <p:nvPr/>
        </p:nvSpPr>
        <p:spPr>
          <a:xfrm>
            <a:off x="7818120" y="2798064"/>
            <a:ext cx="3557016" cy="914400"/>
          </a:xfrm>
          <a:prstGeom prst="roundRect">
            <a:avLst>
              <a:gd name="adj" fmla="val 6000"/>
            </a:avLst>
          </a:prstGeom>
          <a:solidFill>
            <a:srgbClr val="F3F4F6"/>
          </a:solidFill>
          <a:ln>
            <a:noFill/>
          </a:ln>
        </p:spPr>
        <p:txBody>
          <a:bodyPr rtlCol="0" anchor="ctr"/>
          <a:lstStyle/>
          <a:p>
            <a:pPr algn="ctr"/>
            <a:endParaRPr/>
          </a:p>
        </p:txBody>
      </p:sp>
      <p:sp>
        <p:nvSpPr>
          <p:cNvPr id="10" name="TextBox 9"/>
          <p:cNvSpPr txBox="1"/>
          <p:nvPr/>
        </p:nvSpPr>
        <p:spPr>
          <a:xfrm>
            <a:off x="7973568" y="2916936"/>
            <a:ext cx="3246120" cy="731520"/>
          </a:xfrm>
          <a:prstGeom prst="rect">
            <a:avLst/>
          </a:prstGeom>
          <a:noFill/>
        </p:spPr>
        <p:txBody>
          <a:bodyPr wrap="square" lIns="0" tIns="0" rIns="0" bIns="0" anchor="t">
            <a:spAutoFit/>
          </a:bodyPr>
          <a:lstStyle/>
          <a:p>
            <a:pPr marL="0" indent="0" algn="l">
              <a:spcAft>
                <a:spcPts val="300"/>
              </a:spcAft>
              <a:buNone/>
            </a:pPr>
            <a:r>
              <a:rPr sz="1500" b="1" i="0">
                <a:solidFill>
                  <a:srgbClr val="111827"/>
                </a:solidFill>
                <a:latin typeface="Arial"/>
              </a:rPr>
              <a:t>Copy-on-write</a:t>
            </a:r>
          </a:p>
          <a:p>
            <a:pPr marL="0" indent="0" algn="l">
              <a:spcAft>
                <a:spcPts val="200"/>
              </a:spcAft>
              <a:buNone/>
            </a:pPr>
            <a:r>
              <a:rPr sz="1200" b="0" i="0">
                <a:solidFill>
                  <a:srgbClr val="374151"/>
                </a:solidFill>
                <a:latin typeface="Arial"/>
              </a:rPr>
              <a:t>Writing to a block with count &gt; 1 copies just that block; the count drops 2 → 1.</a:t>
            </a:r>
          </a:p>
        </p:txBody>
      </p:sp>
      <p:sp>
        <p:nvSpPr>
          <p:cNvPr id="11" name="Rounded Rectangle 10"/>
          <p:cNvSpPr/>
          <p:nvPr/>
        </p:nvSpPr>
        <p:spPr>
          <a:xfrm>
            <a:off x="7818120" y="3822191"/>
            <a:ext cx="3557016" cy="914400"/>
          </a:xfrm>
          <a:prstGeom prst="roundRect">
            <a:avLst>
              <a:gd name="adj" fmla="val 6000"/>
            </a:avLst>
          </a:prstGeom>
          <a:solidFill>
            <a:srgbClr val="F3F4F6"/>
          </a:solidFill>
          <a:ln>
            <a:noFill/>
          </a:ln>
        </p:spPr>
        <p:txBody>
          <a:bodyPr rtlCol="0" anchor="ctr"/>
          <a:lstStyle/>
          <a:p>
            <a:pPr algn="ctr"/>
            <a:endParaRPr/>
          </a:p>
        </p:txBody>
      </p:sp>
      <p:sp>
        <p:nvSpPr>
          <p:cNvPr id="12" name="TextBox 11"/>
          <p:cNvSpPr txBox="1"/>
          <p:nvPr/>
        </p:nvSpPr>
        <p:spPr>
          <a:xfrm>
            <a:off x="7973568" y="3941063"/>
            <a:ext cx="3246120" cy="731520"/>
          </a:xfrm>
          <a:prstGeom prst="rect">
            <a:avLst/>
          </a:prstGeom>
          <a:noFill/>
        </p:spPr>
        <p:txBody>
          <a:bodyPr wrap="square" lIns="0" tIns="0" rIns="0" bIns="0" anchor="t">
            <a:spAutoFit/>
          </a:bodyPr>
          <a:lstStyle/>
          <a:p>
            <a:pPr marL="0" indent="0" algn="l">
              <a:spcAft>
                <a:spcPts val="300"/>
              </a:spcAft>
              <a:buNone/>
            </a:pPr>
            <a:r>
              <a:rPr sz="1500" b="1" i="0">
                <a:solidFill>
                  <a:srgbClr val="111827"/>
                </a:solidFill>
                <a:latin typeface="Arial"/>
              </a:rPr>
              <a:t>Free</a:t>
            </a:r>
          </a:p>
          <a:p>
            <a:pPr marL="0" indent="0" algn="l">
              <a:spcAft>
                <a:spcPts val="200"/>
              </a:spcAft>
              <a:buNone/>
            </a:pPr>
            <a:r>
              <a:rPr sz="1200" b="0" i="0">
                <a:solidFill>
                  <a:srgbClr val="374151"/>
                </a:solidFill>
                <a:latin typeface="Arial"/>
              </a:rPr>
              <a:t>A finished sequence drops its counts; a block at 0 goes back to the free pool.</a:t>
            </a:r>
          </a:p>
        </p:txBody>
      </p:sp>
      <p:sp>
        <p:nvSpPr>
          <p:cNvPr id="13" name="Rounded Rectangle 12"/>
          <p:cNvSpPr/>
          <p:nvPr/>
        </p:nvSpPr>
        <p:spPr>
          <a:xfrm>
            <a:off x="7818120" y="4882896"/>
            <a:ext cx="3557016" cy="822960"/>
          </a:xfrm>
          <a:prstGeom prst="roundRect">
            <a:avLst>
              <a:gd name="adj" fmla="val 6000"/>
            </a:avLst>
          </a:prstGeom>
          <a:solidFill>
            <a:srgbClr val="DDF1EE"/>
          </a:solidFill>
          <a:ln>
            <a:noFill/>
          </a:ln>
        </p:spPr>
        <p:txBody>
          <a:bodyPr rtlCol="0" anchor="ctr"/>
          <a:lstStyle/>
          <a:p>
            <a:pPr algn="ctr"/>
            <a:endParaRPr/>
          </a:p>
        </p:txBody>
      </p:sp>
      <p:sp>
        <p:nvSpPr>
          <p:cNvPr id="14" name="TextBox 13"/>
          <p:cNvSpPr txBox="1"/>
          <p:nvPr/>
        </p:nvSpPr>
        <p:spPr>
          <a:xfrm>
            <a:off x="7973568" y="4956048"/>
            <a:ext cx="3246120" cy="868680"/>
          </a:xfrm>
          <a:prstGeom prst="rect">
            <a:avLst/>
          </a:prstGeom>
          <a:noFill/>
        </p:spPr>
        <p:txBody>
          <a:bodyPr wrap="square" lIns="0" tIns="0" rIns="0" bIns="0" anchor="t">
            <a:spAutoFit/>
          </a:bodyPr>
          <a:lstStyle/>
          <a:p>
            <a:pPr marL="0" indent="0" algn="l">
              <a:buNone/>
            </a:pPr>
            <a:r>
              <a:rPr sz="2000" b="1" i="0">
                <a:solidFill>
                  <a:srgbClr val="0F766E"/>
                </a:solidFill>
                <a:latin typeface="Courier New"/>
              </a:rPr>
              <a:t>fork · append · free</a:t>
            </a:r>
          </a:p>
          <a:p>
            <a:pPr marL="0" indent="0" algn="l">
              <a:buNone/>
            </a:pPr>
            <a:r>
              <a:rPr sz="1200" b="0" i="0">
                <a:solidFill>
                  <a:srgbClr val="374151"/>
                </a:solidFill>
                <a:latin typeface="Arial"/>
              </a:rPr>
              <a:t>three primitives build every sharing pattern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CFCFB"/>
        </a:solidFill>
        <a:effectLst/>
      </p:bgPr>
    </p:bg>
    <p:spTree>
      <p:nvGrpSpPr>
        <p:cNvPr id="1" name=""/>
        <p:cNvGrpSpPr/>
        <p:nvPr/>
      </p:nvGrpSpPr>
      <p:grpSpPr>
        <a:xfrm>
          <a:off x="0" y="0"/>
          <a:ext cx="0" cy="0"/>
          <a:chOff x="0" y="0"/>
          <a:chExt cx="0" cy="0"/>
        </a:xfrm>
      </p:grpSpPr>
      <p:sp>
        <p:nvSpPr>
          <p:cNvPr id="2" name="TextBox 1"/>
          <p:cNvSpPr txBox="1"/>
          <p:nvPr/>
        </p:nvSpPr>
        <p:spPr>
          <a:xfrm>
            <a:off x="813816" y="1106424"/>
            <a:ext cx="10881360" cy="448056"/>
          </a:xfrm>
          <a:prstGeom prst="rect">
            <a:avLst/>
          </a:prstGeom>
          <a:noFill/>
        </p:spPr>
        <p:txBody>
          <a:bodyPr wrap="square" lIns="0" tIns="0" rIns="0" bIns="0" anchor="t">
            <a:spAutoFit/>
          </a:bodyPr>
          <a:lstStyle/>
          <a:p>
            <a:pPr marL="0" indent="0" algn="l">
              <a:buNone/>
            </a:pPr>
            <a:r>
              <a:rPr sz="3000" b="1" i="0">
                <a:solidFill>
                  <a:srgbClr val="111827"/>
                </a:solidFill>
                <a:latin typeface="Arial"/>
              </a:rPr>
              <a:t>Parallel sampling and beam search</a:t>
            </a:r>
          </a:p>
        </p:txBody>
      </p:sp>
      <p:sp>
        <p:nvSpPr>
          <p:cNvPr id="3" name="TextBox 2"/>
          <p:cNvSpPr txBox="1"/>
          <p:nvPr/>
        </p:nvSpPr>
        <p:spPr>
          <a:xfrm>
            <a:off x="813816" y="1773936"/>
            <a:ext cx="5166360" cy="365760"/>
          </a:xfrm>
          <a:prstGeom prst="rect">
            <a:avLst/>
          </a:prstGeom>
          <a:noFill/>
        </p:spPr>
        <p:txBody>
          <a:bodyPr wrap="square" lIns="0" tIns="0" rIns="0" bIns="0" anchor="t">
            <a:spAutoFit/>
          </a:bodyPr>
          <a:lstStyle/>
          <a:p>
            <a:pPr marL="0" indent="0" algn="l">
              <a:buNone/>
            </a:pPr>
            <a:r>
              <a:rPr sz="2200" b="1" i="0">
                <a:solidFill>
                  <a:srgbClr val="111827"/>
                </a:solidFill>
                <a:latin typeface="Arial"/>
              </a:rPr>
              <a:t>Parallel sampling</a:t>
            </a:r>
          </a:p>
        </p:txBody>
      </p:sp>
      <p:sp>
        <p:nvSpPr>
          <p:cNvPr id="4" name="TextBox 3"/>
          <p:cNvSpPr txBox="1"/>
          <p:nvPr/>
        </p:nvSpPr>
        <p:spPr>
          <a:xfrm>
            <a:off x="813816" y="1828800"/>
            <a:ext cx="5166360" cy="274320"/>
          </a:xfrm>
          <a:prstGeom prst="rect">
            <a:avLst/>
          </a:prstGeom>
          <a:noFill/>
        </p:spPr>
        <p:txBody>
          <a:bodyPr wrap="square" lIns="0" tIns="0" rIns="0" bIns="0" anchor="t">
            <a:spAutoFit/>
          </a:bodyPr>
          <a:lstStyle/>
          <a:p>
            <a:pPr marL="0" indent="0" algn="r">
              <a:buNone/>
            </a:pPr>
            <a:r>
              <a:rPr sz="1200" b="1" i="0">
                <a:solidFill>
                  <a:srgbClr val="0F766E"/>
                </a:solidFill>
                <a:latin typeface="Arial"/>
              </a:rPr>
              <a:t>saves 6.1–9.8% memory</a:t>
            </a:r>
          </a:p>
        </p:txBody>
      </p:sp>
      <p:sp>
        <p:nvSpPr>
          <p:cNvPr id="5" name="Rounded Rectangle 4"/>
          <p:cNvSpPr/>
          <p:nvPr/>
        </p:nvSpPr>
        <p:spPr>
          <a:xfrm>
            <a:off x="813816" y="2194560"/>
            <a:ext cx="5166360" cy="1965960"/>
          </a:xfrm>
          <a:prstGeom prst="roundRect">
            <a:avLst>
              <a:gd name="adj" fmla="val 4000"/>
            </a:avLst>
          </a:prstGeom>
          <a:noFill/>
          <a:ln w="6350">
            <a:solidFill>
              <a:srgbClr val="E3E5E8"/>
            </a:solidFill>
          </a:ln>
        </p:spPr>
        <p:txBody>
          <a:bodyPr rtlCol="0" anchor="ctr"/>
          <a:lstStyle/>
          <a:p>
            <a:pPr algn="ctr"/>
            <a:endParaRPr/>
          </a:p>
        </p:txBody>
      </p:sp>
      <p:pic>
        <p:nvPicPr>
          <p:cNvPr id="6" name="Picture 5" descr="fig8.png"/>
          <p:cNvPicPr>
            <a:picLocks noChangeAspect="1"/>
          </p:cNvPicPr>
          <p:nvPr/>
        </p:nvPicPr>
        <p:blipFill>
          <a:blip r:embed="rId3"/>
          <a:stretch>
            <a:fillRect/>
          </a:stretch>
        </p:blipFill>
        <p:spPr>
          <a:xfrm>
            <a:off x="1203937" y="2286000"/>
            <a:ext cx="4386116" cy="1783080"/>
          </a:xfrm>
          <a:prstGeom prst="rect">
            <a:avLst/>
          </a:prstGeom>
        </p:spPr>
      </p:pic>
      <p:sp>
        <p:nvSpPr>
          <p:cNvPr id="7" name="TextBox 6"/>
          <p:cNvSpPr txBox="1"/>
          <p:nvPr/>
        </p:nvSpPr>
        <p:spPr>
          <a:xfrm>
            <a:off x="813816" y="4206240"/>
            <a:ext cx="5166360" cy="237744"/>
          </a:xfrm>
          <a:prstGeom prst="rect">
            <a:avLst/>
          </a:prstGeom>
          <a:noFill/>
        </p:spPr>
        <p:txBody>
          <a:bodyPr wrap="square" lIns="0" tIns="0" rIns="0" bIns="0" anchor="t">
            <a:spAutoFit/>
          </a:bodyPr>
          <a:lstStyle/>
          <a:p>
            <a:pPr marL="0" indent="0" algn="l">
              <a:buNone/>
            </a:pPr>
            <a:r>
              <a:rPr sz="1200" b="0" i="0">
                <a:solidFill>
                  <a:srgbClr val="5B6270"/>
                </a:solidFill>
                <a:latin typeface="Arial"/>
              </a:rPr>
              <a:t>Fig. 8: two samples, one prompt · Kwon et al. 2023</a:t>
            </a:r>
          </a:p>
        </p:txBody>
      </p:sp>
      <p:sp>
        <p:nvSpPr>
          <p:cNvPr id="8" name="TextBox 7"/>
          <p:cNvSpPr txBox="1"/>
          <p:nvPr/>
        </p:nvSpPr>
        <p:spPr>
          <a:xfrm>
            <a:off x="813816" y="4526280"/>
            <a:ext cx="5166360" cy="1371600"/>
          </a:xfrm>
          <a:prstGeom prst="rect">
            <a:avLst/>
          </a:prstGeom>
          <a:noFill/>
        </p:spPr>
        <p:txBody>
          <a:bodyPr wrap="square" lIns="0" tIns="0" rIns="0" bIns="0" anchor="t">
            <a:spAutoFit/>
          </a:bodyPr>
          <a:lstStyle/>
          <a:p>
            <a:pPr marL="182880" indent="-182880" algn="l">
              <a:spcAft>
                <a:spcPts val="400"/>
              </a:spcAft>
              <a:buChar char="•"/>
            </a:pPr>
            <a:r>
              <a:rPr sz="1200" b="0" i="0">
                <a:solidFill>
                  <a:srgbClr val="374151"/>
                </a:solidFill>
                <a:latin typeface="Arial"/>
              </a:rPr>
              <a:t>One prompt, several outputs (e.g. candidate code completions to pick from)</a:t>
            </a:r>
          </a:p>
          <a:p>
            <a:pPr marL="182880" indent="-182880" algn="l">
              <a:spcAft>
                <a:spcPts val="400"/>
              </a:spcAft>
              <a:buChar char="•"/>
            </a:pPr>
            <a:r>
              <a:rPr sz="1200" b="0" i="0">
                <a:solidFill>
                  <a:srgbClr val="374151"/>
                </a:solidFill>
                <a:latin typeface="Arial"/>
              </a:rPr>
              <a:t>Both samples map the prompt to the same physical blocks (ref count 2)</a:t>
            </a:r>
          </a:p>
          <a:p>
            <a:pPr marL="182880" indent="-182880" algn="l">
              <a:spcAft>
                <a:spcPts val="400"/>
              </a:spcAft>
              <a:buChar char="•"/>
            </a:pPr>
            <a:r>
              <a:rPr sz="1200" b="0" i="0">
                <a:solidFill>
                  <a:srgbClr val="374151"/>
                </a:solidFill>
                <a:latin typeface="Arial"/>
              </a:rPr>
              <a:t>A1 writes into shared block 1 → it is copied to block 3, count 2 → 1; A2 then writes in place</a:t>
            </a:r>
          </a:p>
        </p:txBody>
      </p:sp>
      <p:sp>
        <p:nvSpPr>
          <p:cNvPr id="9" name="TextBox 8"/>
          <p:cNvSpPr txBox="1"/>
          <p:nvPr/>
        </p:nvSpPr>
        <p:spPr>
          <a:xfrm>
            <a:off x="6208776" y="1773936"/>
            <a:ext cx="5166360" cy="365760"/>
          </a:xfrm>
          <a:prstGeom prst="rect">
            <a:avLst/>
          </a:prstGeom>
          <a:noFill/>
        </p:spPr>
        <p:txBody>
          <a:bodyPr wrap="square" lIns="0" tIns="0" rIns="0" bIns="0" anchor="t">
            <a:spAutoFit/>
          </a:bodyPr>
          <a:lstStyle/>
          <a:p>
            <a:pPr marL="0" indent="0" algn="l">
              <a:buNone/>
            </a:pPr>
            <a:r>
              <a:rPr sz="2200" b="1" i="0">
                <a:solidFill>
                  <a:srgbClr val="111827"/>
                </a:solidFill>
                <a:latin typeface="Arial"/>
              </a:rPr>
              <a:t>Beam search</a:t>
            </a:r>
          </a:p>
        </p:txBody>
      </p:sp>
      <p:sp>
        <p:nvSpPr>
          <p:cNvPr id="10" name="TextBox 9"/>
          <p:cNvSpPr txBox="1"/>
          <p:nvPr/>
        </p:nvSpPr>
        <p:spPr>
          <a:xfrm>
            <a:off x="6208776" y="1828800"/>
            <a:ext cx="5166360" cy="274320"/>
          </a:xfrm>
          <a:prstGeom prst="rect">
            <a:avLst/>
          </a:prstGeom>
          <a:noFill/>
        </p:spPr>
        <p:txBody>
          <a:bodyPr wrap="square" lIns="0" tIns="0" rIns="0" bIns="0" anchor="t">
            <a:spAutoFit/>
          </a:bodyPr>
          <a:lstStyle/>
          <a:p>
            <a:pPr marL="0" indent="0" algn="r">
              <a:buNone/>
            </a:pPr>
            <a:r>
              <a:rPr sz="1200" b="1" i="0">
                <a:solidFill>
                  <a:srgbClr val="0F766E"/>
                </a:solidFill>
                <a:latin typeface="Arial"/>
              </a:rPr>
              <a:t>saves 37.6–55.2% memory</a:t>
            </a:r>
          </a:p>
        </p:txBody>
      </p:sp>
      <p:sp>
        <p:nvSpPr>
          <p:cNvPr id="11" name="Rounded Rectangle 10"/>
          <p:cNvSpPr/>
          <p:nvPr/>
        </p:nvSpPr>
        <p:spPr>
          <a:xfrm>
            <a:off x="6208776" y="2194560"/>
            <a:ext cx="5166360" cy="1965960"/>
          </a:xfrm>
          <a:prstGeom prst="roundRect">
            <a:avLst>
              <a:gd name="adj" fmla="val 4000"/>
            </a:avLst>
          </a:prstGeom>
          <a:noFill/>
          <a:ln w="6350">
            <a:solidFill>
              <a:srgbClr val="E3E5E8"/>
            </a:solidFill>
          </a:ln>
        </p:spPr>
        <p:txBody>
          <a:bodyPr rtlCol="0" anchor="ctr"/>
          <a:lstStyle/>
          <a:p>
            <a:pPr algn="ctr"/>
            <a:endParaRPr/>
          </a:p>
        </p:txBody>
      </p:sp>
      <p:pic>
        <p:nvPicPr>
          <p:cNvPr id="12" name="Picture 11" descr="image.png"/>
          <p:cNvPicPr>
            <a:picLocks noChangeAspect="1"/>
          </p:cNvPicPr>
          <p:nvPr/>
        </p:nvPicPr>
        <p:blipFill>
          <a:blip r:embed="rId4"/>
          <a:stretch>
            <a:fillRect/>
          </a:stretch>
        </p:blipFill>
        <p:spPr>
          <a:xfrm>
            <a:off x="6300216" y="2428984"/>
            <a:ext cx="4983480" cy="1497111"/>
          </a:xfrm>
          <a:prstGeom prst="rect">
            <a:avLst/>
          </a:prstGeom>
        </p:spPr>
      </p:pic>
      <p:sp>
        <p:nvSpPr>
          <p:cNvPr id="13" name="TextBox 12"/>
          <p:cNvSpPr txBox="1"/>
          <p:nvPr/>
        </p:nvSpPr>
        <p:spPr>
          <a:xfrm>
            <a:off x="6208776" y="4206240"/>
            <a:ext cx="5166360" cy="237744"/>
          </a:xfrm>
          <a:prstGeom prst="rect">
            <a:avLst/>
          </a:prstGeom>
          <a:noFill/>
        </p:spPr>
        <p:txBody>
          <a:bodyPr wrap="square" lIns="0" tIns="0" rIns="0" bIns="0" anchor="t">
            <a:spAutoFit/>
          </a:bodyPr>
          <a:lstStyle/>
          <a:p>
            <a:pPr marL="0" indent="0" algn="l">
              <a:buNone/>
            </a:pPr>
            <a:r>
              <a:rPr sz="1200" b="0" i="0">
                <a:solidFill>
                  <a:srgbClr val="5B6270"/>
                </a:solidFill>
                <a:latin typeface="Arial"/>
              </a:rPr>
              <a:t>Three beams share the prompt; two share a longer prefix · Kwon et al., 2023</a:t>
            </a:r>
          </a:p>
        </p:txBody>
      </p:sp>
      <p:sp>
        <p:nvSpPr>
          <p:cNvPr id="14" name="TextBox 13"/>
          <p:cNvSpPr txBox="1"/>
          <p:nvPr/>
        </p:nvSpPr>
        <p:spPr>
          <a:xfrm>
            <a:off x="6208776" y="4526280"/>
            <a:ext cx="5166360" cy="1371600"/>
          </a:xfrm>
          <a:prstGeom prst="rect">
            <a:avLst/>
          </a:prstGeom>
          <a:noFill/>
        </p:spPr>
        <p:txBody>
          <a:bodyPr wrap="square" lIns="0" tIns="0" rIns="0" bIns="0" anchor="t">
            <a:spAutoFit/>
          </a:bodyPr>
          <a:lstStyle/>
          <a:p>
            <a:pPr marL="182880" indent="-182880" algn="l">
              <a:spcAft>
                <a:spcPts val="400"/>
              </a:spcAft>
              <a:buChar char="•"/>
            </a:pPr>
            <a:r>
              <a:rPr sz="1200" b="0" i="0">
                <a:solidFill>
                  <a:srgbClr val="374151"/>
                </a:solidFill>
                <a:latin typeface="Arial"/>
              </a:rPr>
              <a:t>Keeps the top k candidates each step; they share prefixes like a process tree</a:t>
            </a:r>
          </a:p>
          <a:p>
            <a:pPr marL="182880" indent="-182880" algn="l">
              <a:spcAft>
                <a:spcPts val="400"/>
              </a:spcAft>
              <a:buChar char="•"/>
            </a:pPr>
            <a:r>
              <a:rPr sz="1200" b="0" i="0">
                <a:solidFill>
                  <a:srgbClr val="374151"/>
                </a:solidFill>
                <a:latin typeface="Arial"/>
              </a:rPr>
              <a:t>Candidates that drop out lower their blocks’ counts; blocks at 0 are freed</a:t>
            </a:r>
          </a:p>
          <a:p>
            <a:pPr marL="182880" indent="-182880" algn="l">
              <a:spcAft>
                <a:spcPts val="400"/>
              </a:spcAft>
              <a:buChar char="•"/>
            </a:pPr>
            <a:r>
              <a:rPr sz="1200" b="0" i="0">
                <a:solidFill>
                  <a:srgbClr val="374151"/>
                </a:solidFill>
                <a:latin typeface="Arial"/>
              </a:rPr>
              <a:t>Older systems copied whole KV caches on every re-rank; vLLM copies at most one block</a:t>
            </a:r>
          </a:p>
        </p:txBody>
      </p:sp>
      <p:sp>
        <p:nvSpPr>
          <p:cNvPr id="15" name="Rounded Rectangle 14"/>
          <p:cNvSpPr/>
          <p:nvPr/>
        </p:nvSpPr>
        <p:spPr>
          <a:xfrm>
            <a:off x="813816" y="5989320"/>
            <a:ext cx="10561320" cy="384048"/>
          </a:xfrm>
          <a:prstGeom prst="roundRect">
            <a:avLst>
              <a:gd name="adj" fmla="val 6000"/>
            </a:avLst>
          </a:prstGeom>
          <a:solidFill>
            <a:srgbClr val="DDF1EE"/>
          </a:solidFill>
          <a:ln>
            <a:noFill/>
          </a:ln>
        </p:spPr>
        <p:txBody>
          <a:bodyPr rtlCol="0" anchor="ctr"/>
          <a:lstStyle/>
          <a:p>
            <a:pPr algn="ctr"/>
            <a:endParaRPr/>
          </a:p>
        </p:txBody>
      </p:sp>
      <p:sp>
        <p:nvSpPr>
          <p:cNvPr id="16" name="TextBox 15"/>
          <p:cNvSpPr txBox="1"/>
          <p:nvPr/>
        </p:nvSpPr>
        <p:spPr>
          <a:xfrm>
            <a:off x="969264" y="5998464"/>
            <a:ext cx="10241280" cy="374904"/>
          </a:xfrm>
          <a:prstGeom prst="rect">
            <a:avLst/>
          </a:prstGeom>
          <a:noFill/>
        </p:spPr>
        <p:txBody>
          <a:bodyPr wrap="square" lIns="0" tIns="0" rIns="0" bIns="0" anchor="ctr">
            <a:spAutoFit/>
          </a:bodyPr>
          <a:lstStyle/>
          <a:p>
            <a:pPr marL="0" indent="0" algn="l">
              <a:buNone/>
            </a:pPr>
            <a:r>
              <a:rPr sz="1200" b="1" i="0">
                <a:solidFill>
                  <a:srgbClr val="0F766E"/>
                </a:solidFill>
                <a:latin typeface="Arial"/>
              </a:rPr>
              <a:t>Throughput over Orca Oracle: </a:t>
            </a:r>
            <a:r>
              <a:rPr sz="1200" b="0" i="0">
                <a:solidFill>
                  <a:srgbClr val="111827"/>
                </a:solidFill>
                <a:latin typeface="Arial"/>
              </a:rPr>
              <a:t>1.3× with basic sampling, rising to 2.3× with beam width 6 (OPT-13B, Alpaca)</a:t>
            </a:r>
          </a:p>
        </p:txBody>
      </p:sp>
      <p:pic>
        <p:nvPicPr>
          <p:cNvPr id="17" name="Picture 16" descr="Do you think he saw the season 5 future too? : r/shield">
            <a:extLst>
              <a:ext uri="{FF2B5EF4-FFF2-40B4-BE49-F238E27FC236}">
                <a16:creationId xmlns:a16="http://schemas.microsoft.com/office/drawing/2014/main" id="{900B5886-8D5C-70EB-DA1B-682CEE1BB4C3}"/>
              </a:ext>
            </a:extLst>
          </p:cNvPr>
          <p:cNvPicPr>
            <a:picLocks noChangeAspect="1"/>
          </p:cNvPicPr>
          <p:nvPr/>
        </p:nvPicPr>
        <p:blipFill>
          <a:blip r:embed="rId5"/>
          <a:stretch>
            <a:fillRect/>
          </a:stretch>
        </p:blipFill>
        <p:spPr>
          <a:xfrm>
            <a:off x="8275000" y="-72688"/>
            <a:ext cx="3917000" cy="21849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CFCFB"/>
        </a:solidFill>
        <a:effectLst/>
      </p:bgPr>
    </p:bg>
    <p:spTree>
      <p:nvGrpSpPr>
        <p:cNvPr id="1" name=""/>
        <p:cNvGrpSpPr/>
        <p:nvPr/>
      </p:nvGrpSpPr>
      <p:grpSpPr>
        <a:xfrm>
          <a:off x="0" y="0"/>
          <a:ext cx="0" cy="0"/>
          <a:chOff x="0" y="0"/>
          <a:chExt cx="0" cy="0"/>
        </a:xfrm>
      </p:grpSpPr>
      <p:sp>
        <p:nvSpPr>
          <p:cNvPr id="2" name="TextBox 1"/>
          <p:cNvSpPr txBox="1"/>
          <p:nvPr/>
        </p:nvSpPr>
        <p:spPr>
          <a:xfrm>
            <a:off x="813816" y="1106424"/>
            <a:ext cx="10881360" cy="448056"/>
          </a:xfrm>
          <a:prstGeom prst="rect">
            <a:avLst/>
          </a:prstGeom>
          <a:noFill/>
        </p:spPr>
        <p:txBody>
          <a:bodyPr wrap="square" lIns="0" tIns="0" rIns="0" bIns="0" anchor="t">
            <a:spAutoFit/>
          </a:bodyPr>
          <a:lstStyle/>
          <a:p>
            <a:pPr marL="0" indent="0" algn="l">
              <a:buNone/>
            </a:pPr>
            <a:r>
              <a:rPr sz="3000" b="1" i="0" dirty="0">
                <a:solidFill>
                  <a:srgbClr val="111827"/>
                </a:solidFill>
                <a:latin typeface="Arial"/>
              </a:rPr>
              <a:t>Scheduling, preemption and distributed execution</a:t>
            </a:r>
          </a:p>
        </p:txBody>
      </p:sp>
      <p:sp>
        <p:nvSpPr>
          <p:cNvPr id="3" name="TextBox 2"/>
          <p:cNvSpPr txBox="1"/>
          <p:nvPr/>
        </p:nvSpPr>
        <p:spPr>
          <a:xfrm>
            <a:off x="813816" y="1773936"/>
            <a:ext cx="6126480" cy="274320"/>
          </a:xfrm>
          <a:prstGeom prst="rect">
            <a:avLst/>
          </a:prstGeom>
          <a:noFill/>
        </p:spPr>
        <p:txBody>
          <a:bodyPr wrap="square" lIns="0" tIns="0" rIns="0" bIns="0" anchor="t">
            <a:spAutoFit/>
          </a:bodyPr>
          <a:lstStyle/>
          <a:p>
            <a:pPr marL="0" indent="0" algn="l">
              <a:buNone/>
            </a:pPr>
            <a:r>
              <a:rPr sz="1500" b="1" i="0">
                <a:solidFill>
                  <a:srgbClr val="111827"/>
                </a:solidFill>
                <a:latin typeface="Arial"/>
              </a:rPr>
              <a:t>When the GPU runs out of free blocks</a:t>
            </a:r>
          </a:p>
        </p:txBody>
      </p:sp>
      <p:sp>
        <p:nvSpPr>
          <p:cNvPr id="4" name="TextBox 3"/>
          <p:cNvSpPr txBox="1"/>
          <p:nvPr/>
        </p:nvSpPr>
        <p:spPr>
          <a:xfrm>
            <a:off x="813816" y="2103120"/>
            <a:ext cx="6126480" cy="822960"/>
          </a:xfrm>
          <a:prstGeom prst="rect">
            <a:avLst/>
          </a:prstGeom>
          <a:noFill/>
        </p:spPr>
        <p:txBody>
          <a:bodyPr wrap="square" lIns="0" tIns="0" rIns="0" bIns="0" anchor="t">
            <a:spAutoFit/>
          </a:bodyPr>
          <a:lstStyle/>
          <a:p>
            <a:pPr marL="182880" indent="-182880" algn="l">
              <a:spcAft>
                <a:spcPts val="300"/>
              </a:spcAft>
              <a:buChar char="•"/>
            </a:pPr>
            <a:r>
              <a:rPr sz="1200" b="0" i="0">
                <a:solidFill>
                  <a:srgbClr val="374151"/>
                </a:solidFill>
                <a:latin typeface="Arial"/>
              </a:rPr>
              <a:t>First come, first served: the newest requests are preempted first</a:t>
            </a:r>
          </a:p>
          <a:p>
            <a:pPr marL="182880" indent="-182880" algn="l">
              <a:spcAft>
                <a:spcPts val="300"/>
              </a:spcAft>
              <a:buChar char="•"/>
            </a:pPr>
            <a:r>
              <a:rPr sz="1200" b="0" i="0">
                <a:solidFill>
                  <a:srgbClr val="374151"/>
                </a:solidFill>
                <a:latin typeface="Arial"/>
              </a:rPr>
              <a:t>All or nothing: a sequence needs all its blocks to make progress</a:t>
            </a:r>
          </a:p>
          <a:p>
            <a:pPr marL="182880" indent="-182880" algn="l">
              <a:spcAft>
                <a:spcPts val="300"/>
              </a:spcAft>
              <a:buChar char="•"/>
            </a:pPr>
            <a:r>
              <a:rPr sz="1200" b="0" i="0">
                <a:solidFill>
                  <a:srgbClr val="374151"/>
                </a:solidFill>
                <a:latin typeface="Arial"/>
              </a:rPr>
              <a:t>A request’s beams are scheduled together as one group</a:t>
            </a:r>
          </a:p>
        </p:txBody>
      </p:sp>
      <p:sp>
        <p:nvSpPr>
          <p:cNvPr id="5" name="Rounded Rectangle 4"/>
          <p:cNvSpPr/>
          <p:nvPr/>
        </p:nvSpPr>
        <p:spPr>
          <a:xfrm>
            <a:off x="813816" y="3017520"/>
            <a:ext cx="6126480" cy="1508760"/>
          </a:xfrm>
          <a:prstGeom prst="roundRect">
            <a:avLst>
              <a:gd name="adj" fmla="val 6000"/>
            </a:avLst>
          </a:prstGeom>
          <a:solidFill>
            <a:srgbClr val="FFFFFF"/>
          </a:solidFill>
          <a:ln w="6350">
            <a:solidFill>
              <a:srgbClr val="E3E5E8"/>
            </a:solidFill>
          </a:ln>
        </p:spPr>
        <p:txBody>
          <a:bodyPr rtlCol="0" anchor="ctr"/>
          <a:lstStyle/>
          <a:p>
            <a:pPr algn="ctr"/>
            <a:endParaRPr/>
          </a:p>
        </p:txBody>
      </p:sp>
      <p:sp>
        <p:nvSpPr>
          <p:cNvPr id="6" name="TextBox 5"/>
          <p:cNvSpPr txBox="1"/>
          <p:nvPr/>
        </p:nvSpPr>
        <p:spPr>
          <a:xfrm>
            <a:off x="969264" y="3108960"/>
            <a:ext cx="5852160" cy="365760"/>
          </a:xfrm>
          <a:prstGeom prst="rect">
            <a:avLst/>
          </a:prstGeom>
          <a:noFill/>
        </p:spPr>
        <p:txBody>
          <a:bodyPr wrap="square" lIns="0" tIns="0" rIns="0" bIns="0" anchor="t">
            <a:spAutoFit/>
          </a:bodyPr>
          <a:lstStyle/>
          <a:p>
            <a:pPr marL="0" indent="0" algn="l">
              <a:buNone/>
            </a:pPr>
            <a:r>
              <a:rPr sz="2000" b="1" i="0">
                <a:solidFill>
                  <a:srgbClr val="111827"/>
                </a:solidFill>
                <a:latin typeface="Arial"/>
              </a:rPr>
              <a:t>Swap</a:t>
            </a:r>
            <a:r>
              <a:rPr sz="1200" b="0" i="0">
                <a:solidFill>
                  <a:srgbClr val="5B6270"/>
                </a:solidFill>
                <a:latin typeface="Courier New"/>
              </a:rPr>
              <a:t>   blocks move to CPU RAM</a:t>
            </a:r>
          </a:p>
        </p:txBody>
      </p:sp>
      <p:sp>
        <p:nvSpPr>
          <p:cNvPr id="7" name="TextBox 6"/>
          <p:cNvSpPr txBox="1"/>
          <p:nvPr/>
        </p:nvSpPr>
        <p:spPr>
          <a:xfrm>
            <a:off x="969264" y="3493008"/>
            <a:ext cx="5852160" cy="548640"/>
          </a:xfrm>
          <a:prstGeom prst="rect">
            <a:avLst/>
          </a:prstGeom>
          <a:noFill/>
        </p:spPr>
        <p:txBody>
          <a:bodyPr wrap="square" lIns="0" tIns="0" rIns="0" bIns="0" anchor="t">
            <a:spAutoFit/>
          </a:bodyPr>
          <a:lstStyle/>
          <a:p>
            <a:pPr marL="182880" indent="-182880" algn="l">
              <a:spcAft>
                <a:spcPts val="200"/>
              </a:spcAft>
              <a:buChar char="•"/>
            </a:pPr>
            <a:r>
              <a:rPr sz="1200" b="0" i="0">
                <a:solidFill>
                  <a:srgbClr val="374151"/>
                </a:solidFill>
                <a:latin typeface="Arial"/>
              </a:rPr>
              <a:t>A CPU block allocator holds evicted blocks; swap space ≤ GPU KV space</a:t>
            </a:r>
          </a:p>
          <a:p>
            <a:pPr marL="182880" indent="-182880" algn="l">
              <a:spcAft>
                <a:spcPts val="200"/>
              </a:spcAft>
              <a:buChar char="•"/>
            </a:pPr>
            <a:r>
              <a:rPr sz="1200" b="0" i="0">
                <a:solidFill>
                  <a:srgbClr val="374151"/>
                </a:solidFill>
                <a:latin typeface="Arial"/>
              </a:rPr>
              <a:t>Slow with small blocks: many tiny PCIe transfers</a:t>
            </a:r>
          </a:p>
        </p:txBody>
      </p:sp>
      <p:sp>
        <p:nvSpPr>
          <p:cNvPr id="8" name="Rounded Rectangle 7"/>
          <p:cNvSpPr/>
          <p:nvPr/>
        </p:nvSpPr>
        <p:spPr>
          <a:xfrm>
            <a:off x="969264" y="4050791"/>
            <a:ext cx="5815584" cy="347472"/>
          </a:xfrm>
          <a:prstGeom prst="roundRect">
            <a:avLst>
              <a:gd name="adj" fmla="val 6000"/>
            </a:avLst>
          </a:prstGeom>
          <a:solidFill>
            <a:srgbClr val="F3F4F6"/>
          </a:solidFill>
          <a:ln>
            <a:noFill/>
          </a:ln>
        </p:spPr>
        <p:txBody>
          <a:bodyPr rtlCol="0" anchor="ctr"/>
          <a:lstStyle/>
          <a:p>
            <a:pPr algn="ctr"/>
            <a:endParaRPr/>
          </a:p>
        </p:txBody>
      </p:sp>
      <p:sp>
        <p:nvSpPr>
          <p:cNvPr id="9" name="TextBox 8"/>
          <p:cNvSpPr txBox="1"/>
          <p:nvPr/>
        </p:nvSpPr>
        <p:spPr>
          <a:xfrm>
            <a:off x="1097280" y="4050791"/>
            <a:ext cx="5577840" cy="347472"/>
          </a:xfrm>
          <a:prstGeom prst="rect">
            <a:avLst/>
          </a:prstGeom>
          <a:noFill/>
        </p:spPr>
        <p:txBody>
          <a:bodyPr wrap="square" lIns="0" tIns="0" rIns="0" bIns="0" anchor="ctr">
            <a:spAutoFit/>
          </a:bodyPr>
          <a:lstStyle/>
          <a:p>
            <a:pPr marL="0" indent="0" algn="l">
              <a:buNone/>
            </a:pPr>
            <a:r>
              <a:rPr sz="1200" b="1" i="0">
                <a:solidFill>
                  <a:srgbClr val="111827"/>
                </a:solidFill>
                <a:latin typeface="Arial"/>
              </a:rPr>
              <a:t>While anything is swapped out, no new requests are admitted</a:t>
            </a:r>
          </a:p>
        </p:txBody>
      </p:sp>
      <p:sp>
        <p:nvSpPr>
          <p:cNvPr id="10" name="Rounded Rectangle 9"/>
          <p:cNvSpPr/>
          <p:nvPr/>
        </p:nvSpPr>
        <p:spPr>
          <a:xfrm>
            <a:off x="813816" y="4663440"/>
            <a:ext cx="6126480" cy="1508760"/>
          </a:xfrm>
          <a:prstGeom prst="roundRect">
            <a:avLst>
              <a:gd name="adj" fmla="val 6000"/>
            </a:avLst>
          </a:prstGeom>
          <a:solidFill>
            <a:srgbClr val="FFFFFF"/>
          </a:solidFill>
          <a:ln w="6350">
            <a:solidFill>
              <a:srgbClr val="E3E5E8"/>
            </a:solidFill>
          </a:ln>
        </p:spPr>
        <p:txBody>
          <a:bodyPr rtlCol="0" anchor="ctr"/>
          <a:lstStyle/>
          <a:p>
            <a:pPr algn="ctr"/>
            <a:endParaRPr/>
          </a:p>
        </p:txBody>
      </p:sp>
      <p:sp>
        <p:nvSpPr>
          <p:cNvPr id="11" name="TextBox 10"/>
          <p:cNvSpPr txBox="1"/>
          <p:nvPr/>
        </p:nvSpPr>
        <p:spPr>
          <a:xfrm>
            <a:off x="969264" y="4754879"/>
            <a:ext cx="5852160" cy="365760"/>
          </a:xfrm>
          <a:prstGeom prst="rect">
            <a:avLst/>
          </a:prstGeom>
          <a:noFill/>
        </p:spPr>
        <p:txBody>
          <a:bodyPr wrap="square" lIns="0" tIns="0" rIns="0" bIns="0" anchor="t">
            <a:spAutoFit/>
          </a:bodyPr>
          <a:lstStyle/>
          <a:p>
            <a:pPr marL="0" indent="0" algn="l">
              <a:buNone/>
            </a:pPr>
            <a:r>
              <a:rPr sz="2000" b="1" i="0">
                <a:solidFill>
                  <a:srgbClr val="0F766E"/>
                </a:solidFill>
                <a:latin typeface="Arial"/>
              </a:rPr>
              <a:t>Recompute</a:t>
            </a:r>
            <a:r>
              <a:rPr sz="1200" b="0" i="0">
                <a:solidFill>
                  <a:srgbClr val="5B6270"/>
                </a:solidFill>
                <a:latin typeface="Courier New"/>
              </a:rPr>
              <a:t>   drop blocks, rebuild later</a:t>
            </a:r>
          </a:p>
        </p:txBody>
      </p:sp>
      <p:sp>
        <p:nvSpPr>
          <p:cNvPr id="12" name="TextBox 11"/>
          <p:cNvSpPr txBox="1"/>
          <p:nvPr/>
        </p:nvSpPr>
        <p:spPr>
          <a:xfrm>
            <a:off x="969264" y="5138927"/>
            <a:ext cx="5852160" cy="548640"/>
          </a:xfrm>
          <a:prstGeom prst="rect">
            <a:avLst/>
          </a:prstGeom>
          <a:noFill/>
        </p:spPr>
        <p:txBody>
          <a:bodyPr wrap="square" lIns="0" tIns="0" rIns="0" bIns="0" anchor="t">
            <a:spAutoFit/>
          </a:bodyPr>
          <a:lstStyle/>
          <a:p>
            <a:pPr marL="182880" indent="-182880" algn="l">
              <a:spcAft>
                <a:spcPts val="200"/>
              </a:spcAft>
              <a:buChar char="•"/>
            </a:pPr>
            <a:r>
              <a:rPr sz="1200" b="0" i="0">
                <a:solidFill>
                  <a:srgbClr val="374151"/>
                </a:solidFill>
                <a:latin typeface="Arial"/>
              </a:rPr>
              <a:t>Prompt + generated tokens run again as one prefill pass</a:t>
            </a:r>
          </a:p>
          <a:p>
            <a:pPr marL="182880" indent="-182880" algn="l">
              <a:spcAft>
                <a:spcPts val="200"/>
              </a:spcAft>
              <a:buChar char="•"/>
            </a:pPr>
            <a:r>
              <a:rPr sz="1200" b="0" i="0">
                <a:solidFill>
                  <a:srgbClr val="374151"/>
                </a:solidFill>
                <a:latin typeface="Arial"/>
              </a:rPr>
              <a:t>Cost flat across block sizes; on par with swap at B = 16–64</a:t>
            </a:r>
          </a:p>
        </p:txBody>
      </p:sp>
      <p:sp>
        <p:nvSpPr>
          <p:cNvPr id="13" name="Rounded Rectangle 12"/>
          <p:cNvSpPr/>
          <p:nvPr/>
        </p:nvSpPr>
        <p:spPr>
          <a:xfrm>
            <a:off x="969264" y="5696712"/>
            <a:ext cx="5815584" cy="347472"/>
          </a:xfrm>
          <a:prstGeom prst="roundRect">
            <a:avLst>
              <a:gd name="adj" fmla="val 6000"/>
            </a:avLst>
          </a:prstGeom>
          <a:solidFill>
            <a:srgbClr val="DDF1EE"/>
          </a:solidFill>
          <a:ln>
            <a:noFill/>
          </a:ln>
        </p:spPr>
        <p:txBody>
          <a:bodyPr rtlCol="0" anchor="ctr"/>
          <a:lstStyle/>
          <a:p>
            <a:pPr algn="ctr"/>
            <a:endParaRPr/>
          </a:p>
        </p:txBody>
      </p:sp>
      <p:sp>
        <p:nvSpPr>
          <p:cNvPr id="14" name="TextBox 13"/>
          <p:cNvSpPr txBox="1"/>
          <p:nvPr/>
        </p:nvSpPr>
        <p:spPr>
          <a:xfrm>
            <a:off x="1097280" y="5696712"/>
            <a:ext cx="5577840" cy="347472"/>
          </a:xfrm>
          <a:prstGeom prst="rect">
            <a:avLst/>
          </a:prstGeom>
          <a:noFill/>
        </p:spPr>
        <p:txBody>
          <a:bodyPr wrap="square" lIns="0" tIns="0" rIns="0" bIns="0" anchor="ctr">
            <a:spAutoFit/>
          </a:bodyPr>
          <a:lstStyle/>
          <a:p>
            <a:pPr marL="0" indent="0" algn="l">
              <a:buNone/>
            </a:pPr>
            <a:r>
              <a:rPr sz="1200" b="1" i="0">
                <a:solidFill>
                  <a:srgbClr val="111827"/>
                </a:solidFill>
                <a:latin typeface="Arial"/>
              </a:rPr>
              <a:t>No OS analogue: an OS cannot regenerate a page</a:t>
            </a:r>
          </a:p>
        </p:txBody>
      </p:sp>
      <p:sp>
        <p:nvSpPr>
          <p:cNvPr id="15" name="TextBox 14"/>
          <p:cNvSpPr txBox="1"/>
          <p:nvPr/>
        </p:nvSpPr>
        <p:spPr>
          <a:xfrm>
            <a:off x="7178040" y="1773936"/>
            <a:ext cx="4197096" cy="274320"/>
          </a:xfrm>
          <a:prstGeom prst="rect">
            <a:avLst/>
          </a:prstGeom>
          <a:noFill/>
        </p:spPr>
        <p:txBody>
          <a:bodyPr wrap="square" lIns="0" tIns="0" rIns="0" bIns="0" anchor="t">
            <a:spAutoFit/>
          </a:bodyPr>
          <a:lstStyle/>
          <a:p>
            <a:pPr marL="0" indent="0" algn="l">
              <a:buNone/>
            </a:pPr>
            <a:r>
              <a:rPr sz="1500" b="1" i="0">
                <a:solidFill>
                  <a:srgbClr val="111827"/>
                </a:solidFill>
                <a:latin typeface="Arial"/>
              </a:rPr>
              <a:t>Distributed execution</a:t>
            </a:r>
          </a:p>
        </p:txBody>
      </p:sp>
      <p:sp>
        <p:nvSpPr>
          <p:cNvPr id="16" name="Rounded Rectangle 15"/>
          <p:cNvSpPr/>
          <p:nvPr/>
        </p:nvSpPr>
        <p:spPr>
          <a:xfrm>
            <a:off x="7178040" y="2103120"/>
            <a:ext cx="4197096" cy="2240280"/>
          </a:xfrm>
          <a:prstGeom prst="roundRect">
            <a:avLst>
              <a:gd name="adj" fmla="val 4000"/>
            </a:avLst>
          </a:prstGeom>
          <a:noFill/>
          <a:ln w="6350">
            <a:solidFill>
              <a:srgbClr val="E3E5E8"/>
            </a:solidFill>
          </a:ln>
        </p:spPr>
        <p:txBody>
          <a:bodyPr rtlCol="0" anchor="ctr"/>
          <a:lstStyle/>
          <a:p>
            <a:pPr algn="ctr"/>
            <a:endParaRPr/>
          </a:p>
        </p:txBody>
      </p:sp>
      <p:pic>
        <p:nvPicPr>
          <p:cNvPr id="17" name="Picture 16" descr="fig4.png"/>
          <p:cNvPicPr>
            <a:picLocks noChangeAspect="1"/>
          </p:cNvPicPr>
          <p:nvPr/>
        </p:nvPicPr>
        <p:blipFill>
          <a:blip r:embed="rId3"/>
          <a:stretch>
            <a:fillRect/>
          </a:stretch>
        </p:blipFill>
        <p:spPr>
          <a:xfrm>
            <a:off x="7335829" y="2176272"/>
            <a:ext cx="3881516" cy="2093976"/>
          </a:xfrm>
          <a:prstGeom prst="rect">
            <a:avLst/>
          </a:prstGeom>
        </p:spPr>
      </p:pic>
      <p:sp>
        <p:nvSpPr>
          <p:cNvPr id="18" name="TextBox 17"/>
          <p:cNvSpPr txBox="1"/>
          <p:nvPr/>
        </p:nvSpPr>
        <p:spPr>
          <a:xfrm>
            <a:off x="7178040" y="4389120"/>
            <a:ext cx="4197096" cy="237744"/>
          </a:xfrm>
          <a:prstGeom prst="rect">
            <a:avLst/>
          </a:prstGeom>
          <a:noFill/>
        </p:spPr>
        <p:txBody>
          <a:bodyPr wrap="square" lIns="0" tIns="0" rIns="0" bIns="0" anchor="t">
            <a:spAutoFit/>
          </a:bodyPr>
          <a:lstStyle/>
          <a:p>
            <a:pPr marL="0" indent="0" algn="l">
              <a:buNone/>
            </a:pPr>
            <a:r>
              <a:rPr sz="1200" b="0" i="0">
                <a:solidFill>
                  <a:srgbClr val="5B6270"/>
                </a:solidFill>
                <a:latin typeface="Arial"/>
              </a:rPr>
              <a:t>Fig. 4: vLLM system overview · Kwon et al. 2023</a:t>
            </a:r>
          </a:p>
        </p:txBody>
      </p:sp>
      <p:sp>
        <p:nvSpPr>
          <p:cNvPr id="19" name="TextBox 18"/>
          <p:cNvSpPr txBox="1"/>
          <p:nvPr/>
        </p:nvSpPr>
        <p:spPr>
          <a:xfrm>
            <a:off x="7178040" y="4709160"/>
            <a:ext cx="4197096" cy="1645920"/>
          </a:xfrm>
          <a:prstGeom prst="rect">
            <a:avLst/>
          </a:prstGeom>
          <a:noFill/>
        </p:spPr>
        <p:txBody>
          <a:bodyPr wrap="square" lIns="0" tIns="0" rIns="0" bIns="0" anchor="t">
            <a:spAutoFit/>
          </a:bodyPr>
          <a:lstStyle/>
          <a:p>
            <a:pPr marL="182880" indent="-182880" algn="l">
              <a:spcAft>
                <a:spcPts val="300"/>
              </a:spcAft>
              <a:buChar char="•"/>
            </a:pPr>
            <a:r>
              <a:rPr sz="1200" b="0" i="0">
                <a:solidFill>
                  <a:srgbClr val="374151"/>
                </a:solidFill>
                <a:latin typeface="Arial"/>
              </a:rPr>
              <a:t>Megatron-LM style tensor parallelism: attention is split across heads, each GPU runs a subset</a:t>
            </a:r>
          </a:p>
          <a:p>
            <a:pPr marL="182880" indent="-182880" algn="l">
              <a:spcAft>
                <a:spcPts val="300"/>
              </a:spcAft>
              <a:buChar char="•"/>
            </a:pPr>
            <a:r>
              <a:rPr sz="1200" b="0" i="0">
                <a:solidFill>
                  <a:srgbClr val="374151"/>
                </a:solidFill>
                <a:latin typeface="Arial"/>
              </a:rPr>
              <a:t>One KV cache manager in the central scheduler; every GPU uses the same block IDs but stores only its heads’ KV</a:t>
            </a:r>
          </a:p>
          <a:p>
            <a:pPr marL="182880" indent="-182880" algn="l">
              <a:spcAft>
                <a:spcPts val="300"/>
              </a:spcAft>
              <a:buChar char="•"/>
            </a:pPr>
            <a:r>
              <a:rPr sz="1200" b="0" i="0">
                <a:solidFill>
                  <a:srgbClr val="374151"/>
                </a:solidFill>
                <a:latin typeface="Arial"/>
              </a:rPr>
              <a:t>Each step the scheduler broadcasts token IDs + block tables; GPUs all-reduce among themselves, no memory sync</a:t>
            </a:r>
          </a:p>
        </p:txBody>
      </p:sp>
    </p:spTree>
    <p:extLst>
      <p:ext uri="{BB962C8B-B14F-4D97-AF65-F5344CB8AC3E}">
        <p14:creationId xmlns:p14="http://schemas.microsoft.com/office/powerpoint/2010/main" val="1127921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CFCFB"/>
        </a:solidFill>
        <a:effectLst/>
      </p:bgPr>
    </p:bg>
    <p:spTree>
      <p:nvGrpSpPr>
        <p:cNvPr id="1" name=""/>
        <p:cNvGrpSpPr/>
        <p:nvPr/>
      </p:nvGrpSpPr>
      <p:grpSpPr>
        <a:xfrm>
          <a:off x="0" y="0"/>
          <a:ext cx="0" cy="0"/>
          <a:chOff x="0" y="0"/>
          <a:chExt cx="0" cy="0"/>
        </a:xfrm>
      </p:grpSpPr>
      <p:sp>
        <p:nvSpPr>
          <p:cNvPr id="3" name="TextBox 2"/>
          <p:cNvSpPr txBox="1"/>
          <p:nvPr/>
        </p:nvSpPr>
        <p:spPr>
          <a:xfrm>
            <a:off x="813816" y="1106424"/>
            <a:ext cx="10881360" cy="448056"/>
          </a:xfrm>
          <a:prstGeom prst="rect">
            <a:avLst/>
          </a:prstGeom>
          <a:noFill/>
        </p:spPr>
        <p:txBody>
          <a:bodyPr wrap="square" lIns="0" tIns="0" rIns="0" bIns="0" anchor="t">
            <a:spAutoFit/>
          </a:bodyPr>
          <a:lstStyle/>
          <a:p>
            <a:pPr marL="0" indent="0" algn="l">
              <a:buNone/>
            </a:pPr>
            <a:r>
              <a:rPr sz="3000" b="1" i="0">
                <a:solidFill>
                  <a:srgbClr val="111827"/>
                </a:solidFill>
                <a:latin typeface="Arial"/>
              </a:rPr>
              <a:t>What vLLM was compared against</a:t>
            </a:r>
          </a:p>
        </p:txBody>
      </p:sp>
      <p:sp>
        <p:nvSpPr>
          <p:cNvPr id="4" name="Rounded Rectangle 3"/>
          <p:cNvSpPr/>
          <p:nvPr/>
        </p:nvSpPr>
        <p:spPr>
          <a:xfrm>
            <a:off x="813816" y="1773936"/>
            <a:ext cx="6400800" cy="1783080"/>
          </a:xfrm>
          <a:prstGeom prst="roundRect">
            <a:avLst>
              <a:gd name="adj" fmla="val 6000"/>
            </a:avLst>
          </a:prstGeom>
          <a:solidFill>
            <a:srgbClr val="F3F4F6"/>
          </a:solidFill>
          <a:ln>
            <a:noFill/>
          </a:ln>
        </p:spPr>
        <p:txBody>
          <a:bodyPr rtlCol="0" anchor="ctr"/>
          <a:lstStyle/>
          <a:p>
            <a:pPr algn="ctr"/>
            <a:endParaRPr/>
          </a:p>
        </p:txBody>
      </p:sp>
      <p:sp>
        <p:nvSpPr>
          <p:cNvPr id="5" name="TextBox 4"/>
          <p:cNvSpPr txBox="1"/>
          <p:nvPr/>
        </p:nvSpPr>
        <p:spPr>
          <a:xfrm>
            <a:off x="969264" y="1883664"/>
            <a:ext cx="3931920" cy="292608"/>
          </a:xfrm>
          <a:prstGeom prst="rect">
            <a:avLst/>
          </a:prstGeom>
          <a:noFill/>
        </p:spPr>
        <p:txBody>
          <a:bodyPr wrap="square" lIns="0" tIns="0" rIns="0" bIns="0" anchor="t">
            <a:spAutoFit/>
          </a:bodyPr>
          <a:lstStyle/>
          <a:p>
            <a:pPr marL="0" indent="0" algn="l">
              <a:buNone/>
            </a:pPr>
            <a:r>
              <a:rPr sz="1500" b="1" i="0">
                <a:solidFill>
                  <a:srgbClr val="111827"/>
                </a:solidFill>
                <a:latin typeface="Arial"/>
              </a:rPr>
              <a:t>Baseline 1 · FasterTransformer (NVIDIA)</a:t>
            </a:r>
          </a:p>
        </p:txBody>
      </p:sp>
      <p:sp>
        <p:nvSpPr>
          <p:cNvPr id="6" name="Rounded Rectangle 5"/>
          <p:cNvSpPr/>
          <p:nvPr/>
        </p:nvSpPr>
        <p:spPr>
          <a:xfrm>
            <a:off x="4846320" y="1883664"/>
            <a:ext cx="2212848" cy="292608"/>
          </a:xfrm>
          <a:prstGeom prst="roundRect">
            <a:avLst>
              <a:gd name="adj" fmla="val 30000"/>
            </a:avLst>
          </a:prstGeom>
          <a:solidFill>
            <a:srgbClr val="F3F4F6"/>
          </a:solidFill>
          <a:ln>
            <a:noFill/>
          </a:ln>
        </p:spPr>
        <p:txBody>
          <a:bodyPr rtlCol="0" anchor="ctr"/>
          <a:lstStyle/>
          <a:p>
            <a:pPr algn="ctr"/>
            <a:endParaRPr/>
          </a:p>
        </p:txBody>
      </p:sp>
      <p:sp>
        <p:nvSpPr>
          <p:cNvPr id="7" name="TextBox 6"/>
          <p:cNvSpPr txBox="1"/>
          <p:nvPr/>
        </p:nvSpPr>
        <p:spPr>
          <a:xfrm>
            <a:off x="4846320" y="1883664"/>
            <a:ext cx="2212848" cy="292608"/>
          </a:xfrm>
          <a:prstGeom prst="rect">
            <a:avLst/>
          </a:prstGeom>
          <a:noFill/>
        </p:spPr>
        <p:txBody>
          <a:bodyPr wrap="square" lIns="0" tIns="0" rIns="0" bIns="0" anchor="ctr">
            <a:spAutoFit/>
          </a:bodyPr>
          <a:lstStyle/>
          <a:p>
            <a:pPr marL="0" indent="0" algn="ctr">
              <a:buNone/>
            </a:pPr>
            <a:r>
              <a:rPr sz="1100" b="1" i="0">
                <a:solidFill>
                  <a:srgbClr val="111827"/>
                </a:solidFill>
                <a:latin typeface="Arial"/>
              </a:rPr>
              <a:t>Authors built: its scheduler</a:t>
            </a:r>
          </a:p>
        </p:txBody>
      </p:sp>
      <p:sp>
        <p:nvSpPr>
          <p:cNvPr id="8" name="TextBox 7"/>
          <p:cNvSpPr txBox="1"/>
          <p:nvPr/>
        </p:nvSpPr>
        <p:spPr>
          <a:xfrm>
            <a:off x="969264" y="2276856"/>
            <a:ext cx="6089904" cy="1234440"/>
          </a:xfrm>
          <a:prstGeom prst="rect">
            <a:avLst/>
          </a:prstGeom>
          <a:noFill/>
        </p:spPr>
        <p:txBody>
          <a:bodyPr wrap="square" lIns="0" tIns="0" rIns="0" bIns="0" anchor="t">
            <a:spAutoFit/>
          </a:bodyPr>
          <a:lstStyle/>
          <a:p>
            <a:pPr marL="182880" indent="-182880" algn="l">
              <a:spcAft>
                <a:spcPts val="300"/>
              </a:spcAft>
              <a:buChar char="•"/>
            </a:pPr>
            <a:r>
              <a:rPr sz="1200" b="0" i="0">
                <a:solidFill>
                  <a:srgbClr val="374151"/>
                </a:solidFill>
                <a:latin typeface="Arial"/>
              </a:rPr>
              <a:t>An inference engine tuned for latency, with no scheduler of its own</a:t>
            </a:r>
          </a:p>
          <a:p>
            <a:pPr marL="182880" indent="-182880" algn="l">
              <a:spcAft>
                <a:spcPts val="300"/>
              </a:spcAft>
              <a:buChar char="•"/>
            </a:pPr>
            <a:r>
              <a:rPr sz="1200" b="0" i="0">
                <a:solidFill>
                  <a:srgbClr val="374151"/>
                </a:solidFill>
                <a:latin typeface="Arial"/>
              </a:rPr>
              <a:t>The authors wrote one: dynamic batching like Triton’s, taking up to B of the earliest requests</a:t>
            </a:r>
          </a:p>
          <a:p>
            <a:pPr marL="182880" indent="-182880" algn="l">
              <a:spcAft>
                <a:spcPts val="300"/>
              </a:spcAft>
              <a:buChar char="•"/>
            </a:pPr>
            <a:r>
              <a:rPr sz="1200" b="0" i="0">
                <a:solidFill>
                  <a:srgbClr val="374151"/>
                </a:solidFill>
                <a:latin typeface="Arial"/>
              </a:rPr>
              <a:t>B set as large as GPU memory allows in each experiment</a:t>
            </a:r>
          </a:p>
          <a:p>
            <a:pPr marL="182880" indent="-182880" algn="l">
              <a:spcAft>
                <a:spcPts val="300"/>
              </a:spcAft>
              <a:buChar char="•"/>
            </a:pPr>
            <a:r>
              <a:rPr sz="1200" b="0" i="0">
                <a:solidFill>
                  <a:srgbClr val="374151"/>
                </a:solidFill>
                <a:latin typeface="Arial"/>
              </a:rPr>
              <a:t>So the “up to 22×” result </a:t>
            </a:r>
            <a:r>
              <a:rPr sz="1200" b="1" i="0">
                <a:solidFill>
                  <a:srgbClr val="111827"/>
                </a:solidFill>
                <a:latin typeface="Arial"/>
              </a:rPr>
              <a:t>compares schedulers, not memory managers</a:t>
            </a:r>
          </a:p>
        </p:txBody>
      </p:sp>
      <p:sp>
        <p:nvSpPr>
          <p:cNvPr id="9" name="Rounded Rectangle 8"/>
          <p:cNvSpPr/>
          <p:nvPr/>
        </p:nvSpPr>
        <p:spPr>
          <a:xfrm>
            <a:off x="813816" y="3694176"/>
            <a:ext cx="6400800" cy="2011680"/>
          </a:xfrm>
          <a:prstGeom prst="roundRect">
            <a:avLst>
              <a:gd name="adj" fmla="val 6000"/>
            </a:avLst>
          </a:prstGeom>
          <a:solidFill>
            <a:srgbClr val="F3F4F6"/>
          </a:solidFill>
          <a:ln>
            <a:noFill/>
          </a:ln>
        </p:spPr>
        <p:txBody>
          <a:bodyPr rtlCol="0" anchor="ctr"/>
          <a:lstStyle/>
          <a:p>
            <a:pPr algn="ctr"/>
            <a:endParaRPr/>
          </a:p>
        </p:txBody>
      </p:sp>
      <p:sp>
        <p:nvSpPr>
          <p:cNvPr id="10" name="TextBox 9"/>
          <p:cNvSpPr txBox="1"/>
          <p:nvPr/>
        </p:nvSpPr>
        <p:spPr>
          <a:xfrm>
            <a:off x="969264" y="3803904"/>
            <a:ext cx="3931920" cy="292608"/>
          </a:xfrm>
          <a:prstGeom prst="rect">
            <a:avLst/>
          </a:prstGeom>
          <a:noFill/>
        </p:spPr>
        <p:txBody>
          <a:bodyPr wrap="square" lIns="0" tIns="0" rIns="0" bIns="0" anchor="t">
            <a:spAutoFit/>
          </a:bodyPr>
          <a:lstStyle/>
          <a:p>
            <a:pPr marL="0" indent="0" algn="l">
              <a:buNone/>
            </a:pPr>
            <a:r>
              <a:rPr sz="1500" b="1" i="0">
                <a:solidFill>
                  <a:srgbClr val="111827"/>
                </a:solidFill>
                <a:latin typeface="Arial"/>
              </a:rPr>
              <a:t>Baseline 2 · Orca (OSDI ’22)</a:t>
            </a:r>
          </a:p>
        </p:txBody>
      </p:sp>
      <p:sp>
        <p:nvSpPr>
          <p:cNvPr id="11" name="Rounded Rectangle 10"/>
          <p:cNvSpPr/>
          <p:nvPr/>
        </p:nvSpPr>
        <p:spPr>
          <a:xfrm>
            <a:off x="4846320" y="3803904"/>
            <a:ext cx="2212848" cy="292608"/>
          </a:xfrm>
          <a:prstGeom prst="roundRect">
            <a:avLst>
              <a:gd name="adj" fmla="val 30000"/>
            </a:avLst>
          </a:prstGeom>
          <a:solidFill>
            <a:srgbClr val="F3F4F6"/>
          </a:solidFill>
          <a:ln>
            <a:noFill/>
          </a:ln>
        </p:spPr>
        <p:txBody>
          <a:bodyPr rtlCol="0" anchor="ctr"/>
          <a:lstStyle/>
          <a:p>
            <a:pPr algn="ctr"/>
            <a:endParaRPr/>
          </a:p>
        </p:txBody>
      </p:sp>
      <p:sp>
        <p:nvSpPr>
          <p:cNvPr id="12" name="TextBox 11"/>
          <p:cNvSpPr txBox="1"/>
          <p:nvPr/>
        </p:nvSpPr>
        <p:spPr>
          <a:xfrm>
            <a:off x="4846320" y="3803904"/>
            <a:ext cx="2212848" cy="292608"/>
          </a:xfrm>
          <a:prstGeom prst="rect">
            <a:avLst/>
          </a:prstGeom>
          <a:noFill/>
        </p:spPr>
        <p:txBody>
          <a:bodyPr wrap="square" lIns="0" tIns="0" rIns="0" bIns="0" anchor="ctr">
            <a:spAutoFit/>
          </a:bodyPr>
          <a:lstStyle/>
          <a:p>
            <a:pPr marL="0" indent="0" algn="ctr">
              <a:buNone/>
            </a:pPr>
            <a:r>
              <a:rPr sz="1100" b="1" i="0">
                <a:solidFill>
                  <a:srgbClr val="111827"/>
                </a:solidFill>
                <a:latin typeface="Arial"/>
              </a:rPr>
              <a:t>Authors built: Orca + allocator</a:t>
            </a:r>
          </a:p>
        </p:txBody>
      </p:sp>
      <p:sp>
        <p:nvSpPr>
          <p:cNvPr id="13" name="TextBox 12"/>
          <p:cNvSpPr txBox="1"/>
          <p:nvPr/>
        </p:nvSpPr>
        <p:spPr>
          <a:xfrm>
            <a:off x="969264" y="4197096"/>
            <a:ext cx="6089904" cy="1463040"/>
          </a:xfrm>
          <a:prstGeom prst="rect">
            <a:avLst/>
          </a:prstGeom>
          <a:noFill/>
        </p:spPr>
        <p:txBody>
          <a:bodyPr wrap="square" lIns="0" tIns="0" rIns="0" bIns="0" anchor="t">
            <a:spAutoFit/>
          </a:bodyPr>
          <a:lstStyle/>
          <a:p>
            <a:pPr marL="182880" indent="-182880" algn="l">
              <a:spcAft>
                <a:spcPts val="300"/>
              </a:spcAft>
              <a:buChar char="•"/>
            </a:pPr>
            <a:r>
              <a:rPr sz="1200" b="0" i="0">
                <a:solidFill>
                  <a:srgbClr val="374151"/>
                </a:solidFill>
                <a:latin typeface="Arial"/>
              </a:rPr>
              <a:t>Not publicly available, so the authors reimplemented it themselves</a:t>
            </a:r>
          </a:p>
          <a:p>
            <a:pPr marL="182880" indent="-182880" algn="l">
              <a:spcAft>
                <a:spcPts val="300"/>
              </a:spcAft>
              <a:buChar char="•"/>
            </a:pPr>
            <a:r>
              <a:rPr sz="1200" b="0" i="0">
                <a:solidFill>
                  <a:srgbClr val="374151"/>
                </a:solidFill>
                <a:latin typeface="Arial"/>
              </a:rPr>
              <a:t>KV cache placed with an </a:t>
            </a:r>
            <a:r>
              <a:rPr sz="1200" b="1" i="0">
                <a:solidFill>
                  <a:srgbClr val="111827"/>
                </a:solidFill>
                <a:latin typeface="Arial"/>
              </a:rPr>
              <a:t>assumed buddy allocator</a:t>
            </a:r>
            <a:r>
              <a:rPr sz="1200" b="0" i="0">
                <a:solidFill>
                  <a:srgbClr val="374151"/>
                </a:solidFill>
                <a:latin typeface="Arial"/>
              </a:rPr>
              <a:t> (Orca’s paper names none)</a:t>
            </a:r>
          </a:p>
          <a:p>
            <a:pPr marL="182880" indent="-182880" algn="l">
              <a:spcAft>
                <a:spcPts val="300"/>
              </a:spcAft>
              <a:buChar char="•"/>
            </a:pPr>
            <a:r>
              <a:rPr sz="1200" b="1" i="0">
                <a:solidFill>
                  <a:srgbClr val="111827"/>
                </a:solidFill>
                <a:latin typeface="Arial"/>
              </a:rPr>
              <a:t>Max: </a:t>
            </a:r>
            <a:r>
              <a:rPr sz="1200" b="0" i="0">
                <a:solidFill>
                  <a:srgbClr val="374151"/>
                </a:solidFill>
                <a:latin typeface="Arial"/>
              </a:rPr>
              <a:t>always reserves 2,048 tokens (weakest, most dramatic bars)</a:t>
            </a:r>
          </a:p>
          <a:p>
            <a:pPr marL="182880" indent="-182880" algn="l">
              <a:spcAft>
                <a:spcPts val="300"/>
              </a:spcAft>
              <a:buChar char="•"/>
            </a:pPr>
            <a:r>
              <a:rPr sz="1200" b="1" i="0">
                <a:solidFill>
                  <a:srgbClr val="111827"/>
                </a:solidFill>
                <a:latin typeface="Arial"/>
              </a:rPr>
              <a:t>Pow2: </a:t>
            </a:r>
            <a:r>
              <a:rPr sz="1200" b="0" i="0">
                <a:solidFill>
                  <a:srgbClr val="374151"/>
                </a:solidFill>
                <a:latin typeface="Arial"/>
              </a:rPr>
              <a:t>over-reserves up to 2× (true length 25 → 32 slots)</a:t>
            </a:r>
          </a:p>
          <a:p>
            <a:pPr marL="182880" indent="-182880" algn="l">
              <a:spcAft>
                <a:spcPts val="300"/>
              </a:spcAft>
              <a:buChar char="•"/>
            </a:pPr>
            <a:r>
              <a:rPr sz="1200" b="1" i="0">
                <a:solidFill>
                  <a:srgbClr val="111827"/>
                </a:solidFill>
                <a:latin typeface="Arial"/>
              </a:rPr>
              <a:t>Oracle: </a:t>
            </a:r>
            <a:r>
              <a:rPr sz="1200" b="0" i="0">
                <a:solidFill>
                  <a:srgbClr val="374151"/>
                </a:solidFill>
                <a:latin typeface="Arial"/>
              </a:rPr>
              <a:t>knows the true output length, impossible in practice</a:t>
            </a:r>
          </a:p>
        </p:txBody>
      </p:sp>
      <p:graphicFrame>
        <p:nvGraphicFramePr>
          <p:cNvPr id="14" name="Table 13"/>
          <p:cNvGraphicFramePr>
            <a:graphicFrameLocks noGrp="1"/>
          </p:cNvGraphicFramePr>
          <p:nvPr/>
        </p:nvGraphicFramePr>
        <p:xfrm>
          <a:off x="7452360" y="1773936"/>
          <a:ext cx="3922776" cy="1475232"/>
        </p:xfrm>
        <a:graphic>
          <a:graphicData uri="http://schemas.openxmlformats.org/drawingml/2006/table">
            <a:tbl>
              <a:tblPr>
                <a:tableStyleId>{5940675A-B579-460E-94D1-54222C63F5DA}</a:tableStyleId>
              </a:tblPr>
              <a:tblGrid>
                <a:gridCol w="1051560">
                  <a:extLst>
                    <a:ext uri="{9D8B030D-6E8A-4147-A177-3AD203B41FA5}">
                      <a16:colId xmlns:a16="http://schemas.microsoft.com/office/drawing/2014/main" val="20000"/>
                    </a:ext>
                  </a:extLst>
                </a:gridCol>
                <a:gridCol w="2871216">
                  <a:extLst>
                    <a:ext uri="{9D8B030D-6E8A-4147-A177-3AD203B41FA5}">
                      <a16:colId xmlns:a16="http://schemas.microsoft.com/office/drawing/2014/main" val="20001"/>
                    </a:ext>
                  </a:extLst>
                </a:gridCol>
              </a:tblGrid>
              <a:tr h="329184">
                <a:tc>
                  <a:txBody>
                    <a:bodyPr/>
                    <a:lstStyle/>
                    <a:p>
                      <a:pPr marL="0" indent="0" algn="l">
                        <a:buNone/>
                      </a:pPr>
                      <a:r>
                        <a:rPr sz="1100" b="1" i="0">
                          <a:solidFill>
                            <a:srgbClr val="111827"/>
                          </a:solidFill>
                          <a:latin typeface="Arial"/>
                        </a:rPr>
                        <a:t>Models</a:t>
                      </a:r>
                    </a:p>
                  </a:txBody>
                  <a:tcPr marL="73152" marR="73152" marT="36576" marB="36576">
                    <a:solidFill>
                      <a:srgbClr val="F3F4F6"/>
                    </a:solidFill>
                  </a:tcPr>
                </a:tc>
                <a:tc>
                  <a:txBody>
                    <a:bodyPr/>
                    <a:lstStyle/>
                    <a:p>
                      <a:pPr marL="0" indent="0" algn="l">
                        <a:buNone/>
                      </a:pPr>
                      <a:r>
                        <a:rPr sz="1100" b="0" i="0">
                          <a:solidFill>
                            <a:srgbClr val="111827"/>
                          </a:solidFill>
                          <a:latin typeface="Arial"/>
                        </a:rPr>
                        <a:t>OPT-13B, 66B, 175B · LLaMA-13B</a:t>
                      </a:r>
                    </a:p>
                  </a:txBody>
                  <a:tcPr marL="73152" marR="73152" marT="36576" marB="36576">
                    <a:solidFill>
                      <a:srgbClr val="FFFFFF"/>
                    </a:solidFill>
                  </a:tcPr>
                </a:tc>
                <a:extLst>
                  <a:ext uri="{0D108BD9-81ED-4DB2-BD59-A6C34878D82A}">
                    <a16:rowId xmlns:a16="http://schemas.microsoft.com/office/drawing/2014/main" val="10000"/>
                  </a:ext>
                </a:extLst>
              </a:tr>
              <a:tr h="329184">
                <a:tc>
                  <a:txBody>
                    <a:bodyPr/>
                    <a:lstStyle/>
                    <a:p>
                      <a:pPr marL="0" indent="0" algn="l">
                        <a:buNone/>
                      </a:pPr>
                      <a:r>
                        <a:rPr sz="1100" b="1" i="0">
                          <a:solidFill>
                            <a:srgbClr val="111827"/>
                          </a:solidFill>
                          <a:latin typeface="Arial"/>
                        </a:rPr>
                        <a:t>GPUs</a:t>
                      </a:r>
                    </a:p>
                  </a:txBody>
                  <a:tcPr marL="73152" marR="73152" marT="36576" marB="36576">
                    <a:solidFill>
                      <a:srgbClr val="F3F4F6"/>
                    </a:solidFill>
                  </a:tcPr>
                </a:tc>
                <a:tc>
                  <a:txBody>
                    <a:bodyPr/>
                    <a:lstStyle/>
                    <a:p>
                      <a:pPr marL="0" indent="0" algn="l">
                        <a:buNone/>
                      </a:pPr>
                      <a:r>
                        <a:rPr sz="1100" b="0" i="0">
                          <a:solidFill>
                            <a:srgbClr val="111827"/>
                          </a:solidFill>
                          <a:latin typeface="Arial"/>
                        </a:rPr>
                        <a:t>A100s on Google Cloud: 1, 4 or 8</a:t>
                      </a:r>
                    </a:p>
                  </a:txBody>
                  <a:tcPr marL="73152" marR="73152" marT="36576" marB="36576">
                    <a:solidFill>
                      <a:srgbClr val="FFFFFF"/>
                    </a:solidFill>
                  </a:tcPr>
                </a:tc>
                <a:extLst>
                  <a:ext uri="{0D108BD9-81ED-4DB2-BD59-A6C34878D82A}">
                    <a16:rowId xmlns:a16="http://schemas.microsoft.com/office/drawing/2014/main" val="10001"/>
                  </a:ext>
                </a:extLst>
              </a:tr>
              <a:tr h="329184">
                <a:tc>
                  <a:txBody>
                    <a:bodyPr/>
                    <a:lstStyle/>
                    <a:p>
                      <a:pPr marL="0" indent="0" algn="l">
                        <a:buNone/>
                      </a:pPr>
                      <a:r>
                        <a:rPr sz="1100" b="1" i="0">
                          <a:solidFill>
                            <a:srgbClr val="111827"/>
                          </a:solidFill>
                          <a:latin typeface="Arial"/>
                        </a:rPr>
                        <a:t>Workloads</a:t>
                      </a:r>
                    </a:p>
                  </a:txBody>
                  <a:tcPr marL="73152" marR="73152" marT="36576" marB="36576">
                    <a:solidFill>
                      <a:srgbClr val="F3F4F6"/>
                    </a:solidFill>
                  </a:tcPr>
                </a:tc>
                <a:tc>
                  <a:txBody>
                    <a:bodyPr/>
                    <a:lstStyle/>
                    <a:p>
                      <a:pPr marL="0" indent="0" algn="l">
                        <a:buNone/>
                      </a:pPr>
                      <a:r>
                        <a:rPr sz="1100" b="0" i="0">
                          <a:solidFill>
                            <a:srgbClr val="111827"/>
                          </a:solidFill>
                          <a:latin typeface="Arial"/>
                        </a:rPr>
                        <a:t>ShareGPT and Alpaca lengths, Poisson arrivals</a:t>
                      </a:r>
                    </a:p>
                  </a:txBody>
                  <a:tcPr marL="73152" marR="73152" marT="36576" marB="36576">
                    <a:solidFill>
                      <a:srgbClr val="FFFFFF"/>
                    </a:solidFill>
                  </a:tcPr>
                </a:tc>
                <a:extLst>
                  <a:ext uri="{0D108BD9-81ED-4DB2-BD59-A6C34878D82A}">
                    <a16:rowId xmlns:a16="http://schemas.microsoft.com/office/drawing/2014/main" val="10002"/>
                  </a:ext>
                </a:extLst>
              </a:tr>
              <a:tr h="329184">
                <a:tc>
                  <a:txBody>
                    <a:bodyPr/>
                    <a:lstStyle/>
                    <a:p>
                      <a:pPr marL="0" indent="0" algn="l">
                        <a:buNone/>
                      </a:pPr>
                      <a:r>
                        <a:rPr sz="1100" b="1" i="0">
                          <a:solidFill>
                            <a:srgbClr val="111827"/>
                          </a:solidFill>
                          <a:latin typeface="Arial"/>
                        </a:rPr>
                        <a:t>Metric</a:t>
                      </a:r>
                    </a:p>
                  </a:txBody>
                  <a:tcPr marL="73152" marR="73152" marT="36576" marB="36576">
                    <a:solidFill>
                      <a:srgbClr val="F3F4F6"/>
                    </a:solidFill>
                  </a:tcPr>
                </a:tc>
                <a:tc>
                  <a:txBody>
                    <a:bodyPr/>
                    <a:lstStyle/>
                    <a:p>
                      <a:pPr marL="0" indent="0" algn="l">
                        <a:buNone/>
                      </a:pPr>
                      <a:r>
                        <a:rPr sz="1100" b="0" i="0">
                          <a:solidFill>
                            <a:srgbClr val="111827"/>
                          </a:solidFill>
                          <a:latin typeface="Arial"/>
                        </a:rPr>
                        <a:t>Normalized latency (mean s/token) vs request rate</a:t>
                      </a:r>
                    </a:p>
                  </a:txBody>
                  <a:tcPr marL="73152" marR="73152" marT="36576" marB="36576">
                    <a:solidFill>
                      <a:srgbClr val="FFFFFF"/>
                    </a:solidFill>
                  </a:tcPr>
                </a:tc>
                <a:extLst>
                  <a:ext uri="{0D108BD9-81ED-4DB2-BD59-A6C34878D82A}">
                    <a16:rowId xmlns:a16="http://schemas.microsoft.com/office/drawing/2014/main" val="10003"/>
                  </a:ext>
                </a:extLst>
              </a:tr>
            </a:tbl>
          </a:graphicData>
        </a:graphic>
      </p:graphicFrame>
      <p:sp>
        <p:nvSpPr>
          <p:cNvPr id="15" name="Rounded Rectangle 14"/>
          <p:cNvSpPr/>
          <p:nvPr/>
        </p:nvSpPr>
        <p:spPr>
          <a:xfrm>
            <a:off x="7452360" y="3310128"/>
            <a:ext cx="3922776" cy="1783080"/>
          </a:xfrm>
          <a:prstGeom prst="roundRect">
            <a:avLst>
              <a:gd name="adj" fmla="val 4000"/>
            </a:avLst>
          </a:prstGeom>
          <a:noFill/>
          <a:ln w="6350">
            <a:solidFill>
              <a:srgbClr val="E3E5E8"/>
            </a:solidFill>
          </a:ln>
        </p:spPr>
        <p:txBody>
          <a:bodyPr rtlCol="0" anchor="ctr"/>
          <a:lstStyle/>
          <a:p>
            <a:pPr algn="ctr"/>
            <a:endParaRPr/>
          </a:p>
        </p:txBody>
      </p:sp>
      <p:pic>
        <p:nvPicPr>
          <p:cNvPr id="16" name="Picture 15" descr="fig11.png"/>
          <p:cNvPicPr>
            <a:picLocks noChangeAspect="1"/>
          </p:cNvPicPr>
          <p:nvPr/>
        </p:nvPicPr>
        <p:blipFill>
          <a:blip r:embed="rId3"/>
          <a:stretch>
            <a:fillRect/>
          </a:stretch>
        </p:blipFill>
        <p:spPr>
          <a:xfrm>
            <a:off x="7525512" y="3406923"/>
            <a:ext cx="3776472" cy="1589488"/>
          </a:xfrm>
          <a:prstGeom prst="rect">
            <a:avLst/>
          </a:prstGeom>
        </p:spPr>
      </p:pic>
      <p:sp>
        <p:nvSpPr>
          <p:cNvPr id="17" name="TextBox 16"/>
          <p:cNvSpPr txBox="1"/>
          <p:nvPr/>
        </p:nvSpPr>
        <p:spPr>
          <a:xfrm>
            <a:off x="7452360" y="5138928"/>
            <a:ext cx="3922776" cy="411480"/>
          </a:xfrm>
          <a:prstGeom prst="rect">
            <a:avLst/>
          </a:prstGeom>
          <a:noFill/>
        </p:spPr>
        <p:txBody>
          <a:bodyPr wrap="square" lIns="0" tIns="0" rIns="0" bIns="0" anchor="t">
            <a:spAutoFit/>
          </a:bodyPr>
          <a:lstStyle/>
          <a:p>
            <a:pPr marL="0" indent="0" algn="l">
              <a:buNone/>
            </a:pPr>
            <a:r>
              <a:rPr sz="1200" b="0" i="0">
                <a:solidFill>
                  <a:srgbClr val="5B6270"/>
                </a:solidFill>
                <a:latin typeface="Arial"/>
              </a:rPr>
              <a:t>Fig. 11: ShareGPT prompts are 8.4× and outputs 5.8× longer than Alpaca’s · Kwon et al.</a:t>
            </a:r>
          </a:p>
        </p:txBody>
      </p:sp>
      <p:sp>
        <p:nvSpPr>
          <p:cNvPr id="18" name="Rounded Rectangle 17"/>
          <p:cNvSpPr/>
          <p:nvPr/>
        </p:nvSpPr>
        <p:spPr>
          <a:xfrm>
            <a:off x="7452360" y="5596128"/>
            <a:ext cx="3922776" cy="475488"/>
          </a:xfrm>
          <a:prstGeom prst="roundRect">
            <a:avLst>
              <a:gd name="adj" fmla="val 6000"/>
            </a:avLst>
          </a:prstGeom>
          <a:solidFill>
            <a:srgbClr val="F3F4F6"/>
          </a:solidFill>
          <a:ln>
            <a:noFill/>
          </a:ln>
        </p:spPr>
        <p:txBody>
          <a:bodyPr rtlCol="0" anchor="ctr"/>
          <a:lstStyle/>
          <a:p>
            <a:pPr algn="ctr"/>
            <a:endParaRPr/>
          </a:p>
        </p:txBody>
      </p:sp>
      <p:sp>
        <p:nvSpPr>
          <p:cNvPr id="19" name="TextBox 18"/>
          <p:cNvSpPr txBox="1"/>
          <p:nvPr/>
        </p:nvSpPr>
        <p:spPr>
          <a:xfrm>
            <a:off x="7589520" y="5614416"/>
            <a:ext cx="3657600" cy="438912"/>
          </a:xfrm>
          <a:prstGeom prst="rect">
            <a:avLst/>
          </a:prstGeom>
          <a:noFill/>
        </p:spPr>
        <p:txBody>
          <a:bodyPr wrap="square" lIns="0" tIns="0" rIns="0" bIns="0" anchor="ctr">
            <a:spAutoFit/>
          </a:bodyPr>
          <a:lstStyle/>
          <a:p>
            <a:pPr marL="0" indent="0" algn="l">
              <a:buNone/>
            </a:pPr>
            <a:r>
              <a:rPr sz="1100" b="1" i="0">
                <a:solidFill>
                  <a:srgbClr val="111827"/>
                </a:solidFill>
                <a:latin typeface="Arial"/>
              </a:rPr>
              <a:t>One shared codebase, </a:t>
            </a:r>
            <a:r>
              <a:rPr sz="1100" b="0" i="0">
                <a:solidFill>
                  <a:srgbClr val="111827"/>
                </a:solidFill>
                <a:latin typeface="Arial"/>
              </a:rPr>
              <a:t>but neither baseline was ever released</a:t>
            </a:r>
          </a:p>
        </p:txBody>
      </p:sp>
      <p:sp>
        <p:nvSpPr>
          <p:cNvPr id="20" name="TextBox 19"/>
          <p:cNvSpPr txBox="1"/>
          <p:nvPr/>
        </p:nvSpPr>
        <p:spPr>
          <a:xfrm>
            <a:off x="813816" y="6236208"/>
            <a:ext cx="10881360" cy="237744"/>
          </a:xfrm>
          <a:prstGeom prst="rect">
            <a:avLst/>
          </a:prstGeom>
          <a:noFill/>
        </p:spPr>
        <p:txBody>
          <a:bodyPr wrap="square" lIns="0" tIns="0" rIns="0" bIns="0" anchor="t">
            <a:spAutoFit/>
          </a:bodyPr>
          <a:lstStyle/>
          <a:p>
            <a:pPr marL="0" indent="0" algn="l">
              <a:buNone/>
            </a:pPr>
            <a:r>
              <a:rPr sz="1200" b="0" i="0">
                <a:solidFill>
                  <a:srgbClr val="5B6270"/>
                </a:solidFill>
                <a:latin typeface="Courier New"/>
              </a:rPr>
              <a:t>13</a:t>
            </a:r>
          </a:p>
        </p:txBody>
      </p:sp>
    </p:spTree>
    <p:extLst>
      <p:ext uri="{BB962C8B-B14F-4D97-AF65-F5344CB8AC3E}">
        <p14:creationId xmlns:p14="http://schemas.microsoft.com/office/powerpoint/2010/main" val="178277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0">
    <p:bg>
      <p:bgPr>
        <a:solidFill>
          <a:srgbClr val="FCFCFB"/>
        </a:solidFill>
        <a:effectLst/>
      </p:bgPr>
    </p:bg>
    <p:spTree>
      <p:nvGrpSpPr>
        <p:cNvPr id="1" name=""/>
        <p:cNvGrpSpPr/>
        <p:nvPr/>
      </p:nvGrpSpPr>
      <p:grpSpPr>
        <a:xfrm>
          <a:off x="0" y="0"/>
          <a:ext cx="0" cy="0"/>
          <a:chOff x="0" y="0"/>
          <a:chExt cx="0" cy="0"/>
        </a:xfrm>
      </p:grpSpPr>
      <p:sp>
        <p:nvSpPr>
          <p:cNvPr id="3" name="Text 1"/>
          <p:cNvSpPr/>
          <p:nvPr/>
        </p:nvSpPr>
        <p:spPr>
          <a:xfrm>
            <a:off x="812800" y="11023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dirty="0">
                <a:solidFill>
                  <a:srgbClr val="111827"/>
                </a:solidFill>
                <a:latin typeface="Arial" pitchFamily="34" charset="0"/>
                <a:ea typeface="Arial" pitchFamily="34" charset="-122"/>
                <a:cs typeface="Arial" pitchFamily="34" charset="-120"/>
              </a:rPr>
              <a:t>Does it work? Three results, one chain</a:t>
            </a:r>
            <a:endParaRPr lang="en-US" sz="3000" dirty="0"/>
          </a:p>
        </p:txBody>
      </p:sp>
      <p:pic>
        <p:nvPicPr>
          <p:cNvPr id="7" name="Image 0" descr="Fig. 2 of the paper: stacked bars of KV cache usage; token states 20.4% Orca Max, 26.8% Orca Pow2, 38.2% Orca Oracle, 96.3% vLLM"/>
          <p:cNvPicPr>
            <a:picLocks noChangeAspect="1"/>
          </p:cNvPicPr>
          <p:nvPr/>
        </p:nvPicPr>
        <p:blipFill>
          <a:blip r:embed="rId3"/>
          <a:stretch>
            <a:fillRect/>
          </a:stretch>
        </p:blipFill>
        <p:spPr>
          <a:xfrm>
            <a:off x="1384353" y="3227832"/>
            <a:ext cx="2178197" cy="1335024"/>
          </a:xfrm>
          <a:prstGeom prst="rect">
            <a:avLst/>
          </a:prstGeom>
        </p:spPr>
      </p:pic>
      <p:pic>
        <p:nvPicPr>
          <p:cNvPr id="14" name="Image 2" descr="Fig. 13(a) of the paper: average batched requests on ShareGPT; Orca Max 7.00, Orca Pow2 9.81, Orca Oracle 13.62, vLLM 30.42"/>
          <p:cNvPicPr>
            <a:picLocks noChangeAspect="1"/>
          </p:cNvPicPr>
          <p:nvPr/>
        </p:nvPicPr>
        <p:blipFill>
          <a:blip r:embed="rId4"/>
          <a:stretch>
            <a:fillRect/>
          </a:stretch>
        </p:blipFill>
        <p:spPr>
          <a:xfrm>
            <a:off x="5297869" y="3227832"/>
            <a:ext cx="1593212" cy="1335024"/>
          </a:xfrm>
          <a:prstGeom prst="rect">
            <a:avLst/>
          </a:prstGeom>
        </p:spPr>
      </p:pic>
      <p:pic>
        <p:nvPicPr>
          <p:cNvPr id="21" name="Image 4" descr="Fig. 12(a) of the paper: normalized latency vs request rate for OPT-13B on ShareGPT; vLLM sustains about 1.9 requests per second versus about 1.1 for Orca Oracle"/>
          <p:cNvPicPr>
            <a:picLocks noChangeAspect="1"/>
          </p:cNvPicPr>
          <p:nvPr/>
        </p:nvPicPr>
        <p:blipFill>
          <a:blip r:embed="rId5"/>
          <a:stretch>
            <a:fillRect/>
          </a:stretch>
        </p:blipFill>
        <p:spPr>
          <a:xfrm>
            <a:off x="8571975" y="3227832"/>
            <a:ext cx="2287049" cy="1335024"/>
          </a:xfrm>
          <a:prstGeom prst="rect">
            <a:avLst/>
          </a:prstGeom>
        </p:spPr>
      </p:pic>
      <p:sp>
        <p:nvSpPr>
          <p:cNvPr id="26" name="Text 1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B6270"/>
                </a:solidFill>
                <a:latin typeface="Courier New" pitchFamily="34" charset="0"/>
                <a:ea typeface="Courier New" pitchFamily="34" charset="-122"/>
                <a:cs typeface="Courier New" pitchFamily="34" charset="-120"/>
              </a:rPr>
              <a:t>14</a:t>
            </a:r>
            <a:endParaRPr lang="en-US" sz="1200" dirty="0"/>
          </a:p>
        </p:txBody>
      </p:sp>
      <p:sp>
        <p:nvSpPr>
          <p:cNvPr id="27" name="TextBox 26"/>
          <p:cNvSpPr txBox="1"/>
          <p:nvPr/>
        </p:nvSpPr>
        <p:spPr>
          <a:xfrm>
            <a:off x="813816" y="1700784"/>
            <a:ext cx="10561320" cy="274320"/>
          </a:xfrm>
          <a:prstGeom prst="rect">
            <a:avLst/>
          </a:prstGeom>
          <a:noFill/>
        </p:spPr>
        <p:txBody>
          <a:bodyPr wrap="square" lIns="0" tIns="0" rIns="0" bIns="0" anchor="t">
            <a:spAutoFit/>
          </a:bodyPr>
          <a:lstStyle/>
          <a:p>
            <a:pPr marL="0" indent="0" algn="l">
              <a:buNone/>
            </a:pPr>
            <a:r>
              <a:rPr sz="1500" b="1" i="0">
                <a:solidFill>
                  <a:srgbClr val="111827"/>
                </a:solidFill>
                <a:latin typeface="Arial"/>
              </a:rPr>
              <a:t>The argument: </a:t>
            </a:r>
            <a:r>
              <a:rPr sz="1500" b="0" i="0">
                <a:solidFill>
                  <a:srgbClr val="374151"/>
                </a:solidFill>
                <a:latin typeface="Arial"/>
              </a:rPr>
              <a:t>less wasted memory → bigger batches → more requests per second. Each figure checks one step.</a:t>
            </a:r>
          </a:p>
        </p:txBody>
      </p:sp>
      <p:sp>
        <p:nvSpPr>
          <p:cNvPr id="28" name="TextBox 27"/>
          <p:cNvSpPr txBox="1"/>
          <p:nvPr/>
        </p:nvSpPr>
        <p:spPr>
          <a:xfrm>
            <a:off x="813816" y="2157984"/>
            <a:ext cx="3319272" cy="274320"/>
          </a:xfrm>
          <a:prstGeom prst="rect">
            <a:avLst/>
          </a:prstGeom>
          <a:noFill/>
        </p:spPr>
        <p:txBody>
          <a:bodyPr wrap="square" lIns="0" tIns="0" rIns="0" bIns="0" anchor="t">
            <a:spAutoFit/>
          </a:bodyPr>
          <a:lstStyle/>
          <a:p>
            <a:pPr marL="0" indent="0" algn="l">
              <a:buNone/>
            </a:pPr>
            <a:r>
              <a:rPr sz="1500" b="1" i="0">
                <a:solidFill>
                  <a:srgbClr val="0F766E"/>
                </a:solidFill>
                <a:latin typeface="Arial"/>
              </a:rPr>
              <a:t>1  Less memory wasted?</a:t>
            </a:r>
          </a:p>
        </p:txBody>
      </p:sp>
      <p:sp>
        <p:nvSpPr>
          <p:cNvPr id="29" name="TextBox 28"/>
          <p:cNvSpPr txBox="1"/>
          <p:nvPr/>
        </p:nvSpPr>
        <p:spPr>
          <a:xfrm>
            <a:off x="813816" y="2450592"/>
            <a:ext cx="3319272" cy="365760"/>
          </a:xfrm>
          <a:prstGeom prst="rect">
            <a:avLst/>
          </a:prstGeom>
          <a:noFill/>
        </p:spPr>
        <p:txBody>
          <a:bodyPr wrap="square" lIns="0" tIns="0" rIns="0" bIns="0" anchor="t">
            <a:spAutoFit/>
          </a:bodyPr>
          <a:lstStyle/>
          <a:p>
            <a:pPr marL="0" indent="0" algn="l">
              <a:buNone/>
            </a:pPr>
            <a:r>
              <a:rPr sz="2400" b="1" i="0">
                <a:solidFill>
                  <a:srgbClr val="111827"/>
                </a:solidFill>
                <a:latin typeface="Arial"/>
              </a:rPr>
              <a:t>96.3% vs 20–38%</a:t>
            </a:r>
          </a:p>
        </p:txBody>
      </p:sp>
      <p:sp>
        <p:nvSpPr>
          <p:cNvPr id="30" name="TextBox 29"/>
          <p:cNvSpPr txBox="1"/>
          <p:nvPr/>
        </p:nvSpPr>
        <p:spPr>
          <a:xfrm>
            <a:off x="813816" y="2834640"/>
            <a:ext cx="3319272" cy="237744"/>
          </a:xfrm>
          <a:prstGeom prst="rect">
            <a:avLst/>
          </a:prstGeom>
          <a:noFill/>
        </p:spPr>
        <p:txBody>
          <a:bodyPr wrap="square" lIns="0" tIns="0" rIns="0" bIns="0" anchor="t">
            <a:spAutoFit/>
          </a:bodyPr>
          <a:lstStyle/>
          <a:p>
            <a:pPr marL="0" indent="0" algn="l">
              <a:buNone/>
            </a:pPr>
            <a:r>
              <a:rPr sz="1200" b="0" i="0">
                <a:solidFill>
                  <a:srgbClr val="374151"/>
                </a:solidFill>
                <a:latin typeface="Arial"/>
              </a:rPr>
              <a:t>of KV memory holds tokens (vLLM vs Orca)</a:t>
            </a:r>
          </a:p>
        </p:txBody>
      </p:sp>
      <p:sp>
        <p:nvSpPr>
          <p:cNvPr id="31" name="Rounded Rectangle 30"/>
          <p:cNvSpPr/>
          <p:nvPr/>
        </p:nvSpPr>
        <p:spPr>
          <a:xfrm>
            <a:off x="813816" y="3154680"/>
            <a:ext cx="3319272" cy="1481328"/>
          </a:xfrm>
          <a:prstGeom prst="roundRect">
            <a:avLst>
              <a:gd name="adj" fmla="val 4000"/>
            </a:avLst>
          </a:prstGeom>
          <a:noFill/>
          <a:ln w="6350">
            <a:solidFill>
              <a:srgbClr val="E3E5E8"/>
            </a:solidFill>
          </a:ln>
        </p:spPr>
        <p:txBody>
          <a:bodyPr rtlCol="0" anchor="ctr"/>
          <a:lstStyle/>
          <a:p>
            <a:pPr algn="ctr"/>
            <a:endParaRPr/>
          </a:p>
        </p:txBody>
      </p:sp>
      <p:sp>
        <p:nvSpPr>
          <p:cNvPr id="32" name="TextBox 31"/>
          <p:cNvSpPr txBox="1"/>
          <p:nvPr/>
        </p:nvSpPr>
        <p:spPr>
          <a:xfrm>
            <a:off x="813816" y="4681728"/>
            <a:ext cx="3319272" cy="237744"/>
          </a:xfrm>
          <a:prstGeom prst="rect">
            <a:avLst/>
          </a:prstGeom>
          <a:noFill/>
        </p:spPr>
        <p:txBody>
          <a:bodyPr wrap="square" lIns="0" tIns="0" rIns="0" bIns="0" anchor="t">
            <a:spAutoFit/>
          </a:bodyPr>
          <a:lstStyle/>
          <a:p>
            <a:pPr marL="0" indent="0" algn="l">
              <a:buNone/>
            </a:pPr>
            <a:r>
              <a:rPr sz="1200" b="0" i="0">
                <a:solidFill>
                  <a:srgbClr val="5B6270"/>
                </a:solidFill>
                <a:latin typeface="Arial"/>
              </a:rPr>
              <a:t>Fig. 2 · green = memory holding tokens</a:t>
            </a:r>
          </a:p>
        </p:txBody>
      </p:sp>
      <p:sp>
        <p:nvSpPr>
          <p:cNvPr id="33" name="TextBox 32"/>
          <p:cNvSpPr txBox="1"/>
          <p:nvPr/>
        </p:nvSpPr>
        <p:spPr>
          <a:xfrm>
            <a:off x="4133087" y="3657600"/>
            <a:ext cx="301752" cy="411480"/>
          </a:xfrm>
          <a:prstGeom prst="rect">
            <a:avLst/>
          </a:prstGeom>
          <a:noFill/>
        </p:spPr>
        <p:txBody>
          <a:bodyPr wrap="square" lIns="0" tIns="0" rIns="0" bIns="0" anchor="t">
            <a:spAutoFit/>
          </a:bodyPr>
          <a:lstStyle/>
          <a:p>
            <a:pPr marL="0" indent="0" algn="ctr">
              <a:buNone/>
            </a:pPr>
            <a:r>
              <a:rPr sz="2400" b="1" i="0">
                <a:solidFill>
                  <a:srgbClr val="0F766E"/>
                </a:solidFill>
                <a:latin typeface="Arial"/>
              </a:rPr>
              <a:t>→</a:t>
            </a:r>
          </a:p>
        </p:txBody>
      </p:sp>
      <p:sp>
        <p:nvSpPr>
          <p:cNvPr id="34" name="TextBox 33"/>
          <p:cNvSpPr txBox="1"/>
          <p:nvPr/>
        </p:nvSpPr>
        <p:spPr>
          <a:xfrm>
            <a:off x="4434840" y="2157984"/>
            <a:ext cx="3319272" cy="274320"/>
          </a:xfrm>
          <a:prstGeom prst="rect">
            <a:avLst/>
          </a:prstGeom>
          <a:noFill/>
        </p:spPr>
        <p:txBody>
          <a:bodyPr wrap="square" lIns="0" tIns="0" rIns="0" bIns="0" anchor="t">
            <a:spAutoFit/>
          </a:bodyPr>
          <a:lstStyle/>
          <a:p>
            <a:pPr marL="0" indent="0" algn="l">
              <a:buNone/>
            </a:pPr>
            <a:r>
              <a:rPr sz="1500" b="1" i="0">
                <a:solidFill>
                  <a:srgbClr val="0F766E"/>
                </a:solidFill>
                <a:latin typeface="Arial"/>
              </a:rPr>
              <a:t>2  So more requests fit?</a:t>
            </a:r>
          </a:p>
        </p:txBody>
      </p:sp>
      <p:sp>
        <p:nvSpPr>
          <p:cNvPr id="35" name="TextBox 34"/>
          <p:cNvSpPr txBox="1"/>
          <p:nvPr/>
        </p:nvSpPr>
        <p:spPr>
          <a:xfrm>
            <a:off x="4434840" y="2450592"/>
            <a:ext cx="3319272" cy="365760"/>
          </a:xfrm>
          <a:prstGeom prst="rect">
            <a:avLst/>
          </a:prstGeom>
          <a:noFill/>
        </p:spPr>
        <p:txBody>
          <a:bodyPr wrap="square" lIns="0" tIns="0" rIns="0" bIns="0" anchor="t">
            <a:spAutoFit/>
          </a:bodyPr>
          <a:lstStyle/>
          <a:p>
            <a:pPr marL="0" indent="0" algn="l">
              <a:buNone/>
            </a:pPr>
            <a:r>
              <a:rPr sz="2400" b="1" i="0">
                <a:solidFill>
                  <a:srgbClr val="111827"/>
                </a:solidFill>
                <a:latin typeface="Arial"/>
              </a:rPr>
              <a:t>30.4 vs 13.6</a:t>
            </a:r>
          </a:p>
        </p:txBody>
      </p:sp>
      <p:sp>
        <p:nvSpPr>
          <p:cNvPr id="36" name="TextBox 35"/>
          <p:cNvSpPr txBox="1"/>
          <p:nvPr/>
        </p:nvSpPr>
        <p:spPr>
          <a:xfrm>
            <a:off x="4434840" y="2834640"/>
            <a:ext cx="3319272" cy="237744"/>
          </a:xfrm>
          <a:prstGeom prst="rect">
            <a:avLst/>
          </a:prstGeom>
          <a:noFill/>
        </p:spPr>
        <p:txBody>
          <a:bodyPr wrap="square" lIns="0" tIns="0" rIns="0" bIns="0" anchor="t">
            <a:spAutoFit/>
          </a:bodyPr>
          <a:lstStyle/>
          <a:p>
            <a:pPr marL="0" indent="0" algn="l">
              <a:buNone/>
            </a:pPr>
            <a:r>
              <a:rPr sz="1200" b="0" i="0">
                <a:solidFill>
                  <a:srgbClr val="374151"/>
                </a:solidFill>
                <a:latin typeface="Arial"/>
              </a:rPr>
              <a:t>avg. requests per batch, vLLM vs Oracle</a:t>
            </a:r>
          </a:p>
        </p:txBody>
      </p:sp>
      <p:sp>
        <p:nvSpPr>
          <p:cNvPr id="37" name="Rounded Rectangle 36"/>
          <p:cNvSpPr/>
          <p:nvPr/>
        </p:nvSpPr>
        <p:spPr>
          <a:xfrm>
            <a:off x="4434840" y="3154680"/>
            <a:ext cx="3319272" cy="1481328"/>
          </a:xfrm>
          <a:prstGeom prst="roundRect">
            <a:avLst>
              <a:gd name="adj" fmla="val 4000"/>
            </a:avLst>
          </a:prstGeom>
          <a:noFill/>
          <a:ln w="6350">
            <a:solidFill>
              <a:srgbClr val="E3E5E8"/>
            </a:solidFill>
          </a:ln>
        </p:spPr>
        <p:txBody>
          <a:bodyPr rtlCol="0" anchor="ctr"/>
          <a:lstStyle/>
          <a:p>
            <a:pPr algn="ctr"/>
            <a:endParaRPr/>
          </a:p>
        </p:txBody>
      </p:sp>
      <p:sp>
        <p:nvSpPr>
          <p:cNvPr id="38" name="TextBox 37"/>
          <p:cNvSpPr txBox="1"/>
          <p:nvPr/>
        </p:nvSpPr>
        <p:spPr>
          <a:xfrm>
            <a:off x="4434840" y="4681728"/>
            <a:ext cx="3319272" cy="237744"/>
          </a:xfrm>
          <a:prstGeom prst="rect">
            <a:avLst/>
          </a:prstGeom>
          <a:noFill/>
        </p:spPr>
        <p:txBody>
          <a:bodyPr wrap="square" lIns="0" tIns="0" rIns="0" bIns="0" anchor="t">
            <a:spAutoFit/>
          </a:bodyPr>
          <a:lstStyle/>
          <a:p>
            <a:pPr marL="0" indent="0" algn="l">
              <a:buNone/>
            </a:pPr>
            <a:r>
              <a:rPr sz="1200" b="0" i="0">
                <a:solidFill>
                  <a:srgbClr val="5B6270"/>
                </a:solidFill>
                <a:latin typeface="Arial"/>
              </a:rPr>
              <a:t>Fig. 13(a) · taller bar = bigger batch</a:t>
            </a:r>
          </a:p>
        </p:txBody>
      </p:sp>
      <p:sp>
        <p:nvSpPr>
          <p:cNvPr id="39" name="TextBox 38"/>
          <p:cNvSpPr txBox="1"/>
          <p:nvPr/>
        </p:nvSpPr>
        <p:spPr>
          <a:xfrm>
            <a:off x="7754112" y="3657600"/>
            <a:ext cx="301752" cy="411480"/>
          </a:xfrm>
          <a:prstGeom prst="rect">
            <a:avLst/>
          </a:prstGeom>
          <a:noFill/>
        </p:spPr>
        <p:txBody>
          <a:bodyPr wrap="square" lIns="0" tIns="0" rIns="0" bIns="0" anchor="t">
            <a:spAutoFit/>
          </a:bodyPr>
          <a:lstStyle/>
          <a:p>
            <a:pPr marL="0" indent="0" algn="ctr">
              <a:buNone/>
            </a:pPr>
            <a:r>
              <a:rPr sz="2400" b="1" i="0">
                <a:solidFill>
                  <a:srgbClr val="0F766E"/>
                </a:solidFill>
                <a:latin typeface="Arial"/>
              </a:rPr>
              <a:t>→</a:t>
            </a:r>
          </a:p>
        </p:txBody>
      </p:sp>
      <p:sp>
        <p:nvSpPr>
          <p:cNvPr id="40" name="TextBox 39"/>
          <p:cNvSpPr txBox="1"/>
          <p:nvPr/>
        </p:nvSpPr>
        <p:spPr>
          <a:xfrm>
            <a:off x="8055864" y="2157984"/>
            <a:ext cx="3319272" cy="274320"/>
          </a:xfrm>
          <a:prstGeom prst="rect">
            <a:avLst/>
          </a:prstGeom>
          <a:noFill/>
        </p:spPr>
        <p:txBody>
          <a:bodyPr wrap="square" lIns="0" tIns="0" rIns="0" bIns="0" anchor="t">
            <a:spAutoFit/>
          </a:bodyPr>
          <a:lstStyle/>
          <a:p>
            <a:pPr marL="0" indent="0" algn="l">
              <a:buNone/>
            </a:pPr>
            <a:r>
              <a:rPr sz="1500" b="1" i="0">
                <a:solidFill>
                  <a:srgbClr val="0F766E"/>
                </a:solidFill>
                <a:latin typeface="Arial"/>
              </a:rPr>
              <a:t>3  So more throughput?</a:t>
            </a:r>
          </a:p>
        </p:txBody>
      </p:sp>
      <p:sp>
        <p:nvSpPr>
          <p:cNvPr id="41" name="TextBox 40"/>
          <p:cNvSpPr txBox="1"/>
          <p:nvPr/>
        </p:nvSpPr>
        <p:spPr>
          <a:xfrm>
            <a:off x="8055864" y="2450592"/>
            <a:ext cx="3319272" cy="365760"/>
          </a:xfrm>
          <a:prstGeom prst="rect">
            <a:avLst/>
          </a:prstGeom>
          <a:noFill/>
        </p:spPr>
        <p:txBody>
          <a:bodyPr wrap="square" lIns="0" tIns="0" rIns="0" bIns="0" anchor="t">
            <a:spAutoFit/>
          </a:bodyPr>
          <a:lstStyle/>
          <a:p>
            <a:pPr marL="0" indent="0" algn="l">
              <a:buNone/>
            </a:pPr>
            <a:r>
              <a:rPr sz="2400" b="1" i="0">
                <a:solidFill>
                  <a:srgbClr val="111827"/>
                </a:solidFill>
                <a:latin typeface="Arial"/>
              </a:rPr>
              <a:t>1.7–2.7×</a:t>
            </a:r>
          </a:p>
        </p:txBody>
      </p:sp>
      <p:sp>
        <p:nvSpPr>
          <p:cNvPr id="42" name="TextBox 41"/>
          <p:cNvSpPr txBox="1"/>
          <p:nvPr/>
        </p:nvSpPr>
        <p:spPr>
          <a:xfrm>
            <a:off x="8055864" y="2834640"/>
            <a:ext cx="3319272" cy="237744"/>
          </a:xfrm>
          <a:prstGeom prst="rect">
            <a:avLst/>
          </a:prstGeom>
          <a:noFill/>
        </p:spPr>
        <p:txBody>
          <a:bodyPr wrap="square" lIns="0" tIns="0" rIns="0" bIns="0" anchor="t">
            <a:spAutoFit/>
          </a:bodyPr>
          <a:lstStyle/>
          <a:p>
            <a:pPr marL="0" indent="0" algn="l">
              <a:buNone/>
            </a:pPr>
            <a:r>
              <a:rPr sz="1200" b="0" i="0">
                <a:solidFill>
                  <a:srgbClr val="374151"/>
                </a:solidFill>
                <a:latin typeface="Arial"/>
              </a:rPr>
              <a:t>request rate vs Orca Oracle, same latency</a:t>
            </a:r>
          </a:p>
        </p:txBody>
      </p:sp>
      <p:sp>
        <p:nvSpPr>
          <p:cNvPr id="43" name="Rounded Rectangle 42"/>
          <p:cNvSpPr/>
          <p:nvPr/>
        </p:nvSpPr>
        <p:spPr>
          <a:xfrm>
            <a:off x="8055864" y="3154680"/>
            <a:ext cx="3319272" cy="1481328"/>
          </a:xfrm>
          <a:prstGeom prst="roundRect">
            <a:avLst>
              <a:gd name="adj" fmla="val 4000"/>
            </a:avLst>
          </a:prstGeom>
          <a:noFill/>
          <a:ln w="6350">
            <a:solidFill>
              <a:srgbClr val="E3E5E8"/>
            </a:solidFill>
          </a:ln>
        </p:spPr>
        <p:txBody>
          <a:bodyPr rtlCol="0" anchor="ctr"/>
          <a:lstStyle/>
          <a:p>
            <a:pPr algn="ctr"/>
            <a:endParaRPr/>
          </a:p>
        </p:txBody>
      </p:sp>
      <p:sp>
        <p:nvSpPr>
          <p:cNvPr id="44" name="TextBox 43"/>
          <p:cNvSpPr txBox="1"/>
          <p:nvPr/>
        </p:nvSpPr>
        <p:spPr>
          <a:xfrm>
            <a:off x="8055864" y="4681728"/>
            <a:ext cx="3319272" cy="237744"/>
          </a:xfrm>
          <a:prstGeom prst="rect">
            <a:avLst/>
          </a:prstGeom>
          <a:noFill/>
        </p:spPr>
        <p:txBody>
          <a:bodyPr wrap="square" lIns="0" tIns="0" rIns="0" bIns="0" anchor="t">
            <a:spAutoFit/>
          </a:bodyPr>
          <a:lstStyle/>
          <a:p>
            <a:pPr marL="0" indent="0" algn="l">
              <a:buNone/>
            </a:pPr>
            <a:r>
              <a:rPr sz="1200" b="0" i="0">
                <a:solidFill>
                  <a:srgbClr val="5B6270"/>
                </a:solidFill>
                <a:latin typeface="Arial"/>
              </a:rPr>
              <a:t>Fig. 12(a) · curve rises later = more requests/s</a:t>
            </a:r>
          </a:p>
        </p:txBody>
      </p:sp>
      <p:sp>
        <p:nvSpPr>
          <p:cNvPr id="45" name="Rounded Rectangle 44"/>
          <p:cNvSpPr/>
          <p:nvPr/>
        </p:nvSpPr>
        <p:spPr>
          <a:xfrm>
            <a:off x="813816" y="5029200"/>
            <a:ext cx="10553700" cy="1143000"/>
          </a:xfrm>
          <a:prstGeom prst="roundRect">
            <a:avLst>
              <a:gd name="adj" fmla="val 6000"/>
            </a:avLst>
          </a:prstGeom>
          <a:solidFill>
            <a:srgbClr val="F3F4F6"/>
          </a:solidFill>
          <a:ln>
            <a:noFill/>
          </a:ln>
        </p:spPr>
        <p:txBody>
          <a:bodyPr rtlCol="0" anchor="ctr"/>
          <a:lstStyle/>
          <a:p>
            <a:pPr algn="ctr"/>
            <a:endParaRPr/>
          </a:p>
        </p:txBody>
      </p:sp>
      <p:sp>
        <p:nvSpPr>
          <p:cNvPr id="46" name="TextBox 45"/>
          <p:cNvSpPr txBox="1"/>
          <p:nvPr/>
        </p:nvSpPr>
        <p:spPr>
          <a:xfrm>
            <a:off x="969264" y="5102352"/>
            <a:ext cx="10248900" cy="1005840"/>
          </a:xfrm>
          <a:prstGeom prst="rect">
            <a:avLst/>
          </a:prstGeom>
          <a:noFill/>
        </p:spPr>
        <p:txBody>
          <a:bodyPr wrap="square" lIns="0" tIns="0" rIns="0" bIns="0" anchor="t">
            <a:spAutoFit/>
          </a:bodyPr>
          <a:lstStyle/>
          <a:p>
            <a:pPr marL="0" indent="0" algn="l">
              <a:spcAft>
                <a:spcPts val="300"/>
              </a:spcAft>
              <a:buNone/>
            </a:pPr>
            <a:r>
              <a:rPr sz="1500" b="1" i="0">
                <a:solidFill>
                  <a:srgbClr val="111827"/>
                </a:solidFill>
                <a:latin typeface="Arial"/>
              </a:rPr>
              <a:t>Built on three custom CUDA kernels</a:t>
            </a:r>
          </a:p>
          <a:p>
            <a:pPr marL="182880" indent="-182880" algn="l">
              <a:buChar char="•"/>
            </a:pPr>
            <a:r>
              <a:rPr sz="1200" b="1" i="0">
                <a:solidFill>
                  <a:srgbClr val="111827"/>
                </a:solidFill>
                <a:latin typeface="Arial"/>
              </a:rPr>
              <a:t>Fused reshape + block write: </a:t>
            </a:r>
            <a:r>
              <a:rPr sz="1200" b="0" i="0">
                <a:solidFill>
                  <a:srgbClr val="374151"/>
                </a:solidFill>
                <a:latin typeface="Arial"/>
              </a:rPr>
              <a:t>new K, V go straight into their blocks</a:t>
            </a:r>
          </a:p>
          <a:p>
            <a:pPr marL="182880" indent="-182880" algn="l">
              <a:buChar char="•"/>
            </a:pPr>
            <a:r>
              <a:rPr sz="1200" b="1" i="0">
                <a:solidFill>
                  <a:srgbClr val="111827"/>
                </a:solidFill>
                <a:latin typeface="Arial"/>
              </a:rPr>
              <a:t>Fused block read + attention: </a:t>
            </a:r>
            <a:r>
              <a:rPr sz="1200" b="0" i="0">
                <a:solidFill>
                  <a:srgbClr val="374151"/>
                </a:solidFill>
                <a:latin typeface="Arial"/>
              </a:rPr>
              <a:t>one GPU warp per block, variable lengths</a:t>
            </a:r>
          </a:p>
          <a:p>
            <a:pPr marL="182880" indent="-182880" algn="l">
              <a:buChar char="•"/>
            </a:pPr>
            <a:r>
              <a:rPr sz="1200" b="1" i="0">
                <a:solidFill>
                  <a:srgbClr val="111827"/>
                </a:solidFill>
                <a:latin typeface="Arial"/>
              </a:rPr>
              <a:t>Fused block copy: </a:t>
            </a:r>
            <a:r>
              <a:rPr sz="1200" b="0" i="0">
                <a:solidFill>
                  <a:srgbClr val="374151"/>
                </a:solidFill>
                <a:latin typeface="Arial"/>
              </a:rPr>
              <a:t>batches copy-on-write copies into one launch</a:t>
            </a:r>
          </a:p>
        </p:txBody>
      </p:sp>
      <p:pic>
        <p:nvPicPr>
          <p:cNvPr id="2" name="Picture 1" descr="For those who think they can't make a difference in the world: The last  domino weighs 100 lbs. : r/gifs">
            <a:extLst>
              <a:ext uri="{FF2B5EF4-FFF2-40B4-BE49-F238E27FC236}">
                <a16:creationId xmlns:a16="http://schemas.microsoft.com/office/drawing/2014/main" id="{939CFEC7-C6E1-821A-B87D-5E3133A10CEB}"/>
              </a:ext>
            </a:extLst>
          </p:cNvPr>
          <p:cNvPicPr>
            <a:picLocks noChangeAspect="1"/>
          </p:cNvPicPr>
          <p:nvPr/>
        </p:nvPicPr>
        <p:blipFill>
          <a:blip r:embed="rId6"/>
          <a:stretch>
            <a:fillRect/>
          </a:stretch>
        </p:blipFill>
        <p:spPr>
          <a:xfrm>
            <a:off x="9296400" y="4871872"/>
            <a:ext cx="2831308" cy="1986128"/>
          </a:xfrm>
          <a:prstGeom prst="rect">
            <a:avLst/>
          </a:prstGeom>
        </p:spPr>
      </p:pic>
    </p:spTree>
    <p:extLst>
      <p:ext uri="{BB962C8B-B14F-4D97-AF65-F5344CB8AC3E}">
        <p14:creationId xmlns:p14="http://schemas.microsoft.com/office/powerpoint/2010/main" val="3982756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1">
    <p:bg>
      <p:bgPr>
        <a:solidFill>
          <a:srgbClr val="FCFCFB"/>
        </a:solidFill>
        <a:effectLst/>
      </p:bgPr>
    </p:bg>
    <p:spTree>
      <p:nvGrpSpPr>
        <p:cNvPr id="1" name=""/>
        <p:cNvGrpSpPr/>
        <p:nvPr/>
      </p:nvGrpSpPr>
      <p:grpSpPr>
        <a:xfrm>
          <a:off x="0" y="0"/>
          <a:ext cx="0" cy="0"/>
          <a:chOff x="0" y="0"/>
          <a:chExt cx="0" cy="0"/>
        </a:xfrm>
      </p:grpSpPr>
      <p:sp>
        <p:nvSpPr>
          <p:cNvPr id="3" name="Text 1"/>
          <p:cNvSpPr/>
          <p:nvPr/>
        </p:nvSpPr>
        <p:spPr>
          <a:xfrm>
            <a:off x="654304" y="381000"/>
            <a:ext cx="10883392" cy="1016000"/>
          </a:xfrm>
          <a:prstGeom prst="rect">
            <a:avLst/>
          </a:prstGeom>
          <a:noFill/>
          <a:ln/>
        </p:spPr>
        <p:txBody>
          <a:bodyPr wrap="square" lIns="0" tIns="0" rIns="0" bIns="0" rtlCol="0" anchor="t">
            <a:normAutofit/>
          </a:bodyPr>
          <a:lstStyle/>
          <a:p>
            <a:pPr marL="0" indent="0" algn="l">
              <a:lnSpc>
                <a:spcPts val="6600"/>
              </a:lnSpc>
              <a:buNone/>
            </a:pPr>
            <a:r>
              <a:rPr lang="en-US" sz="6000" b="1">
                <a:solidFill>
                  <a:srgbClr val="111827"/>
                </a:solidFill>
                <a:latin typeface="Arial" pitchFamily="34" charset="0"/>
                <a:ea typeface="Arial" pitchFamily="34" charset="-122"/>
                <a:cs typeface="Arial" pitchFamily="34" charset="-120"/>
              </a:rPr>
              <a:t>Demo</a:t>
            </a:r>
            <a:endParaRPr lang="en-US" sz="6000" dirty="0"/>
          </a:p>
        </p:txBody>
      </p:sp>
      <p:sp>
        <p:nvSpPr>
          <p:cNvPr id="16" name="Text 14"/>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B6270"/>
                </a:solidFill>
                <a:latin typeface="Courier New" pitchFamily="34" charset="0"/>
                <a:ea typeface="Courier New" pitchFamily="34" charset="-122"/>
                <a:cs typeface="Courier New" pitchFamily="34" charset="-120"/>
              </a:rPr>
              <a:t>15</a:t>
            </a:r>
            <a:endParaRPr lang="en-US" sz="1200" dirty="0"/>
          </a:p>
        </p:txBody>
      </p:sp>
      <p:pic>
        <p:nvPicPr>
          <p:cNvPr id="2" name="Picture 1" descr="It Works on my Machine">
            <a:extLst>
              <a:ext uri="{FF2B5EF4-FFF2-40B4-BE49-F238E27FC236}">
                <a16:creationId xmlns:a16="http://schemas.microsoft.com/office/drawing/2014/main" id="{82CF608B-7FE8-40CF-FB10-59ABC7770404}"/>
              </a:ext>
            </a:extLst>
          </p:cNvPr>
          <p:cNvPicPr>
            <a:picLocks noChangeAspect="1"/>
          </p:cNvPicPr>
          <p:nvPr/>
        </p:nvPicPr>
        <p:blipFill>
          <a:blip r:embed="rId5"/>
          <a:stretch>
            <a:fillRect/>
          </a:stretch>
        </p:blipFill>
        <p:spPr>
          <a:xfrm>
            <a:off x="7621057" y="287251"/>
            <a:ext cx="3028401" cy="1878212"/>
          </a:xfrm>
          <a:prstGeom prst="rect">
            <a:avLst/>
          </a:prstGeom>
        </p:spPr>
      </p:pic>
      <p:sp>
        <p:nvSpPr>
          <p:cNvPr id="30" name="Live Demo Link"/>
          <p:cNvSpPr txBox="1"/>
          <p:nvPr/>
        </p:nvSpPr>
        <p:spPr>
          <a:xfrm>
            <a:off x="550539" y="6099709"/>
            <a:ext cx="10883900" cy="1143000"/>
          </a:xfrm>
          <a:prstGeom prst="rect">
            <a:avLst/>
          </a:prstGeom>
          <a:noFill/>
        </p:spPr>
        <p:txBody>
          <a:bodyPr wrap="square" lIns="0" tIns="0" rIns="0" bIns="0" anchor="t">
            <a:noAutofit/>
          </a:bodyPr>
          <a:lstStyle/>
          <a:p>
            <a:pPr algn="l">
              <a:spcAft>
                <a:spcPts val="600"/>
              </a:spcAft>
              <a:buNone/>
            </a:pPr>
            <a:r>
              <a:rPr lang="en-US" sz="2000" b="1" dirty="0">
                <a:solidFill>
                  <a:srgbClr val="111827"/>
                </a:solidFill>
                <a:latin typeface="Arial" pitchFamily="34" charset="0"/>
                <a:ea typeface="Arial" pitchFamily="34" charset="-122"/>
                <a:cs typeface="Arial" pitchFamily="34" charset="-120"/>
              </a:rPr>
              <a:t>Live Demo:</a:t>
            </a:r>
          </a:p>
          <a:p>
            <a:pPr algn="l">
              <a:buNone/>
            </a:pPr>
            <a:r>
              <a:rPr lang="en-US" sz="1600" u="sng" dirty="0">
                <a:solidFill>
                  <a:srgbClr val="0F766E"/>
                </a:solidFill>
                <a:latin typeface="Arial" pitchFamily="34" charset="0"/>
                <a:ea typeface="Arial" pitchFamily="34" charset="-122"/>
                <a:cs typeface="Arial" pitchFamily="34" charset="-120"/>
                <a:hlinkClick r:id="rId6" tooltip="Live demo"/>
              </a:rPr>
              <a:t>https://aaroncherian404.github.io/vllm-pagedattention-demo/</a:t>
            </a:r>
            <a:endParaRPr lang="en-US" sz="1600" u="sng" dirty="0">
              <a:solidFill>
                <a:srgbClr val="0F766E"/>
              </a:solidFill>
              <a:latin typeface="Arial" pitchFamily="34" charset="0"/>
              <a:ea typeface="Arial" pitchFamily="34" charset="-122"/>
              <a:cs typeface="Arial" pitchFamily="34" charset="-120"/>
            </a:endParaRPr>
          </a:p>
        </p:txBody>
      </p:sp>
      <p:pic>
        <p:nvPicPr>
          <p:cNvPr id="4" name="video1734267264">
            <a:hlinkClick r:id="" action="ppaction://media"/>
            <a:extLst>
              <a:ext uri="{FF2B5EF4-FFF2-40B4-BE49-F238E27FC236}">
                <a16:creationId xmlns:a16="http://schemas.microsoft.com/office/drawing/2014/main" id="{37A4ACAE-B69C-FB87-4DFE-9E2AEF26492F}"/>
              </a:ext>
            </a:extLst>
          </p:cNvPr>
          <p:cNvPicPr>
            <a:picLocks noChangeAspect="1"/>
          </p:cNvPicPr>
          <p:nvPr>
            <a:videoFile r:link="rId1"/>
            <p:extLst>
              <p:ext uri="{DAA4B4D4-6D71-4841-9C94-3DE7FCFB9230}">
                <p14:media xmlns:p14="http://schemas.microsoft.com/office/powerpoint/2010/main" r:embed="rId2">
                  <p14:trim end="3886.3333"/>
                </p14:media>
              </p:ext>
            </p:extLst>
          </p:nvPr>
        </p:nvPicPr>
        <p:blipFill>
          <a:blip r:embed="rId7"/>
          <a:srcRect t="14200"/>
          <a:stretch>
            <a:fillRect/>
          </a:stretch>
        </p:blipFill>
        <p:spPr>
          <a:xfrm>
            <a:off x="1267316" y="1139533"/>
            <a:ext cx="9450346" cy="4763800"/>
          </a:xfrm>
          <a:prstGeom prst="rect">
            <a:avLst/>
          </a:prstGeom>
        </p:spPr>
      </p:pic>
    </p:spTree>
    <p:extLst>
      <p:ext uri="{BB962C8B-B14F-4D97-AF65-F5344CB8AC3E}">
        <p14:creationId xmlns:p14="http://schemas.microsoft.com/office/powerpoint/2010/main" val="250616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11">
    <p:bg>
      <p:bgPr>
        <a:solidFill>
          <a:srgbClr val="FCFCFB"/>
        </a:solidFill>
        <a:effectLst/>
      </p:bgPr>
    </p:bg>
    <p:spTree>
      <p:nvGrpSpPr>
        <p:cNvPr id="1" name=""/>
        <p:cNvGrpSpPr/>
        <p:nvPr/>
      </p:nvGrpSpPr>
      <p:grpSpPr>
        <a:xfrm>
          <a:off x="0" y="0"/>
          <a:ext cx="0" cy="0"/>
          <a:chOff x="0" y="0"/>
          <a:chExt cx="0" cy="0"/>
        </a:xfrm>
      </p:grpSpPr>
      <p:sp>
        <p:nvSpPr>
          <p:cNvPr id="3" name="Text 1"/>
          <p:cNvSpPr/>
          <p:nvPr/>
        </p:nvSpPr>
        <p:spPr>
          <a:xfrm>
            <a:off x="812800" y="11023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dirty="0">
                <a:solidFill>
                  <a:srgbClr val="111827"/>
                </a:solidFill>
                <a:latin typeface="Arial" pitchFamily="34" charset="0"/>
                <a:ea typeface="Arial" pitchFamily="34" charset="-122"/>
                <a:cs typeface="Arial" pitchFamily="34" charset="-120"/>
              </a:rPr>
              <a:t>What the paper gets right</a:t>
            </a:r>
            <a:endParaRPr lang="en-US" sz="3000" dirty="0"/>
          </a:p>
        </p:txBody>
      </p:sp>
      <p:sp>
        <p:nvSpPr>
          <p:cNvPr id="4" name="Shape 2"/>
          <p:cNvSpPr/>
          <p:nvPr/>
        </p:nvSpPr>
        <p:spPr>
          <a:xfrm>
            <a:off x="815975" y="1778595"/>
            <a:ext cx="5175250" cy="1261872"/>
          </a:xfrm>
          <a:prstGeom prst="roundRect">
            <a:avLst>
              <a:gd name="adj" fmla="val 5502"/>
            </a:avLst>
          </a:prstGeom>
          <a:solidFill>
            <a:srgbClr val="F3F4F6"/>
          </a:solidFill>
          <a:ln w="6350">
            <a:solidFill>
              <a:srgbClr val="E3E5E8"/>
            </a:solidFill>
            <a:prstDash val="solid"/>
          </a:ln>
        </p:spPr>
        <p:txBody>
          <a:bodyPr/>
          <a:lstStyle/>
          <a:p>
            <a:endParaRPr lang="en-IN"/>
          </a:p>
        </p:txBody>
      </p:sp>
      <p:sp>
        <p:nvSpPr>
          <p:cNvPr id="5" name="Text 3"/>
          <p:cNvSpPr/>
          <p:nvPr/>
        </p:nvSpPr>
        <p:spPr>
          <a:xfrm>
            <a:off x="1022350" y="1984970"/>
            <a:ext cx="490537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11827"/>
                </a:solidFill>
                <a:latin typeface="Arial" pitchFamily="34" charset="0"/>
                <a:ea typeface="Arial" pitchFamily="34" charset="-122"/>
                <a:cs typeface="Arial" pitchFamily="34" charset="-120"/>
              </a:rPr>
              <a:t>The framing is the contribution</a:t>
            </a:r>
            <a:endParaRPr lang="en-US" sz="2000" dirty="0"/>
          </a:p>
        </p:txBody>
      </p:sp>
      <p:sp>
        <p:nvSpPr>
          <p:cNvPr id="6" name="Text 4"/>
          <p:cNvSpPr/>
          <p:nvPr/>
        </p:nvSpPr>
        <p:spPr>
          <a:xfrm>
            <a:off x="1022350" y="2365970"/>
            <a:ext cx="4905375"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74151"/>
                </a:solidFill>
                <a:latin typeface="Arial" pitchFamily="34" charset="0"/>
                <a:ea typeface="Arial" pitchFamily="34" charset="-122"/>
                <a:cs typeface="Arial" pitchFamily="34" charset="-120"/>
              </a:rPr>
              <a:t>Only 20–38% of KV memory held live tokens: serving became a memory-management problem</a:t>
            </a:r>
            <a:endParaRPr lang="en-US" sz="1500" dirty="0"/>
          </a:p>
        </p:txBody>
      </p:sp>
      <p:sp>
        <p:nvSpPr>
          <p:cNvPr id="7" name="Shape 5"/>
          <p:cNvSpPr/>
          <p:nvPr/>
        </p:nvSpPr>
        <p:spPr>
          <a:xfrm>
            <a:off x="6200775" y="1778595"/>
            <a:ext cx="5175250" cy="1261872"/>
          </a:xfrm>
          <a:prstGeom prst="roundRect">
            <a:avLst>
              <a:gd name="adj" fmla="val 5502"/>
            </a:avLst>
          </a:prstGeom>
          <a:solidFill>
            <a:srgbClr val="F3F4F6"/>
          </a:solidFill>
          <a:ln w="6350">
            <a:solidFill>
              <a:srgbClr val="E3E5E8"/>
            </a:solidFill>
            <a:prstDash val="solid"/>
          </a:ln>
        </p:spPr>
        <p:txBody>
          <a:bodyPr/>
          <a:lstStyle/>
          <a:p>
            <a:endParaRPr lang="en-IN"/>
          </a:p>
        </p:txBody>
      </p:sp>
      <p:sp>
        <p:nvSpPr>
          <p:cNvPr id="8" name="Text 6"/>
          <p:cNvSpPr/>
          <p:nvPr/>
        </p:nvSpPr>
        <p:spPr>
          <a:xfrm>
            <a:off x="6407150" y="1984970"/>
            <a:ext cx="490537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11827"/>
                </a:solidFill>
                <a:latin typeface="Arial" pitchFamily="34" charset="0"/>
                <a:ea typeface="Arial" pitchFamily="34" charset="-122"/>
                <a:cs typeface="Arial" pitchFamily="34" charset="-120"/>
              </a:rPr>
              <a:t>The abstraction held</a:t>
            </a:r>
            <a:endParaRPr lang="en-US" sz="2000" dirty="0"/>
          </a:p>
        </p:txBody>
      </p:sp>
      <p:sp>
        <p:nvSpPr>
          <p:cNvPr id="9" name="Text 7"/>
          <p:cNvSpPr/>
          <p:nvPr/>
        </p:nvSpPr>
        <p:spPr>
          <a:xfrm>
            <a:off x="6407150" y="2365970"/>
            <a:ext cx="4905375"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74151"/>
                </a:solidFill>
                <a:latin typeface="Arial" pitchFamily="34" charset="0"/>
                <a:ea typeface="Arial" pitchFamily="34" charset="-122"/>
                <a:cs typeface="Arial" pitchFamily="34" charset="-120"/>
              </a:rPr>
              <a:t>Block table + ref counts + CoW became the de facto standard (TensorRT-LLM, HF TGI, LightLLM)</a:t>
            </a:r>
            <a:endParaRPr lang="en-US" sz="1500" dirty="0"/>
          </a:p>
        </p:txBody>
      </p:sp>
      <p:sp>
        <p:nvSpPr>
          <p:cNvPr id="10" name="Shape 8"/>
          <p:cNvSpPr/>
          <p:nvPr/>
        </p:nvSpPr>
        <p:spPr>
          <a:xfrm>
            <a:off x="815975" y="3132415"/>
            <a:ext cx="5175250" cy="1261872"/>
          </a:xfrm>
          <a:prstGeom prst="roundRect">
            <a:avLst>
              <a:gd name="adj" fmla="val 5502"/>
            </a:avLst>
          </a:prstGeom>
          <a:solidFill>
            <a:srgbClr val="F3F4F6"/>
          </a:solidFill>
          <a:ln w="6350">
            <a:solidFill>
              <a:srgbClr val="E3E5E8"/>
            </a:solidFill>
            <a:prstDash val="solid"/>
          </a:ln>
        </p:spPr>
        <p:txBody>
          <a:bodyPr/>
          <a:lstStyle/>
          <a:p>
            <a:endParaRPr lang="en-IN"/>
          </a:p>
        </p:txBody>
      </p:sp>
      <p:sp>
        <p:nvSpPr>
          <p:cNvPr id="11" name="Text 9"/>
          <p:cNvSpPr/>
          <p:nvPr/>
        </p:nvSpPr>
        <p:spPr>
          <a:xfrm>
            <a:off x="1022350" y="3338790"/>
            <a:ext cx="490537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11827"/>
                </a:solidFill>
                <a:latin typeface="Arial" pitchFamily="34" charset="0"/>
                <a:ea typeface="Arial" pitchFamily="34" charset="-122"/>
                <a:cs typeface="Arial" pitchFamily="34" charset="-120"/>
              </a:rPr>
              <a:t>It reports its own losses</a:t>
            </a:r>
            <a:endParaRPr lang="en-US" sz="2000" dirty="0"/>
          </a:p>
        </p:txBody>
      </p:sp>
      <p:sp>
        <p:nvSpPr>
          <p:cNvPr id="12" name="Text 10"/>
          <p:cNvSpPr/>
          <p:nvPr/>
        </p:nvSpPr>
        <p:spPr>
          <a:xfrm>
            <a:off x="1022350" y="3719790"/>
            <a:ext cx="4905375"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74151"/>
                </a:solidFill>
                <a:latin typeface="Arial" pitchFamily="34" charset="0"/>
                <a:ea typeface="Arial" pitchFamily="34" charset="-122"/>
                <a:cs typeface="Arial" pitchFamily="34" charset="-120"/>
              </a:rPr>
              <a:t>Attention kernel 20–26% slower; gain nearly vanishes on OPT-175B / Alpaca</a:t>
            </a:r>
            <a:endParaRPr lang="en-US" sz="1500" dirty="0"/>
          </a:p>
        </p:txBody>
      </p:sp>
      <p:sp>
        <p:nvSpPr>
          <p:cNvPr id="13" name="Shape 11"/>
          <p:cNvSpPr/>
          <p:nvPr/>
        </p:nvSpPr>
        <p:spPr>
          <a:xfrm>
            <a:off x="6200775" y="3132415"/>
            <a:ext cx="5175250" cy="1261872"/>
          </a:xfrm>
          <a:prstGeom prst="roundRect">
            <a:avLst>
              <a:gd name="adj" fmla="val 5502"/>
            </a:avLst>
          </a:prstGeom>
          <a:solidFill>
            <a:srgbClr val="F3F4F6"/>
          </a:solidFill>
          <a:ln w="6350">
            <a:solidFill>
              <a:srgbClr val="E3E5E8"/>
            </a:solidFill>
            <a:prstDash val="solid"/>
          </a:ln>
        </p:spPr>
        <p:txBody>
          <a:bodyPr/>
          <a:lstStyle/>
          <a:p>
            <a:endParaRPr lang="en-IN"/>
          </a:p>
        </p:txBody>
      </p:sp>
      <p:sp>
        <p:nvSpPr>
          <p:cNvPr id="14" name="Text 12"/>
          <p:cNvSpPr/>
          <p:nvPr/>
        </p:nvSpPr>
        <p:spPr>
          <a:xfrm>
            <a:off x="6407150" y="3338790"/>
            <a:ext cx="4905375"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11827"/>
                </a:solidFill>
                <a:latin typeface="Arial" pitchFamily="34" charset="0"/>
                <a:ea typeface="Arial" pitchFamily="34" charset="-122"/>
                <a:cs typeface="Arial" pitchFamily="34" charset="-120"/>
              </a:rPr>
              <a:t>Its scope is disciplined</a:t>
            </a:r>
            <a:endParaRPr lang="en-US" sz="2000" dirty="0"/>
          </a:p>
        </p:txBody>
      </p:sp>
      <p:sp>
        <p:nvSpPr>
          <p:cNvPr id="15" name="Text 13"/>
          <p:cNvSpPr/>
          <p:nvPr/>
        </p:nvSpPr>
        <p:spPr>
          <a:xfrm>
            <a:off x="6407150" y="3719790"/>
            <a:ext cx="4905375"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74151"/>
                </a:solidFill>
                <a:latin typeface="Arial" pitchFamily="34" charset="0"/>
                <a:ea typeface="Arial" pitchFamily="34" charset="-122"/>
                <a:cs typeface="Arial" pitchFamily="34" charset="-120"/>
              </a:rPr>
              <a:t>Says paging would hurt training &amp; compute-bound models; complementary to Orca</a:t>
            </a:r>
            <a:endParaRPr lang="en-US" sz="1500" dirty="0"/>
          </a:p>
        </p:txBody>
      </p:sp>
      <p:sp>
        <p:nvSpPr>
          <p:cNvPr id="16" name="Text 14"/>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5B6270"/>
                </a:solidFill>
                <a:latin typeface="Courier New" pitchFamily="34" charset="0"/>
                <a:ea typeface="Courier New" pitchFamily="34" charset="-122"/>
                <a:cs typeface="Courier New" pitchFamily="34" charset="-120"/>
              </a:rPr>
              <a:t>16</a:t>
            </a:r>
            <a:endParaRPr lang="en-US" sz="1200" dirty="0"/>
          </a:p>
        </p:txBody>
      </p:sp>
      <p:sp>
        <p:nvSpPr>
          <p:cNvPr id="17" name="TextBox 16"/>
          <p:cNvSpPr txBox="1"/>
          <p:nvPr/>
        </p:nvSpPr>
        <p:spPr>
          <a:xfrm>
            <a:off x="813816" y="4526280"/>
            <a:ext cx="10561320" cy="274320"/>
          </a:xfrm>
          <a:prstGeom prst="rect">
            <a:avLst/>
          </a:prstGeom>
          <a:noFill/>
        </p:spPr>
        <p:txBody>
          <a:bodyPr wrap="square" lIns="0" tIns="0" rIns="0" bIns="0" anchor="t">
            <a:spAutoFit/>
          </a:bodyPr>
          <a:lstStyle/>
          <a:p>
            <a:pPr marL="0" indent="0" algn="l">
              <a:buNone/>
            </a:pPr>
            <a:r>
              <a:rPr sz="1500" b="1" i="0">
                <a:solidFill>
                  <a:srgbClr val="111827"/>
                </a:solidFill>
                <a:latin typeface="Arial"/>
              </a:rPr>
              <a:t>Are the baselines fair?</a:t>
            </a:r>
          </a:p>
        </p:txBody>
      </p:sp>
      <p:sp>
        <p:nvSpPr>
          <p:cNvPr id="18" name="Rounded Rectangle 17"/>
          <p:cNvSpPr/>
          <p:nvPr/>
        </p:nvSpPr>
        <p:spPr>
          <a:xfrm>
            <a:off x="813816" y="4864608"/>
            <a:ext cx="5175504" cy="1188720"/>
          </a:xfrm>
          <a:prstGeom prst="roundRect">
            <a:avLst>
              <a:gd name="adj" fmla="val 6000"/>
            </a:avLst>
          </a:prstGeom>
          <a:solidFill>
            <a:srgbClr val="DDF1EE"/>
          </a:solidFill>
          <a:ln>
            <a:noFill/>
          </a:ln>
        </p:spPr>
        <p:txBody>
          <a:bodyPr rtlCol="0" anchor="ctr"/>
          <a:lstStyle/>
          <a:p>
            <a:pPr algn="ctr"/>
            <a:endParaRPr/>
          </a:p>
        </p:txBody>
      </p:sp>
      <p:sp>
        <p:nvSpPr>
          <p:cNvPr id="19" name="TextBox 18"/>
          <p:cNvSpPr txBox="1"/>
          <p:nvPr/>
        </p:nvSpPr>
        <p:spPr>
          <a:xfrm>
            <a:off x="1024128" y="4956048"/>
            <a:ext cx="4754880" cy="1051560"/>
          </a:xfrm>
          <a:prstGeom prst="rect">
            <a:avLst/>
          </a:prstGeom>
          <a:noFill/>
        </p:spPr>
        <p:txBody>
          <a:bodyPr wrap="square" lIns="0" tIns="0" rIns="0" bIns="0" anchor="t">
            <a:spAutoFit/>
          </a:bodyPr>
          <a:lstStyle/>
          <a:p>
            <a:pPr marL="0" indent="0" algn="l">
              <a:spcAft>
                <a:spcPts val="400"/>
              </a:spcAft>
              <a:buNone/>
            </a:pPr>
            <a:r>
              <a:rPr sz="1500" b="1" i="0">
                <a:solidFill>
                  <a:srgbClr val="0F766E"/>
                </a:solidFill>
                <a:latin typeface="Arial"/>
              </a:rPr>
              <a:t>In their favour</a:t>
            </a:r>
          </a:p>
          <a:p>
            <a:pPr marL="182880" indent="-182880" algn="l">
              <a:spcAft>
                <a:spcPts val="300"/>
              </a:spcAft>
              <a:buChar char="•"/>
            </a:pPr>
            <a:r>
              <a:rPr sz="1200" b="0" i="0">
                <a:solidFill>
                  <a:srgbClr val="374151"/>
                </a:solidFill>
                <a:latin typeface="Arial"/>
              </a:rPr>
              <a:t>Even Orca (Oracle), which knows output lengths, loses by 1.7–2.7×</a:t>
            </a:r>
          </a:p>
          <a:p>
            <a:pPr marL="182880" indent="-182880" algn="l">
              <a:spcAft>
                <a:spcPts val="300"/>
              </a:spcAft>
              <a:buChar char="•"/>
            </a:pPr>
            <a:r>
              <a:rPr sz="1200" b="0" i="0">
                <a:solidFill>
                  <a:srgbClr val="374151"/>
                </a:solidFill>
                <a:latin typeface="Arial"/>
              </a:rPr>
              <a:t>A buddy allocator for Orca is a natural choice, not a strawman</a:t>
            </a:r>
          </a:p>
        </p:txBody>
      </p:sp>
      <p:sp>
        <p:nvSpPr>
          <p:cNvPr id="20" name="Rounded Rectangle 19"/>
          <p:cNvSpPr/>
          <p:nvPr/>
        </p:nvSpPr>
        <p:spPr>
          <a:xfrm>
            <a:off x="6199632" y="4864608"/>
            <a:ext cx="5175504" cy="1188720"/>
          </a:xfrm>
          <a:prstGeom prst="roundRect">
            <a:avLst>
              <a:gd name="adj" fmla="val 6000"/>
            </a:avLst>
          </a:prstGeom>
          <a:solidFill>
            <a:srgbClr val="F3F4F6"/>
          </a:solidFill>
          <a:ln>
            <a:noFill/>
          </a:ln>
        </p:spPr>
        <p:txBody>
          <a:bodyPr rtlCol="0" anchor="ctr"/>
          <a:lstStyle/>
          <a:p>
            <a:pPr algn="ctr"/>
            <a:endParaRPr/>
          </a:p>
        </p:txBody>
      </p:sp>
      <p:sp>
        <p:nvSpPr>
          <p:cNvPr id="21" name="TextBox 20"/>
          <p:cNvSpPr txBox="1"/>
          <p:nvPr/>
        </p:nvSpPr>
        <p:spPr>
          <a:xfrm>
            <a:off x="6409944" y="4956048"/>
            <a:ext cx="4754880" cy="1051560"/>
          </a:xfrm>
          <a:prstGeom prst="rect">
            <a:avLst/>
          </a:prstGeom>
          <a:noFill/>
        </p:spPr>
        <p:txBody>
          <a:bodyPr wrap="square" lIns="0" tIns="0" rIns="0" bIns="0" anchor="t">
            <a:spAutoFit/>
          </a:bodyPr>
          <a:lstStyle/>
          <a:p>
            <a:pPr marL="0" indent="0" algn="l">
              <a:spcAft>
                <a:spcPts val="400"/>
              </a:spcAft>
              <a:buNone/>
            </a:pPr>
            <a:r>
              <a:rPr sz="1500" b="1" i="0">
                <a:solidFill>
                  <a:srgbClr val="111827"/>
                </a:solidFill>
                <a:latin typeface="Arial"/>
              </a:rPr>
              <a:t>Against them</a:t>
            </a:r>
          </a:p>
          <a:p>
            <a:pPr marL="182880" indent="-182880" algn="l">
              <a:spcAft>
                <a:spcPts val="300"/>
              </a:spcAft>
              <a:buChar char="•"/>
            </a:pPr>
            <a:r>
              <a:rPr sz="1200" b="0" i="0">
                <a:solidFill>
                  <a:srgbClr val="374151"/>
                </a:solidFill>
                <a:latin typeface="Arial"/>
              </a:rPr>
              <a:t>Orca (Max), the weakest setting, feeds the “2–4×” headline</a:t>
            </a:r>
          </a:p>
          <a:p>
            <a:pPr marL="182880" indent="-182880" algn="l">
              <a:spcAft>
                <a:spcPts val="300"/>
              </a:spcAft>
              <a:buChar char="•"/>
            </a:pPr>
            <a:r>
              <a:rPr sz="1200" b="0" i="0">
                <a:solidFill>
                  <a:srgbClr val="374151"/>
                </a:solidFill>
                <a:latin typeface="Arial"/>
              </a:rPr>
              <a:t>Baselines never released: they are not in vLLM’s git history</a:t>
            </a:r>
          </a:p>
        </p:txBody>
      </p:sp>
    </p:spTree>
    <p:extLst>
      <p:ext uri="{BB962C8B-B14F-4D97-AF65-F5344CB8AC3E}">
        <p14:creationId xmlns:p14="http://schemas.microsoft.com/office/powerpoint/2010/main" val="593575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par>
                                <p:cTn id="63" presetID="10" presetClass="entr" presetSubtype="0" fill="hold"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7" grpId="0" animBg="1"/>
      <p:bldP spid="18" grpId="0" animBg="1"/>
      <p:bldP spid="19" grpId="0" animBg="1"/>
      <p:bldP spid="20" grpId="0"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CFCFB"/>
        </a:solidFill>
        <a:effectLst/>
      </p:bgPr>
    </p:bg>
    <p:spTree>
      <p:nvGrpSpPr>
        <p:cNvPr id="1" name=""/>
        <p:cNvGrpSpPr/>
        <p:nvPr/>
      </p:nvGrpSpPr>
      <p:grpSpPr>
        <a:xfrm>
          <a:off x="0" y="0"/>
          <a:ext cx="0" cy="0"/>
          <a:chOff x="0" y="0"/>
          <a:chExt cx="0" cy="0"/>
        </a:xfrm>
      </p:grpSpPr>
      <p:sp>
        <p:nvSpPr>
          <p:cNvPr id="3" name="TextBox 2"/>
          <p:cNvSpPr txBox="1"/>
          <p:nvPr/>
        </p:nvSpPr>
        <p:spPr>
          <a:xfrm>
            <a:off x="813816" y="1106424"/>
            <a:ext cx="10881360" cy="461665"/>
          </a:xfrm>
          <a:prstGeom prst="rect">
            <a:avLst/>
          </a:prstGeom>
          <a:noFill/>
        </p:spPr>
        <p:txBody>
          <a:bodyPr wrap="square" lIns="0" tIns="0" rIns="0" bIns="0" anchor="t">
            <a:spAutoFit/>
          </a:bodyPr>
          <a:lstStyle/>
          <a:p>
            <a:pPr marL="0" indent="0" algn="l">
              <a:buNone/>
            </a:pPr>
            <a:r>
              <a:rPr sz="3000" b="1" i="0" dirty="0">
                <a:solidFill>
                  <a:srgbClr val="111827"/>
                </a:solidFill>
                <a:latin typeface="Arial"/>
              </a:rPr>
              <a:t>Six assumptions, six </a:t>
            </a:r>
            <a:r>
              <a:rPr lang="en-US" sz="3000" b="1" dirty="0">
                <a:solidFill>
                  <a:srgbClr val="111827"/>
                </a:solidFill>
                <a:latin typeface="Arial"/>
              </a:rPr>
              <a:t>follow-up papers</a:t>
            </a:r>
            <a:endParaRPr sz="3000" b="1" i="0" dirty="0">
              <a:solidFill>
                <a:srgbClr val="111827"/>
              </a:solidFill>
              <a:latin typeface="Arial"/>
            </a:endParaRPr>
          </a:p>
        </p:txBody>
      </p:sp>
      <p:sp>
        <p:nvSpPr>
          <p:cNvPr id="4" name="TextBox 3"/>
          <p:cNvSpPr txBox="1"/>
          <p:nvPr/>
        </p:nvSpPr>
        <p:spPr>
          <a:xfrm>
            <a:off x="813816" y="1737360"/>
            <a:ext cx="10561320" cy="230832"/>
          </a:xfrm>
          <a:prstGeom prst="rect">
            <a:avLst/>
          </a:prstGeom>
          <a:noFill/>
        </p:spPr>
        <p:txBody>
          <a:bodyPr wrap="square" lIns="0" tIns="0" rIns="0" bIns="0" anchor="t">
            <a:spAutoFit/>
          </a:bodyPr>
          <a:lstStyle/>
          <a:p>
            <a:pPr marL="0" indent="0" algn="l">
              <a:buNone/>
            </a:pPr>
            <a:r>
              <a:rPr lang="en-US" sz="1500" b="0" i="0" dirty="0">
                <a:solidFill>
                  <a:srgbClr val="374151"/>
                </a:solidFill>
                <a:latin typeface="Arial"/>
              </a:rPr>
              <a:t>Open Source: Updates to every aspect of </a:t>
            </a:r>
            <a:r>
              <a:rPr lang="en-US" sz="1500" b="0" i="0" dirty="0" err="1">
                <a:solidFill>
                  <a:srgbClr val="374151"/>
                </a:solidFill>
                <a:latin typeface="Arial"/>
              </a:rPr>
              <a:t>vLLM</a:t>
            </a:r>
            <a:endParaRPr sz="1500" b="0" i="0" dirty="0">
              <a:solidFill>
                <a:srgbClr val="374151"/>
              </a:solidFill>
              <a:latin typeface="Arial"/>
            </a:endParaRPr>
          </a:p>
        </p:txBody>
      </p:sp>
      <p:sp>
        <p:nvSpPr>
          <p:cNvPr id="5" name="Rounded Rectangle 4"/>
          <p:cNvSpPr/>
          <p:nvPr/>
        </p:nvSpPr>
        <p:spPr>
          <a:xfrm>
            <a:off x="813816" y="2194560"/>
            <a:ext cx="3392424" cy="1554480"/>
          </a:xfrm>
          <a:prstGeom prst="roundRect">
            <a:avLst>
              <a:gd name="adj" fmla="val 6000"/>
            </a:avLst>
          </a:prstGeom>
          <a:solidFill>
            <a:srgbClr val="F3F4F6"/>
          </a:solidFill>
          <a:ln>
            <a:noFill/>
          </a:ln>
        </p:spPr>
        <p:txBody>
          <a:bodyPr rtlCol="0" anchor="ctr"/>
          <a:lstStyle/>
          <a:p>
            <a:pPr algn="ctr"/>
            <a:endParaRPr/>
          </a:p>
        </p:txBody>
      </p:sp>
      <p:sp>
        <p:nvSpPr>
          <p:cNvPr id="6" name="TextBox 5"/>
          <p:cNvSpPr txBox="1"/>
          <p:nvPr/>
        </p:nvSpPr>
        <p:spPr>
          <a:xfrm>
            <a:off x="969264" y="2304288"/>
            <a:ext cx="2103120" cy="274320"/>
          </a:xfrm>
          <a:prstGeom prst="rect">
            <a:avLst/>
          </a:prstGeom>
          <a:noFill/>
        </p:spPr>
        <p:txBody>
          <a:bodyPr wrap="square" lIns="0" tIns="0" rIns="0" bIns="0" anchor="t">
            <a:spAutoFit/>
          </a:bodyPr>
          <a:lstStyle/>
          <a:p>
            <a:pPr marL="0" indent="0" algn="l">
              <a:buNone/>
            </a:pPr>
            <a:r>
              <a:rPr sz="1500" b="1" i="0">
                <a:solidFill>
                  <a:srgbClr val="111827"/>
                </a:solidFill>
                <a:latin typeface="Arial"/>
              </a:rPr>
              <a:t>1 · The layer</a:t>
            </a:r>
          </a:p>
        </p:txBody>
      </p:sp>
      <p:sp>
        <p:nvSpPr>
          <p:cNvPr id="8" name="TextBox 7"/>
          <p:cNvSpPr txBox="1"/>
          <p:nvPr/>
        </p:nvSpPr>
        <p:spPr>
          <a:xfrm>
            <a:off x="969264" y="2651760"/>
            <a:ext cx="3081528" cy="566928"/>
          </a:xfrm>
          <a:prstGeom prst="rect">
            <a:avLst/>
          </a:prstGeom>
          <a:noFill/>
        </p:spPr>
        <p:txBody>
          <a:bodyPr wrap="square" lIns="0" tIns="0" rIns="0" bIns="0" anchor="t">
            <a:spAutoFit/>
          </a:bodyPr>
          <a:lstStyle/>
          <a:p>
            <a:pPr marL="0" indent="0" algn="l">
              <a:buNone/>
            </a:pPr>
            <a:r>
              <a:rPr sz="1200" b="0" i="0">
                <a:solidFill>
                  <a:srgbClr val="111827"/>
                </a:solidFill>
                <a:latin typeface="Arial"/>
              </a:rPr>
              <a:t>Dynamic allocation needs a non-contiguous virtual layout</a:t>
            </a:r>
          </a:p>
        </p:txBody>
      </p:sp>
      <p:sp>
        <p:nvSpPr>
          <p:cNvPr id="9" name="TextBox 8"/>
          <p:cNvSpPr txBox="1"/>
          <p:nvPr/>
        </p:nvSpPr>
        <p:spPr>
          <a:xfrm>
            <a:off x="969264" y="3246120"/>
            <a:ext cx="3081528" cy="184666"/>
          </a:xfrm>
          <a:prstGeom prst="rect">
            <a:avLst/>
          </a:prstGeom>
          <a:noFill/>
        </p:spPr>
        <p:txBody>
          <a:bodyPr wrap="square" lIns="0" tIns="0" rIns="0" bIns="0" anchor="t">
            <a:spAutoFit/>
          </a:bodyPr>
          <a:lstStyle/>
          <a:p>
            <a:pPr marL="0" indent="0" algn="l">
              <a:buNone/>
            </a:pPr>
            <a:r>
              <a:rPr sz="1200" b="0" i="0">
                <a:solidFill>
                  <a:srgbClr val="5B6270"/>
                </a:solidFill>
                <a:latin typeface="Arial"/>
              </a:rPr>
              <a:t>Fixed by </a:t>
            </a:r>
            <a:r>
              <a:rPr sz="1200" b="1" i="0">
                <a:solidFill>
                  <a:srgbClr val="0F766E"/>
                </a:solidFill>
                <a:latin typeface="Arial"/>
              </a:rPr>
              <a:t>vAttention · vTensor</a:t>
            </a:r>
          </a:p>
        </p:txBody>
      </p:sp>
      <p:sp>
        <p:nvSpPr>
          <p:cNvPr id="10" name="Rounded Rectangle 9"/>
          <p:cNvSpPr/>
          <p:nvPr/>
        </p:nvSpPr>
        <p:spPr>
          <a:xfrm>
            <a:off x="4398264" y="2194560"/>
            <a:ext cx="3392424" cy="1554480"/>
          </a:xfrm>
          <a:prstGeom prst="roundRect">
            <a:avLst>
              <a:gd name="adj" fmla="val 6000"/>
            </a:avLst>
          </a:prstGeom>
          <a:solidFill>
            <a:srgbClr val="F3F4F6"/>
          </a:solidFill>
          <a:ln>
            <a:noFill/>
          </a:ln>
        </p:spPr>
        <p:txBody>
          <a:bodyPr rtlCol="0" anchor="ctr"/>
          <a:lstStyle/>
          <a:p>
            <a:pPr algn="ctr"/>
            <a:endParaRPr/>
          </a:p>
        </p:txBody>
      </p:sp>
      <p:sp>
        <p:nvSpPr>
          <p:cNvPr id="11" name="TextBox 10"/>
          <p:cNvSpPr txBox="1"/>
          <p:nvPr/>
        </p:nvSpPr>
        <p:spPr>
          <a:xfrm>
            <a:off x="4553712" y="2304288"/>
            <a:ext cx="2103120" cy="274320"/>
          </a:xfrm>
          <a:prstGeom prst="rect">
            <a:avLst/>
          </a:prstGeom>
          <a:noFill/>
        </p:spPr>
        <p:txBody>
          <a:bodyPr wrap="square" lIns="0" tIns="0" rIns="0" bIns="0" anchor="t">
            <a:spAutoFit/>
          </a:bodyPr>
          <a:lstStyle/>
          <a:p>
            <a:pPr marL="0" indent="0" algn="l">
              <a:buNone/>
            </a:pPr>
            <a:r>
              <a:rPr sz="1500" b="1" i="0">
                <a:solidFill>
                  <a:srgbClr val="111827"/>
                </a:solidFill>
                <a:latin typeface="Arial"/>
              </a:rPr>
              <a:t>2 · The scheduler</a:t>
            </a:r>
          </a:p>
        </p:txBody>
      </p:sp>
      <p:sp>
        <p:nvSpPr>
          <p:cNvPr id="13" name="TextBox 12"/>
          <p:cNvSpPr txBox="1"/>
          <p:nvPr/>
        </p:nvSpPr>
        <p:spPr>
          <a:xfrm>
            <a:off x="4553712" y="2651760"/>
            <a:ext cx="3081528" cy="566928"/>
          </a:xfrm>
          <a:prstGeom prst="rect">
            <a:avLst/>
          </a:prstGeom>
          <a:noFill/>
        </p:spPr>
        <p:txBody>
          <a:bodyPr wrap="square" lIns="0" tIns="0" rIns="0" bIns="0" anchor="t">
            <a:spAutoFit/>
          </a:bodyPr>
          <a:lstStyle/>
          <a:p>
            <a:pPr marL="0" indent="0" algn="l">
              <a:buNone/>
            </a:pPr>
            <a:r>
              <a:rPr sz="1200" b="0" i="0">
                <a:solidFill>
                  <a:srgbClr val="111827"/>
                </a:solidFill>
                <a:latin typeface="Arial"/>
              </a:rPr>
              <a:t>Prefill and decode steps are interchangeable</a:t>
            </a:r>
          </a:p>
        </p:txBody>
      </p:sp>
      <p:sp>
        <p:nvSpPr>
          <p:cNvPr id="14" name="TextBox 13"/>
          <p:cNvSpPr txBox="1"/>
          <p:nvPr/>
        </p:nvSpPr>
        <p:spPr>
          <a:xfrm>
            <a:off x="4553712" y="3246120"/>
            <a:ext cx="3081528" cy="184666"/>
          </a:xfrm>
          <a:prstGeom prst="rect">
            <a:avLst/>
          </a:prstGeom>
          <a:noFill/>
        </p:spPr>
        <p:txBody>
          <a:bodyPr wrap="square" lIns="0" tIns="0" rIns="0" bIns="0" anchor="t">
            <a:spAutoFit/>
          </a:bodyPr>
          <a:lstStyle/>
          <a:p>
            <a:pPr marL="0" indent="0" algn="l">
              <a:buNone/>
            </a:pPr>
            <a:r>
              <a:rPr sz="1200" b="0" i="0">
                <a:solidFill>
                  <a:srgbClr val="5B6270"/>
                </a:solidFill>
                <a:latin typeface="Arial"/>
              </a:rPr>
              <a:t>Fixed by </a:t>
            </a:r>
            <a:r>
              <a:rPr sz="1200" b="1" i="0">
                <a:solidFill>
                  <a:srgbClr val="0F766E"/>
                </a:solidFill>
                <a:latin typeface="Arial"/>
              </a:rPr>
              <a:t>Sarathi-Serve</a:t>
            </a:r>
          </a:p>
        </p:txBody>
      </p:sp>
      <p:sp>
        <p:nvSpPr>
          <p:cNvPr id="15" name="Rounded Rectangle 14"/>
          <p:cNvSpPr/>
          <p:nvPr/>
        </p:nvSpPr>
        <p:spPr>
          <a:xfrm>
            <a:off x="7982712" y="2194560"/>
            <a:ext cx="3392424" cy="1554480"/>
          </a:xfrm>
          <a:prstGeom prst="roundRect">
            <a:avLst>
              <a:gd name="adj" fmla="val 6000"/>
            </a:avLst>
          </a:prstGeom>
          <a:solidFill>
            <a:srgbClr val="F3F4F6"/>
          </a:solidFill>
          <a:ln>
            <a:noFill/>
          </a:ln>
        </p:spPr>
        <p:txBody>
          <a:bodyPr rtlCol="0" anchor="ctr"/>
          <a:lstStyle/>
          <a:p>
            <a:pPr algn="ctr"/>
            <a:endParaRPr/>
          </a:p>
        </p:txBody>
      </p:sp>
      <p:sp>
        <p:nvSpPr>
          <p:cNvPr id="16" name="TextBox 15"/>
          <p:cNvSpPr txBox="1"/>
          <p:nvPr/>
        </p:nvSpPr>
        <p:spPr>
          <a:xfrm>
            <a:off x="8138160" y="2304288"/>
            <a:ext cx="2103120" cy="274320"/>
          </a:xfrm>
          <a:prstGeom prst="rect">
            <a:avLst/>
          </a:prstGeom>
          <a:noFill/>
        </p:spPr>
        <p:txBody>
          <a:bodyPr wrap="square" lIns="0" tIns="0" rIns="0" bIns="0" anchor="t">
            <a:spAutoFit/>
          </a:bodyPr>
          <a:lstStyle/>
          <a:p>
            <a:pPr marL="0" indent="0" algn="l">
              <a:buNone/>
            </a:pPr>
            <a:r>
              <a:rPr sz="1500" b="1" i="0">
                <a:solidFill>
                  <a:srgbClr val="111827"/>
                </a:solidFill>
                <a:latin typeface="Arial"/>
              </a:rPr>
              <a:t>3 · Colocation</a:t>
            </a:r>
          </a:p>
        </p:txBody>
      </p:sp>
      <p:sp>
        <p:nvSpPr>
          <p:cNvPr id="18" name="TextBox 17"/>
          <p:cNvSpPr txBox="1"/>
          <p:nvPr/>
        </p:nvSpPr>
        <p:spPr>
          <a:xfrm>
            <a:off x="8138160" y="2651760"/>
            <a:ext cx="3081528" cy="566928"/>
          </a:xfrm>
          <a:prstGeom prst="rect">
            <a:avLst/>
          </a:prstGeom>
          <a:noFill/>
        </p:spPr>
        <p:txBody>
          <a:bodyPr wrap="square" lIns="0" tIns="0" rIns="0" bIns="0" anchor="t">
            <a:spAutoFit/>
          </a:bodyPr>
          <a:lstStyle/>
          <a:p>
            <a:pPr marL="0" indent="0" algn="l">
              <a:buNone/>
            </a:pPr>
            <a:r>
              <a:rPr sz="1200" b="0" i="0">
                <a:solidFill>
                  <a:srgbClr val="111827"/>
                </a:solidFill>
                <a:latin typeface="Arial"/>
              </a:rPr>
              <a:t>Prefill and decode belong on the same GPUs</a:t>
            </a:r>
          </a:p>
        </p:txBody>
      </p:sp>
      <p:sp>
        <p:nvSpPr>
          <p:cNvPr id="19" name="TextBox 18"/>
          <p:cNvSpPr txBox="1"/>
          <p:nvPr/>
        </p:nvSpPr>
        <p:spPr>
          <a:xfrm>
            <a:off x="8138160" y="3246120"/>
            <a:ext cx="3081528" cy="184666"/>
          </a:xfrm>
          <a:prstGeom prst="rect">
            <a:avLst/>
          </a:prstGeom>
          <a:noFill/>
        </p:spPr>
        <p:txBody>
          <a:bodyPr wrap="square" lIns="0" tIns="0" rIns="0" bIns="0" anchor="t">
            <a:spAutoFit/>
          </a:bodyPr>
          <a:lstStyle/>
          <a:p>
            <a:pPr marL="0" indent="0" algn="l">
              <a:buNone/>
            </a:pPr>
            <a:r>
              <a:rPr sz="1200" b="0" i="0">
                <a:solidFill>
                  <a:srgbClr val="5B6270"/>
                </a:solidFill>
                <a:latin typeface="Arial"/>
              </a:rPr>
              <a:t>Fixed by </a:t>
            </a:r>
            <a:r>
              <a:rPr sz="1200" b="1" i="0">
                <a:solidFill>
                  <a:srgbClr val="0F766E"/>
                </a:solidFill>
                <a:latin typeface="Arial"/>
              </a:rPr>
              <a:t>DistServe · Splitwise · Mooncake</a:t>
            </a:r>
          </a:p>
        </p:txBody>
      </p:sp>
      <p:sp>
        <p:nvSpPr>
          <p:cNvPr id="20" name="Rounded Rectangle 19"/>
          <p:cNvSpPr/>
          <p:nvPr/>
        </p:nvSpPr>
        <p:spPr>
          <a:xfrm>
            <a:off x="813816" y="3886200"/>
            <a:ext cx="3392424" cy="1554480"/>
          </a:xfrm>
          <a:prstGeom prst="roundRect">
            <a:avLst>
              <a:gd name="adj" fmla="val 6000"/>
            </a:avLst>
          </a:prstGeom>
          <a:solidFill>
            <a:srgbClr val="F3F4F6"/>
          </a:solidFill>
          <a:ln>
            <a:noFill/>
          </a:ln>
        </p:spPr>
        <p:txBody>
          <a:bodyPr rtlCol="0" anchor="ctr"/>
          <a:lstStyle/>
          <a:p>
            <a:pPr algn="ctr"/>
            <a:endParaRPr/>
          </a:p>
        </p:txBody>
      </p:sp>
      <p:sp>
        <p:nvSpPr>
          <p:cNvPr id="21" name="TextBox 20"/>
          <p:cNvSpPr txBox="1"/>
          <p:nvPr/>
        </p:nvSpPr>
        <p:spPr>
          <a:xfrm>
            <a:off x="969264" y="3995928"/>
            <a:ext cx="2103120" cy="274320"/>
          </a:xfrm>
          <a:prstGeom prst="rect">
            <a:avLst/>
          </a:prstGeom>
          <a:noFill/>
        </p:spPr>
        <p:txBody>
          <a:bodyPr wrap="square" lIns="0" tIns="0" rIns="0" bIns="0" anchor="t">
            <a:spAutoFit/>
          </a:bodyPr>
          <a:lstStyle/>
          <a:p>
            <a:pPr marL="0" indent="0" algn="l">
              <a:buNone/>
            </a:pPr>
            <a:r>
              <a:rPr sz="1500" b="1" i="0">
                <a:solidFill>
                  <a:srgbClr val="111827"/>
                </a:solidFill>
                <a:latin typeface="Arial"/>
              </a:rPr>
              <a:t>4 · Sharing policy</a:t>
            </a:r>
          </a:p>
        </p:txBody>
      </p:sp>
      <p:sp>
        <p:nvSpPr>
          <p:cNvPr id="23" name="TextBox 22"/>
          <p:cNvSpPr txBox="1"/>
          <p:nvPr/>
        </p:nvSpPr>
        <p:spPr>
          <a:xfrm>
            <a:off x="969264" y="4343400"/>
            <a:ext cx="3081528" cy="566928"/>
          </a:xfrm>
          <a:prstGeom prst="rect">
            <a:avLst/>
          </a:prstGeom>
          <a:noFill/>
        </p:spPr>
        <p:txBody>
          <a:bodyPr wrap="square" lIns="0" tIns="0" rIns="0" bIns="0" anchor="t">
            <a:spAutoFit/>
          </a:bodyPr>
          <a:lstStyle/>
          <a:p>
            <a:pPr marL="0" indent="0" algn="l">
              <a:buNone/>
            </a:pPr>
            <a:r>
              <a:rPr sz="1200" b="0" i="0">
                <a:solidFill>
                  <a:srgbClr val="111827"/>
                </a:solidFill>
                <a:latin typeface="Arial"/>
              </a:rPr>
              <a:t>The provider knows and declares what to share</a:t>
            </a:r>
          </a:p>
        </p:txBody>
      </p:sp>
      <p:sp>
        <p:nvSpPr>
          <p:cNvPr id="24" name="TextBox 23"/>
          <p:cNvSpPr txBox="1"/>
          <p:nvPr/>
        </p:nvSpPr>
        <p:spPr>
          <a:xfrm>
            <a:off x="969264" y="4937760"/>
            <a:ext cx="3081528" cy="184666"/>
          </a:xfrm>
          <a:prstGeom prst="rect">
            <a:avLst/>
          </a:prstGeom>
          <a:noFill/>
        </p:spPr>
        <p:txBody>
          <a:bodyPr wrap="square" lIns="0" tIns="0" rIns="0" bIns="0" anchor="t">
            <a:spAutoFit/>
          </a:bodyPr>
          <a:lstStyle/>
          <a:p>
            <a:pPr marL="0" indent="0" algn="l">
              <a:buNone/>
            </a:pPr>
            <a:r>
              <a:rPr sz="1200" b="0" i="0" dirty="0">
                <a:solidFill>
                  <a:srgbClr val="5B6270"/>
                </a:solidFill>
                <a:latin typeface="Arial"/>
              </a:rPr>
              <a:t>Fixed by </a:t>
            </a:r>
            <a:r>
              <a:rPr sz="1200" b="1" i="0" dirty="0" err="1">
                <a:solidFill>
                  <a:srgbClr val="0F766E"/>
                </a:solidFill>
                <a:latin typeface="Arial"/>
              </a:rPr>
              <a:t>SGLang</a:t>
            </a:r>
            <a:r>
              <a:rPr sz="1200" b="1" i="0" dirty="0">
                <a:solidFill>
                  <a:srgbClr val="0F766E"/>
                </a:solidFill>
                <a:latin typeface="Arial"/>
              </a:rPr>
              <a:t> (</a:t>
            </a:r>
            <a:r>
              <a:rPr lang="en-US" sz="1200" b="1" i="0" dirty="0">
                <a:solidFill>
                  <a:srgbClr val="0F766E"/>
                </a:solidFill>
                <a:latin typeface="Arial"/>
              </a:rPr>
              <a:t>SPOILERS!</a:t>
            </a:r>
            <a:r>
              <a:rPr sz="1200" b="1" i="0" dirty="0">
                <a:solidFill>
                  <a:srgbClr val="0F766E"/>
                </a:solidFill>
                <a:latin typeface="Arial"/>
              </a:rPr>
              <a:t>)</a:t>
            </a:r>
          </a:p>
        </p:txBody>
      </p:sp>
      <p:sp>
        <p:nvSpPr>
          <p:cNvPr id="25" name="Rounded Rectangle 24"/>
          <p:cNvSpPr/>
          <p:nvPr/>
        </p:nvSpPr>
        <p:spPr>
          <a:xfrm>
            <a:off x="4398264" y="3886200"/>
            <a:ext cx="3392424" cy="1554480"/>
          </a:xfrm>
          <a:prstGeom prst="roundRect">
            <a:avLst>
              <a:gd name="adj" fmla="val 6000"/>
            </a:avLst>
          </a:prstGeom>
          <a:solidFill>
            <a:srgbClr val="F3F4F6"/>
          </a:solidFill>
          <a:ln>
            <a:noFill/>
          </a:ln>
        </p:spPr>
        <p:txBody>
          <a:bodyPr rtlCol="0" anchor="ctr"/>
          <a:lstStyle/>
          <a:p>
            <a:pPr algn="ctr"/>
            <a:endParaRPr/>
          </a:p>
        </p:txBody>
      </p:sp>
      <p:sp>
        <p:nvSpPr>
          <p:cNvPr id="26" name="TextBox 25"/>
          <p:cNvSpPr txBox="1"/>
          <p:nvPr/>
        </p:nvSpPr>
        <p:spPr>
          <a:xfrm>
            <a:off x="4553712" y="3995928"/>
            <a:ext cx="2103120" cy="274320"/>
          </a:xfrm>
          <a:prstGeom prst="rect">
            <a:avLst/>
          </a:prstGeom>
          <a:noFill/>
        </p:spPr>
        <p:txBody>
          <a:bodyPr wrap="square" lIns="0" tIns="0" rIns="0" bIns="0" anchor="t">
            <a:spAutoFit/>
          </a:bodyPr>
          <a:lstStyle/>
          <a:p>
            <a:pPr marL="0" indent="0" algn="l">
              <a:buNone/>
            </a:pPr>
            <a:r>
              <a:rPr sz="1500" b="1" i="0">
                <a:solidFill>
                  <a:srgbClr val="111827"/>
                </a:solidFill>
                <a:latin typeface="Arial"/>
              </a:rPr>
              <a:t>5 · The evaluation</a:t>
            </a:r>
          </a:p>
        </p:txBody>
      </p:sp>
      <p:sp>
        <p:nvSpPr>
          <p:cNvPr id="28" name="TextBox 27"/>
          <p:cNvSpPr txBox="1"/>
          <p:nvPr/>
        </p:nvSpPr>
        <p:spPr>
          <a:xfrm>
            <a:off x="4553712" y="4343400"/>
            <a:ext cx="3081528" cy="566928"/>
          </a:xfrm>
          <a:prstGeom prst="rect">
            <a:avLst/>
          </a:prstGeom>
          <a:noFill/>
        </p:spPr>
        <p:txBody>
          <a:bodyPr wrap="square" lIns="0" tIns="0" rIns="0" bIns="0" anchor="t">
            <a:spAutoFit/>
          </a:bodyPr>
          <a:lstStyle/>
          <a:p>
            <a:pPr marL="0" indent="0" algn="l">
              <a:buNone/>
            </a:pPr>
            <a:r>
              <a:rPr sz="1200" b="0" i="0">
                <a:solidFill>
                  <a:srgbClr val="111827"/>
                </a:solidFill>
                <a:latin typeface="Arial"/>
              </a:rPr>
              <a:t>Averaged normalized latency is an adequate metric</a:t>
            </a:r>
          </a:p>
        </p:txBody>
      </p:sp>
      <p:sp>
        <p:nvSpPr>
          <p:cNvPr id="29" name="TextBox 28"/>
          <p:cNvSpPr txBox="1"/>
          <p:nvPr/>
        </p:nvSpPr>
        <p:spPr>
          <a:xfrm>
            <a:off x="4553712" y="4937760"/>
            <a:ext cx="3081528" cy="184666"/>
          </a:xfrm>
          <a:prstGeom prst="rect">
            <a:avLst/>
          </a:prstGeom>
          <a:noFill/>
        </p:spPr>
        <p:txBody>
          <a:bodyPr wrap="square" lIns="0" tIns="0" rIns="0" bIns="0" anchor="t">
            <a:spAutoFit/>
          </a:bodyPr>
          <a:lstStyle/>
          <a:p>
            <a:pPr marL="0" indent="0" algn="l">
              <a:buNone/>
            </a:pPr>
            <a:r>
              <a:rPr sz="1200" b="0" i="0">
                <a:solidFill>
                  <a:srgbClr val="5B6270"/>
                </a:solidFill>
                <a:latin typeface="Arial"/>
              </a:rPr>
              <a:t>Fixed by </a:t>
            </a:r>
            <a:r>
              <a:rPr sz="1200" b="1" i="0">
                <a:solidFill>
                  <a:srgbClr val="0F766E"/>
                </a:solidFill>
                <a:latin typeface="Arial"/>
              </a:rPr>
              <a:t>Agrawal et al. 2025</a:t>
            </a:r>
          </a:p>
        </p:txBody>
      </p:sp>
      <p:sp>
        <p:nvSpPr>
          <p:cNvPr id="30" name="Rounded Rectangle 29"/>
          <p:cNvSpPr/>
          <p:nvPr/>
        </p:nvSpPr>
        <p:spPr>
          <a:xfrm>
            <a:off x="7982712" y="3886200"/>
            <a:ext cx="3392424" cy="1554480"/>
          </a:xfrm>
          <a:prstGeom prst="roundRect">
            <a:avLst>
              <a:gd name="adj" fmla="val 6000"/>
            </a:avLst>
          </a:prstGeom>
          <a:solidFill>
            <a:srgbClr val="F3F4F6"/>
          </a:solidFill>
          <a:ln>
            <a:noFill/>
          </a:ln>
        </p:spPr>
        <p:txBody>
          <a:bodyPr rtlCol="0" anchor="ctr"/>
          <a:lstStyle/>
          <a:p>
            <a:pPr algn="ctr"/>
            <a:endParaRPr/>
          </a:p>
        </p:txBody>
      </p:sp>
      <p:sp>
        <p:nvSpPr>
          <p:cNvPr id="31" name="TextBox 30"/>
          <p:cNvSpPr txBox="1"/>
          <p:nvPr/>
        </p:nvSpPr>
        <p:spPr>
          <a:xfrm>
            <a:off x="8138160" y="3995928"/>
            <a:ext cx="2103120" cy="274320"/>
          </a:xfrm>
          <a:prstGeom prst="rect">
            <a:avLst/>
          </a:prstGeom>
          <a:noFill/>
        </p:spPr>
        <p:txBody>
          <a:bodyPr wrap="square" lIns="0" tIns="0" rIns="0" bIns="0" anchor="t">
            <a:spAutoFit/>
          </a:bodyPr>
          <a:lstStyle/>
          <a:p>
            <a:pPr marL="0" indent="0" algn="l">
              <a:buNone/>
            </a:pPr>
            <a:r>
              <a:rPr sz="1500" b="1" i="0">
                <a:solidFill>
                  <a:srgbClr val="111827"/>
                </a:solidFill>
                <a:latin typeface="Arial"/>
              </a:rPr>
              <a:t>6 · Cost and size</a:t>
            </a:r>
          </a:p>
        </p:txBody>
      </p:sp>
      <p:sp>
        <p:nvSpPr>
          <p:cNvPr id="32" name="TextBox 31"/>
          <p:cNvSpPr txBox="1"/>
          <p:nvPr/>
        </p:nvSpPr>
        <p:spPr>
          <a:xfrm>
            <a:off x="9994392" y="4014215"/>
            <a:ext cx="1225296" cy="274320"/>
          </a:xfrm>
          <a:prstGeom prst="rect">
            <a:avLst/>
          </a:prstGeom>
          <a:noFill/>
        </p:spPr>
        <p:txBody>
          <a:bodyPr wrap="square" lIns="0" tIns="0" rIns="0" bIns="0" anchor="t">
            <a:spAutoFit/>
          </a:bodyPr>
          <a:lstStyle/>
          <a:p>
            <a:pPr marL="0" indent="0" algn="r">
              <a:buNone/>
            </a:pPr>
            <a:r>
              <a:rPr sz="1200" b="1" i="0">
                <a:solidFill>
                  <a:srgbClr val="0F766E"/>
                </a:solidFill>
                <a:latin typeface="Arial"/>
              </a:rPr>
              <a:t>Bent</a:t>
            </a:r>
          </a:p>
        </p:txBody>
      </p:sp>
      <p:sp>
        <p:nvSpPr>
          <p:cNvPr id="33" name="TextBox 32"/>
          <p:cNvSpPr txBox="1"/>
          <p:nvPr/>
        </p:nvSpPr>
        <p:spPr>
          <a:xfrm>
            <a:off x="8138160" y="4343400"/>
            <a:ext cx="3081528" cy="566928"/>
          </a:xfrm>
          <a:prstGeom prst="rect">
            <a:avLst/>
          </a:prstGeom>
          <a:noFill/>
        </p:spPr>
        <p:txBody>
          <a:bodyPr wrap="square" lIns="0" tIns="0" rIns="0" bIns="0" anchor="t">
            <a:spAutoFit/>
          </a:bodyPr>
          <a:lstStyle/>
          <a:p>
            <a:pPr marL="0" indent="0" algn="l">
              <a:buNone/>
            </a:pPr>
            <a:r>
              <a:rPr sz="1200" b="0" i="0">
                <a:solidFill>
                  <a:srgbClr val="111827"/>
                </a:solidFill>
                <a:latin typeface="Arial"/>
              </a:rPr>
              <a:t>CPU scheduling is free; the KV cache always dominates</a:t>
            </a:r>
          </a:p>
        </p:txBody>
      </p:sp>
      <p:sp>
        <p:nvSpPr>
          <p:cNvPr id="34" name="TextBox 33"/>
          <p:cNvSpPr txBox="1"/>
          <p:nvPr/>
        </p:nvSpPr>
        <p:spPr>
          <a:xfrm>
            <a:off x="8138160" y="4937760"/>
            <a:ext cx="3081528" cy="184666"/>
          </a:xfrm>
          <a:prstGeom prst="rect">
            <a:avLst/>
          </a:prstGeom>
          <a:noFill/>
        </p:spPr>
        <p:txBody>
          <a:bodyPr wrap="square" lIns="0" tIns="0" rIns="0" bIns="0" anchor="t">
            <a:spAutoFit/>
          </a:bodyPr>
          <a:lstStyle/>
          <a:p>
            <a:pPr marL="0" indent="0" algn="l">
              <a:buNone/>
            </a:pPr>
            <a:r>
              <a:rPr sz="1200" b="0" i="0">
                <a:solidFill>
                  <a:srgbClr val="5B6270"/>
                </a:solidFill>
                <a:latin typeface="Arial"/>
              </a:rPr>
              <a:t>Fixed by </a:t>
            </a:r>
            <a:r>
              <a:rPr sz="1200" b="1" i="0">
                <a:solidFill>
                  <a:srgbClr val="0F766E"/>
                </a:solidFill>
                <a:latin typeface="Arial"/>
              </a:rPr>
              <a:t>Srivatsa et al. · GQA / MQA</a:t>
            </a:r>
          </a:p>
        </p:txBody>
      </p:sp>
      <p:sp>
        <p:nvSpPr>
          <p:cNvPr id="35" name="Rounded Rectangle 34"/>
          <p:cNvSpPr/>
          <p:nvPr/>
        </p:nvSpPr>
        <p:spPr>
          <a:xfrm>
            <a:off x="813816" y="5577840"/>
            <a:ext cx="10561320" cy="457200"/>
          </a:xfrm>
          <a:prstGeom prst="roundRect">
            <a:avLst>
              <a:gd name="adj" fmla="val 6000"/>
            </a:avLst>
          </a:prstGeom>
          <a:solidFill>
            <a:srgbClr val="111827"/>
          </a:solidFill>
          <a:ln>
            <a:noFill/>
          </a:ln>
        </p:spPr>
        <p:txBody>
          <a:bodyPr rtlCol="0" anchor="ctr"/>
          <a:lstStyle/>
          <a:p>
            <a:pPr algn="ctr"/>
            <a:endParaRPr/>
          </a:p>
        </p:txBody>
      </p:sp>
      <p:sp>
        <p:nvSpPr>
          <p:cNvPr id="36" name="TextBox 35"/>
          <p:cNvSpPr txBox="1"/>
          <p:nvPr/>
        </p:nvSpPr>
        <p:spPr>
          <a:xfrm>
            <a:off x="996696" y="5706412"/>
            <a:ext cx="10241280" cy="200055"/>
          </a:xfrm>
          <a:prstGeom prst="rect">
            <a:avLst/>
          </a:prstGeom>
          <a:noFill/>
        </p:spPr>
        <p:txBody>
          <a:bodyPr wrap="square" lIns="0" tIns="0" rIns="0" bIns="0" anchor="ctr">
            <a:spAutoFit/>
          </a:bodyPr>
          <a:lstStyle/>
          <a:p>
            <a:pPr marL="0" indent="0" algn="l">
              <a:buNone/>
            </a:pPr>
            <a:r>
              <a:rPr sz="1300" b="0" i="0" dirty="0">
                <a:solidFill>
                  <a:srgbClr val="FCFCFB"/>
                </a:solidFill>
                <a:latin typeface="Arial"/>
              </a:rPr>
              <a:t>Everyone agrees KV memory management sets serving throughput.</a:t>
            </a:r>
          </a:p>
        </p:txBody>
      </p:sp>
      <p:sp>
        <p:nvSpPr>
          <p:cNvPr id="37" name="TextBox 36"/>
          <p:cNvSpPr txBox="1"/>
          <p:nvPr/>
        </p:nvSpPr>
        <p:spPr>
          <a:xfrm>
            <a:off x="813816" y="6236208"/>
            <a:ext cx="10881360" cy="237744"/>
          </a:xfrm>
          <a:prstGeom prst="rect">
            <a:avLst/>
          </a:prstGeom>
          <a:noFill/>
        </p:spPr>
        <p:txBody>
          <a:bodyPr wrap="square" lIns="0" tIns="0" rIns="0" bIns="0" anchor="t">
            <a:spAutoFit/>
          </a:bodyPr>
          <a:lstStyle/>
          <a:p>
            <a:pPr marL="0" indent="0" algn="l">
              <a:buNone/>
            </a:pPr>
            <a:r>
              <a:rPr sz="1200" b="0" i="0">
                <a:solidFill>
                  <a:srgbClr val="5B6270"/>
                </a:solidFill>
                <a:latin typeface="Courier New"/>
              </a:rPr>
              <a:t>17</a:t>
            </a:r>
          </a:p>
        </p:txBody>
      </p:sp>
    </p:spTree>
    <p:extLst>
      <p:ext uri="{BB962C8B-B14F-4D97-AF65-F5344CB8AC3E}">
        <p14:creationId xmlns:p14="http://schemas.microsoft.com/office/powerpoint/2010/main" val="2202942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par>
                                <p:cTn id="47" presetID="10"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par>
                                <p:cTn id="55" presetID="10" presetClass="entr" presetSubtype="0" fill="hold"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par>
                                <p:cTn id="58" presetID="10" presetClass="entr" presetSubtype="0"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par>
                                <p:cTn id="61" presetID="10" presetClass="entr" presetSubtype="0" fill="hold"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par>
                                <p:cTn id="69" presetID="10" presetClass="entr" presetSubtype="0" fill="hold"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par>
                                <p:cTn id="72" presetID="10" presetClass="entr" presetSubtype="0" fill="hold" nodeType="with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500"/>
                                        <p:tgtEl>
                                          <p:spTgt spid="28"/>
                                        </p:tgtEl>
                                      </p:cBhvr>
                                    </p:animEffect>
                                  </p:childTnLst>
                                </p:cTn>
                              </p:par>
                              <p:par>
                                <p:cTn id="75" presetID="10" presetClass="entr" presetSubtype="0" fill="hold"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500"/>
                                        <p:tgtEl>
                                          <p:spTgt spid="29"/>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500"/>
                                        <p:tgtEl>
                                          <p:spTgt spid="30"/>
                                        </p:tgtEl>
                                      </p:cBhvr>
                                    </p:animEffect>
                                  </p:childTnLst>
                                </p:cTn>
                              </p:par>
                              <p:par>
                                <p:cTn id="83" presetID="10" presetClass="entr" presetSubtype="0" fill="hold" nodeType="with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500"/>
                                        <p:tgtEl>
                                          <p:spTgt spid="31"/>
                                        </p:tgtEl>
                                      </p:cBhvr>
                                    </p:animEffect>
                                  </p:childTnLst>
                                </p:cTn>
                              </p:par>
                              <p:par>
                                <p:cTn id="86" presetID="10" presetClass="entr" presetSubtype="0" fill="hold" nodeType="with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500"/>
                                        <p:tgtEl>
                                          <p:spTgt spid="32"/>
                                        </p:tgtEl>
                                      </p:cBhvr>
                                    </p:animEffect>
                                  </p:childTnLst>
                                </p:cTn>
                              </p:par>
                              <p:par>
                                <p:cTn id="89" presetID="10" presetClass="entr" presetSubtype="0" fill="hold" nodeType="with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fade">
                                      <p:cBhvr>
                                        <p:cTn id="91" dur="500"/>
                                        <p:tgtEl>
                                          <p:spTgt spid="33"/>
                                        </p:tgtEl>
                                      </p:cBhvr>
                                    </p:animEffect>
                                  </p:childTnLst>
                                </p:cTn>
                              </p:par>
                              <p:par>
                                <p:cTn id="92" presetID="10" presetClass="entr" presetSubtype="0" fill="hold" nodeType="with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fade">
                                      <p:cBhvr>
                                        <p:cTn id="94" dur="500"/>
                                        <p:tgtEl>
                                          <p:spTgt spid="34"/>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35"/>
                                        </p:tgtEl>
                                        <p:attrNameLst>
                                          <p:attrName>style.visibility</p:attrName>
                                        </p:attrNameLst>
                                      </p:cBhvr>
                                      <p:to>
                                        <p:strVal val="visible"/>
                                      </p:to>
                                    </p:set>
                                    <p:animEffect transition="in" filter="fade">
                                      <p:cBhvr>
                                        <p:cTn id="99" dur="500"/>
                                        <p:tgtEl>
                                          <p:spTgt spid="35"/>
                                        </p:tgtEl>
                                      </p:cBhvr>
                                    </p:animEffect>
                                  </p:childTnLst>
                                </p:cTn>
                              </p:par>
                              <p:par>
                                <p:cTn id="100" presetID="10" presetClass="entr" presetSubtype="0" fill="hold" nodeType="withEffect">
                                  <p:stCondLst>
                                    <p:cond delay="0"/>
                                  </p:stCondLst>
                                  <p:childTnLst>
                                    <p:set>
                                      <p:cBhvr>
                                        <p:cTn id="101" dur="1" fill="hold">
                                          <p:stCondLst>
                                            <p:cond delay="0"/>
                                          </p:stCondLst>
                                        </p:cTn>
                                        <p:tgtEl>
                                          <p:spTgt spid="36"/>
                                        </p:tgtEl>
                                        <p:attrNameLst>
                                          <p:attrName>style.visibility</p:attrName>
                                        </p:attrNameLst>
                                      </p:cBhvr>
                                      <p:to>
                                        <p:strVal val="visible"/>
                                      </p:to>
                                    </p:set>
                                    <p:animEffect transition="in" filter="fade">
                                      <p:cBhvr>
                                        <p:cTn id="10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0" grpId="0" animBg="1"/>
      <p:bldP spid="11" grpId="0" animBg="1"/>
      <p:bldP spid="13" grpId="0" animBg="1"/>
      <p:bldP spid="14" grpId="0" animBg="1"/>
      <p:bldP spid="15" grpId="0" animBg="1"/>
      <p:bldP spid="16" grpId="0" animBg="1"/>
      <p:bldP spid="18" grpId="0" animBg="1"/>
      <p:bldP spid="19" grpId="0" animBg="1"/>
      <p:bldP spid="20" grpId="0" animBg="1"/>
      <p:bldP spid="21" grpId="0" animBg="1"/>
      <p:bldP spid="23" grpId="0" animBg="1"/>
      <p:bldP spid="24" grpId="0" animBg="1"/>
      <p:bldP spid="25" grpId="0" animBg="1"/>
      <p:bldP spid="26"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CFCFB"/>
        </a:solidFill>
        <a:effectLst/>
      </p:bgPr>
    </p:bg>
    <p:spTree>
      <p:nvGrpSpPr>
        <p:cNvPr id="1" name=""/>
        <p:cNvGrpSpPr/>
        <p:nvPr/>
      </p:nvGrpSpPr>
      <p:grpSpPr>
        <a:xfrm>
          <a:off x="0" y="0"/>
          <a:ext cx="0" cy="0"/>
          <a:chOff x="0" y="0"/>
          <a:chExt cx="0" cy="0"/>
        </a:xfrm>
      </p:grpSpPr>
      <p:sp>
        <p:nvSpPr>
          <p:cNvPr id="2" name="TextBox 1"/>
          <p:cNvSpPr txBox="1"/>
          <p:nvPr/>
        </p:nvSpPr>
        <p:spPr>
          <a:xfrm>
            <a:off x="813816" y="1106424"/>
            <a:ext cx="10881360" cy="448056"/>
          </a:xfrm>
          <a:prstGeom prst="rect">
            <a:avLst/>
          </a:prstGeom>
          <a:noFill/>
        </p:spPr>
        <p:txBody>
          <a:bodyPr wrap="square" lIns="0" tIns="0" rIns="0" bIns="0" anchor="t">
            <a:spAutoFit/>
          </a:bodyPr>
          <a:lstStyle/>
          <a:p>
            <a:pPr marL="0" indent="0" algn="l">
              <a:buNone/>
            </a:pPr>
            <a:r>
              <a:rPr sz="3000" b="1" i="0">
                <a:solidFill>
                  <a:srgbClr val="111827"/>
                </a:solidFill>
                <a:latin typeface="Arial"/>
              </a:rPr>
              <a:t>Critiques 1 &amp; 2: the memory layer and the scheduler</a:t>
            </a:r>
          </a:p>
        </p:txBody>
      </p:sp>
      <p:sp>
        <p:nvSpPr>
          <p:cNvPr id="3" name="TextBox 2"/>
          <p:cNvSpPr txBox="1"/>
          <p:nvPr/>
        </p:nvSpPr>
        <p:spPr>
          <a:xfrm>
            <a:off x="813816" y="1773936"/>
            <a:ext cx="5166360" cy="237744"/>
          </a:xfrm>
          <a:prstGeom prst="rect">
            <a:avLst/>
          </a:prstGeom>
          <a:noFill/>
        </p:spPr>
        <p:txBody>
          <a:bodyPr wrap="square" lIns="0" tIns="0" rIns="0" bIns="0" anchor="t">
            <a:spAutoFit/>
          </a:bodyPr>
          <a:lstStyle/>
          <a:p>
            <a:pPr marL="0" indent="0" algn="l">
              <a:buNone/>
            </a:pPr>
            <a:r>
              <a:rPr sz="1200" b="1" i="0">
                <a:solidFill>
                  <a:srgbClr val="0F766E"/>
                </a:solidFill>
                <a:latin typeface="Courier New"/>
              </a:rPr>
              <a:t>1 · THE LAYER</a:t>
            </a:r>
          </a:p>
        </p:txBody>
      </p:sp>
      <p:sp>
        <p:nvSpPr>
          <p:cNvPr id="4" name="TextBox 3"/>
          <p:cNvSpPr txBox="1"/>
          <p:nvPr/>
        </p:nvSpPr>
        <p:spPr>
          <a:xfrm>
            <a:off x="813816" y="2011680"/>
            <a:ext cx="5166360" cy="329184"/>
          </a:xfrm>
          <a:prstGeom prst="rect">
            <a:avLst/>
          </a:prstGeom>
          <a:noFill/>
        </p:spPr>
        <p:txBody>
          <a:bodyPr wrap="square" lIns="0" tIns="0" rIns="0" bIns="0" anchor="t">
            <a:spAutoFit/>
          </a:bodyPr>
          <a:lstStyle/>
          <a:p>
            <a:pPr marL="0" indent="0" algn="l">
              <a:buNone/>
            </a:pPr>
            <a:r>
              <a:rPr sz="1800" b="1" i="0">
                <a:solidFill>
                  <a:srgbClr val="111827"/>
                </a:solidFill>
                <a:latin typeface="Arial"/>
              </a:rPr>
              <a:t>vAttention &amp; vTensor</a:t>
            </a:r>
          </a:p>
        </p:txBody>
      </p:sp>
      <p:sp>
        <p:nvSpPr>
          <p:cNvPr id="5" name="Rounded Rectangle 4"/>
          <p:cNvSpPr/>
          <p:nvPr/>
        </p:nvSpPr>
        <p:spPr>
          <a:xfrm>
            <a:off x="813816" y="2450592"/>
            <a:ext cx="5166360" cy="658368"/>
          </a:xfrm>
          <a:prstGeom prst="roundRect">
            <a:avLst>
              <a:gd name="adj" fmla="val 6000"/>
            </a:avLst>
          </a:prstGeom>
          <a:solidFill>
            <a:srgbClr val="F3F4F6"/>
          </a:solidFill>
          <a:ln>
            <a:noFill/>
          </a:ln>
        </p:spPr>
        <p:txBody>
          <a:bodyPr rtlCol="0" anchor="ctr"/>
          <a:lstStyle/>
          <a:p>
            <a:pPr algn="ctr"/>
            <a:endParaRPr/>
          </a:p>
        </p:txBody>
      </p:sp>
      <p:sp>
        <p:nvSpPr>
          <p:cNvPr id="6" name="TextBox 5"/>
          <p:cNvSpPr txBox="1"/>
          <p:nvPr/>
        </p:nvSpPr>
        <p:spPr>
          <a:xfrm>
            <a:off x="969264" y="2487168"/>
            <a:ext cx="4855464" cy="585216"/>
          </a:xfrm>
          <a:prstGeom prst="rect">
            <a:avLst/>
          </a:prstGeom>
          <a:noFill/>
        </p:spPr>
        <p:txBody>
          <a:bodyPr wrap="square" lIns="0" tIns="0" rIns="0" bIns="0" anchor="ctr">
            <a:spAutoFit/>
          </a:bodyPr>
          <a:lstStyle/>
          <a:p>
            <a:pPr marL="0" indent="0" algn="l">
              <a:buNone/>
            </a:pPr>
            <a:r>
              <a:rPr sz="1200" b="1" i="0">
                <a:solidFill>
                  <a:srgbClr val="111827"/>
                </a:solidFill>
                <a:latin typeface="Arial"/>
              </a:rPr>
              <a:t>vLLM assumed: </a:t>
            </a:r>
            <a:r>
              <a:rPr sz="1200" b="0" i="0">
                <a:solidFill>
                  <a:srgbClr val="111827"/>
                </a:solidFill>
                <a:latin typeface="Arial"/>
              </a:rPr>
              <a:t>allocating physical memory on demand requires a non-contiguous virtual layout.</a:t>
            </a:r>
          </a:p>
        </p:txBody>
      </p:sp>
      <p:sp>
        <p:nvSpPr>
          <p:cNvPr id="7" name="TextBox 6"/>
          <p:cNvSpPr txBox="1"/>
          <p:nvPr/>
        </p:nvSpPr>
        <p:spPr>
          <a:xfrm>
            <a:off x="813816" y="3246120"/>
            <a:ext cx="5166360" cy="256032"/>
          </a:xfrm>
          <a:prstGeom prst="rect">
            <a:avLst/>
          </a:prstGeom>
          <a:noFill/>
        </p:spPr>
        <p:txBody>
          <a:bodyPr wrap="square" lIns="0" tIns="0" rIns="0" bIns="0" anchor="t">
            <a:spAutoFit/>
          </a:bodyPr>
          <a:lstStyle/>
          <a:p>
            <a:pPr marL="0" indent="0" algn="l">
              <a:buNone/>
            </a:pPr>
            <a:r>
              <a:rPr sz="1300" b="1" i="0">
                <a:solidFill>
                  <a:srgbClr val="0F766E"/>
                </a:solidFill>
                <a:latin typeface="Arial"/>
              </a:rPr>
              <a:t>The critique</a:t>
            </a:r>
          </a:p>
        </p:txBody>
      </p:sp>
      <p:sp>
        <p:nvSpPr>
          <p:cNvPr id="8" name="TextBox 7"/>
          <p:cNvSpPr txBox="1"/>
          <p:nvPr/>
        </p:nvSpPr>
        <p:spPr>
          <a:xfrm>
            <a:off x="813816" y="3529584"/>
            <a:ext cx="5166360" cy="1463040"/>
          </a:xfrm>
          <a:prstGeom prst="rect">
            <a:avLst/>
          </a:prstGeom>
          <a:noFill/>
        </p:spPr>
        <p:txBody>
          <a:bodyPr wrap="square" lIns="0" tIns="0" rIns="0" bIns="0" anchor="t">
            <a:spAutoFit/>
          </a:bodyPr>
          <a:lstStyle/>
          <a:p>
            <a:pPr marL="182880" indent="-182880" algn="l">
              <a:spcAft>
                <a:spcPts val="300"/>
              </a:spcAft>
              <a:buChar char="•"/>
            </a:pPr>
            <a:r>
              <a:rPr sz="1200" b="0" i="0">
                <a:solidFill>
                  <a:srgbClr val="374151"/>
                </a:solidFill>
                <a:latin typeface="Arial"/>
              </a:rPr>
              <a:t>Fragmentation is a physical-memory problem, and GPUs already provide virtual memory (CUDA VMM APIs)</a:t>
            </a:r>
          </a:p>
          <a:p>
            <a:pPr marL="182880" indent="-182880" algn="l">
              <a:spcAft>
                <a:spcPts val="300"/>
              </a:spcAft>
              <a:buChar char="•"/>
            </a:pPr>
            <a:r>
              <a:rPr sz="1200" b="0" i="0">
                <a:solidFill>
                  <a:srgbClr val="374151"/>
                </a:solidFill>
                <a:latin typeface="Arial"/>
              </a:rPr>
              <a:t>vAttention keeps each request contiguous in virtual memory and maps physical pages as it grows</a:t>
            </a:r>
          </a:p>
          <a:p>
            <a:pPr marL="182880" indent="-182880" algn="l">
              <a:spcAft>
                <a:spcPts val="300"/>
              </a:spcAft>
              <a:buChar char="•"/>
            </a:pPr>
            <a:r>
              <a:rPr sz="1200" b="0" i="0">
                <a:solidFill>
                  <a:srgbClr val="374151"/>
                </a:solidFill>
                <a:latin typeface="Arial"/>
              </a:rPr>
              <a:t>Stock kernels (FlashAttention, FlashInfer) then run unchanged; paging needs each one rewritten</a:t>
            </a:r>
          </a:p>
          <a:p>
            <a:pPr marL="182880" indent="-182880" algn="l">
              <a:spcAft>
                <a:spcPts val="300"/>
              </a:spcAft>
              <a:buChar char="•"/>
            </a:pPr>
            <a:r>
              <a:rPr sz="1200" b="0" i="0">
                <a:solidFill>
                  <a:srgbClr val="374151"/>
                </a:solidFill>
                <a:latin typeface="Arial"/>
              </a:rPr>
              <a:t>vTensor (SJTU + Ant Group) reached the same conclusion independently</a:t>
            </a:r>
          </a:p>
        </p:txBody>
      </p:sp>
      <p:sp>
        <p:nvSpPr>
          <p:cNvPr id="9" name="Rounded Rectangle 8"/>
          <p:cNvSpPr/>
          <p:nvPr/>
        </p:nvSpPr>
        <p:spPr>
          <a:xfrm>
            <a:off x="813816" y="5212080"/>
            <a:ext cx="5166360" cy="868680"/>
          </a:xfrm>
          <a:prstGeom prst="roundRect">
            <a:avLst>
              <a:gd name="adj" fmla="val 6000"/>
            </a:avLst>
          </a:prstGeom>
          <a:solidFill>
            <a:srgbClr val="DDF1EE"/>
          </a:solidFill>
          <a:ln>
            <a:noFill/>
          </a:ln>
        </p:spPr>
        <p:txBody>
          <a:bodyPr rtlCol="0" anchor="ctr"/>
          <a:lstStyle/>
          <a:p>
            <a:pPr algn="ctr"/>
            <a:endParaRPr/>
          </a:p>
        </p:txBody>
      </p:sp>
      <p:sp>
        <p:nvSpPr>
          <p:cNvPr id="10" name="TextBox 9"/>
          <p:cNvSpPr txBox="1"/>
          <p:nvPr/>
        </p:nvSpPr>
        <p:spPr>
          <a:xfrm>
            <a:off x="969264" y="5276088"/>
            <a:ext cx="4855464" cy="777240"/>
          </a:xfrm>
          <a:prstGeom prst="rect">
            <a:avLst/>
          </a:prstGeom>
          <a:noFill/>
        </p:spPr>
        <p:txBody>
          <a:bodyPr wrap="square" lIns="0" tIns="0" rIns="0" bIns="0" anchor="t">
            <a:spAutoFit/>
          </a:bodyPr>
          <a:lstStyle/>
          <a:p>
            <a:pPr marL="0" indent="0" algn="l">
              <a:spcAft>
                <a:spcPts val="300"/>
              </a:spcAft>
              <a:buNone/>
            </a:pPr>
            <a:r>
              <a:rPr sz="1100" b="1" i="0">
                <a:solidFill>
                  <a:srgbClr val="0F766E"/>
                </a:solidFill>
                <a:latin typeface="Arial"/>
              </a:rPr>
              <a:t>Two translation layers: </a:t>
            </a:r>
            <a:r>
              <a:rPr sz="1100" b="0" i="0">
                <a:solidFill>
                  <a:srgbClr val="111827"/>
                </a:solidFill>
                <a:latin typeface="Arial"/>
              </a:rPr>
              <a:t>vLLM’s block tables sit on top of the GPU’s own page tables.</a:t>
            </a:r>
          </a:p>
          <a:p>
            <a:pPr marL="0" indent="0" algn="l">
              <a:spcAft>
                <a:spcPts val="300"/>
              </a:spcAft>
              <a:buNone/>
            </a:pPr>
            <a:r>
              <a:rPr sz="1100" b="1" i="0">
                <a:solidFill>
                  <a:srgbClr val="0F766E"/>
                </a:solidFill>
                <a:latin typeface="Arial"/>
              </a:rPr>
              <a:t>Since then: </a:t>
            </a:r>
            <a:r>
              <a:rPr sz="1100" b="0" i="0">
                <a:solidFill>
                  <a:srgbClr val="111827"/>
                </a:solidFill>
                <a:latin typeface="Arial"/>
              </a:rPr>
              <a:t>FlashAttention-3 and cuDNN-9 attention shipped without PagedAttention support.</a:t>
            </a:r>
          </a:p>
        </p:txBody>
      </p:sp>
      <p:sp>
        <p:nvSpPr>
          <p:cNvPr id="11" name="TextBox 10"/>
          <p:cNvSpPr txBox="1"/>
          <p:nvPr/>
        </p:nvSpPr>
        <p:spPr>
          <a:xfrm>
            <a:off x="6208776" y="1773936"/>
            <a:ext cx="5166360" cy="237744"/>
          </a:xfrm>
          <a:prstGeom prst="rect">
            <a:avLst/>
          </a:prstGeom>
          <a:noFill/>
        </p:spPr>
        <p:txBody>
          <a:bodyPr wrap="square" lIns="0" tIns="0" rIns="0" bIns="0" anchor="t">
            <a:spAutoFit/>
          </a:bodyPr>
          <a:lstStyle/>
          <a:p>
            <a:pPr marL="0" indent="0" algn="l">
              <a:buNone/>
            </a:pPr>
            <a:r>
              <a:rPr sz="1200" b="1" i="0">
                <a:solidFill>
                  <a:srgbClr val="0F766E"/>
                </a:solidFill>
                <a:latin typeface="Courier New"/>
              </a:rPr>
              <a:t>2 · THE SCHEDULER</a:t>
            </a:r>
          </a:p>
        </p:txBody>
      </p:sp>
      <p:sp>
        <p:nvSpPr>
          <p:cNvPr id="12" name="TextBox 11"/>
          <p:cNvSpPr txBox="1"/>
          <p:nvPr/>
        </p:nvSpPr>
        <p:spPr>
          <a:xfrm>
            <a:off x="6208776" y="2011680"/>
            <a:ext cx="5166360" cy="329184"/>
          </a:xfrm>
          <a:prstGeom prst="rect">
            <a:avLst/>
          </a:prstGeom>
          <a:noFill/>
        </p:spPr>
        <p:txBody>
          <a:bodyPr wrap="square" lIns="0" tIns="0" rIns="0" bIns="0" anchor="t">
            <a:spAutoFit/>
          </a:bodyPr>
          <a:lstStyle/>
          <a:p>
            <a:pPr marL="0" indent="0" algn="l">
              <a:buNone/>
            </a:pPr>
            <a:r>
              <a:rPr sz="1800" b="1" i="0">
                <a:solidFill>
                  <a:srgbClr val="111827"/>
                </a:solidFill>
                <a:latin typeface="Arial"/>
              </a:rPr>
              <a:t>Sarathi-Serve (OSDI ’24)</a:t>
            </a:r>
          </a:p>
        </p:txBody>
      </p:sp>
      <p:sp>
        <p:nvSpPr>
          <p:cNvPr id="13" name="Rounded Rectangle 12"/>
          <p:cNvSpPr/>
          <p:nvPr/>
        </p:nvSpPr>
        <p:spPr>
          <a:xfrm>
            <a:off x="6208776" y="2450592"/>
            <a:ext cx="5166360" cy="658368"/>
          </a:xfrm>
          <a:prstGeom prst="roundRect">
            <a:avLst>
              <a:gd name="adj" fmla="val 6000"/>
            </a:avLst>
          </a:prstGeom>
          <a:solidFill>
            <a:srgbClr val="F3F4F6"/>
          </a:solidFill>
          <a:ln>
            <a:noFill/>
          </a:ln>
        </p:spPr>
        <p:txBody>
          <a:bodyPr rtlCol="0" anchor="ctr"/>
          <a:lstStyle/>
          <a:p>
            <a:pPr algn="ctr"/>
            <a:endParaRPr/>
          </a:p>
        </p:txBody>
      </p:sp>
      <p:sp>
        <p:nvSpPr>
          <p:cNvPr id="14" name="TextBox 13"/>
          <p:cNvSpPr txBox="1"/>
          <p:nvPr/>
        </p:nvSpPr>
        <p:spPr>
          <a:xfrm>
            <a:off x="6364224" y="2487168"/>
            <a:ext cx="4855464" cy="585216"/>
          </a:xfrm>
          <a:prstGeom prst="rect">
            <a:avLst/>
          </a:prstGeom>
          <a:noFill/>
        </p:spPr>
        <p:txBody>
          <a:bodyPr wrap="square" lIns="0" tIns="0" rIns="0" bIns="0" anchor="ctr">
            <a:spAutoFit/>
          </a:bodyPr>
          <a:lstStyle/>
          <a:p>
            <a:pPr marL="0" indent="0" algn="l">
              <a:buNone/>
            </a:pPr>
            <a:r>
              <a:rPr sz="1200" b="1" i="0">
                <a:solidFill>
                  <a:srgbClr val="111827"/>
                </a:solidFill>
                <a:latin typeface="Arial"/>
              </a:rPr>
              <a:t>vLLM assumed: </a:t>
            </a:r>
            <a:r>
              <a:rPr sz="1200" b="0" i="0">
                <a:solidFill>
                  <a:srgbClr val="111827"/>
                </a:solidFill>
                <a:latin typeface="Arial"/>
              </a:rPr>
              <a:t>a prefill step and a decode step are interchangeable units of scheduling (inherited from Orca).</a:t>
            </a:r>
          </a:p>
        </p:txBody>
      </p:sp>
      <p:sp>
        <p:nvSpPr>
          <p:cNvPr id="15" name="TextBox 14"/>
          <p:cNvSpPr txBox="1"/>
          <p:nvPr/>
        </p:nvSpPr>
        <p:spPr>
          <a:xfrm>
            <a:off x="6208776" y="3246120"/>
            <a:ext cx="5166360" cy="256032"/>
          </a:xfrm>
          <a:prstGeom prst="rect">
            <a:avLst/>
          </a:prstGeom>
          <a:noFill/>
        </p:spPr>
        <p:txBody>
          <a:bodyPr wrap="square" lIns="0" tIns="0" rIns="0" bIns="0" anchor="t">
            <a:spAutoFit/>
          </a:bodyPr>
          <a:lstStyle/>
          <a:p>
            <a:pPr marL="0" indent="0" algn="l">
              <a:buNone/>
            </a:pPr>
            <a:r>
              <a:rPr sz="1300" b="1" i="0">
                <a:solidFill>
                  <a:srgbClr val="0F766E"/>
                </a:solidFill>
                <a:latin typeface="Arial"/>
              </a:rPr>
              <a:t>The critique</a:t>
            </a:r>
          </a:p>
        </p:txBody>
      </p:sp>
      <p:sp>
        <p:nvSpPr>
          <p:cNvPr id="16" name="TextBox 15"/>
          <p:cNvSpPr txBox="1"/>
          <p:nvPr/>
        </p:nvSpPr>
        <p:spPr>
          <a:xfrm>
            <a:off x="6208776" y="3529584"/>
            <a:ext cx="5166360" cy="1463040"/>
          </a:xfrm>
          <a:prstGeom prst="rect">
            <a:avLst/>
          </a:prstGeom>
          <a:noFill/>
        </p:spPr>
        <p:txBody>
          <a:bodyPr wrap="square" lIns="0" tIns="0" rIns="0" bIns="0" anchor="t">
            <a:spAutoFit/>
          </a:bodyPr>
          <a:lstStyle/>
          <a:p>
            <a:pPr marL="182880" indent="-182880" algn="l">
              <a:spcAft>
                <a:spcPts val="300"/>
              </a:spcAft>
              <a:buChar char="•"/>
            </a:pPr>
            <a:r>
              <a:rPr sz="1200" b="0" i="0">
                <a:solidFill>
                  <a:srgbClr val="374151"/>
                </a:solidFill>
                <a:latin typeface="Arial"/>
              </a:rPr>
              <a:t>vLLM runs a batch of prefills on its own, so every running decode waits: a generation stall</a:t>
            </a:r>
          </a:p>
          <a:p>
            <a:pPr marL="182880" indent="-182880" algn="l">
              <a:spcAft>
                <a:spcPts val="300"/>
              </a:spcAft>
              <a:buChar char="•"/>
            </a:pPr>
            <a:r>
              <a:rPr sz="1200" b="0" i="0">
                <a:solidFill>
                  <a:srgbClr val="374151"/>
                </a:solidFill>
                <a:latin typeface="Arial"/>
              </a:rPr>
              <a:t>Stalls show up as inter-token latency spikes, which the paper’s metric does not report</a:t>
            </a:r>
          </a:p>
          <a:p>
            <a:pPr marL="182880" indent="-182880" algn="l">
              <a:spcAft>
                <a:spcPts val="300"/>
              </a:spcAft>
              <a:buChar char="•"/>
            </a:pPr>
            <a:r>
              <a:rPr sz="1200" b="0" i="0">
                <a:solidFill>
                  <a:srgbClr val="374151"/>
                </a:solidFill>
                <a:latin typeface="Arial"/>
              </a:rPr>
              <a:t>Chunked prefills split a long prompt into near-equal pieces</a:t>
            </a:r>
          </a:p>
          <a:p>
            <a:pPr marL="182880" indent="-182880" algn="l">
              <a:spcAft>
                <a:spcPts val="300"/>
              </a:spcAft>
              <a:buChar char="•"/>
            </a:pPr>
            <a:r>
              <a:rPr sz="1200" b="0" i="0">
                <a:solidFill>
                  <a:srgbClr val="374151"/>
                </a:solidFill>
                <a:latin typeface="Arial"/>
              </a:rPr>
              <a:t>Stall-free batching adds those pieces to batches that keep decoding</a:t>
            </a:r>
          </a:p>
        </p:txBody>
      </p:sp>
      <p:sp>
        <p:nvSpPr>
          <p:cNvPr id="17" name="Rounded Rectangle 16"/>
          <p:cNvSpPr/>
          <p:nvPr/>
        </p:nvSpPr>
        <p:spPr>
          <a:xfrm>
            <a:off x="6208776" y="5212080"/>
            <a:ext cx="5166360" cy="868680"/>
          </a:xfrm>
          <a:prstGeom prst="roundRect">
            <a:avLst>
              <a:gd name="adj" fmla="val 6000"/>
            </a:avLst>
          </a:prstGeom>
          <a:solidFill>
            <a:srgbClr val="DDF1EE"/>
          </a:solidFill>
          <a:ln>
            <a:noFill/>
          </a:ln>
        </p:spPr>
        <p:txBody>
          <a:bodyPr rtlCol="0" anchor="ctr"/>
          <a:lstStyle/>
          <a:p>
            <a:pPr algn="ctr"/>
            <a:endParaRPr/>
          </a:p>
        </p:txBody>
      </p:sp>
      <p:sp>
        <p:nvSpPr>
          <p:cNvPr id="18" name="TextBox 17"/>
          <p:cNvSpPr txBox="1"/>
          <p:nvPr/>
        </p:nvSpPr>
        <p:spPr>
          <a:xfrm>
            <a:off x="6364224" y="5276088"/>
            <a:ext cx="4855464" cy="777240"/>
          </a:xfrm>
          <a:prstGeom prst="rect">
            <a:avLst/>
          </a:prstGeom>
          <a:noFill/>
        </p:spPr>
        <p:txBody>
          <a:bodyPr wrap="square" lIns="0" tIns="0" rIns="0" bIns="0" anchor="t">
            <a:spAutoFit/>
          </a:bodyPr>
          <a:lstStyle/>
          <a:p>
            <a:pPr marL="0" indent="0" algn="l">
              <a:spcAft>
                <a:spcPts val="300"/>
              </a:spcAft>
              <a:buNone/>
            </a:pPr>
            <a:r>
              <a:rPr sz="1100" b="1" i="0">
                <a:solidFill>
                  <a:srgbClr val="0F766E"/>
                </a:solidFill>
                <a:latin typeface="Arial"/>
              </a:rPr>
              <a:t>In vLLM’s code (Oct 2023): </a:t>
            </a:r>
            <a:r>
              <a:rPr sz="1100" b="0" i="0">
                <a:solidFill>
                  <a:srgbClr val="111827"/>
                </a:solidFill>
                <a:latin typeface="Arial"/>
              </a:rPr>
              <a:t>_schedule() returns prompt_run=True, so prefill batches run alone; scheduling is hardcoded FCFS.</a:t>
            </a:r>
          </a:p>
          <a:p>
            <a:pPr marL="0" indent="0" algn="l">
              <a:spcAft>
                <a:spcPts val="300"/>
              </a:spcAft>
              <a:buNone/>
            </a:pPr>
            <a:r>
              <a:rPr sz="1100" b="1" i="0">
                <a:solidFill>
                  <a:srgbClr val="0F766E"/>
                </a:solidFill>
                <a:latin typeface="Arial"/>
              </a:rPr>
              <a:t>Since then: </a:t>
            </a:r>
            <a:r>
              <a:rPr sz="1100" b="0" i="0">
                <a:solidFill>
                  <a:srgbClr val="111827"/>
                </a:solidFill>
                <a:latin typeface="Arial"/>
              </a:rPr>
              <a:t>vLLM adopted chunked prefill; its V1 engine mixes prefill and decode in one step.</a:t>
            </a:r>
          </a:p>
        </p:txBody>
      </p:sp>
      <p:sp>
        <p:nvSpPr>
          <p:cNvPr id="19" name="TextBox 18"/>
          <p:cNvSpPr txBox="1"/>
          <p:nvPr/>
        </p:nvSpPr>
        <p:spPr>
          <a:xfrm>
            <a:off x="813816" y="6236208"/>
            <a:ext cx="10881360" cy="237744"/>
          </a:xfrm>
          <a:prstGeom prst="rect">
            <a:avLst/>
          </a:prstGeom>
          <a:noFill/>
        </p:spPr>
        <p:txBody>
          <a:bodyPr wrap="square" lIns="0" tIns="0" rIns="0" bIns="0" anchor="t">
            <a:spAutoFit/>
          </a:bodyPr>
          <a:lstStyle/>
          <a:p>
            <a:pPr marL="0" indent="0" algn="l">
              <a:buNone/>
            </a:pPr>
            <a:r>
              <a:rPr sz="1200" b="0" i="0">
                <a:solidFill>
                  <a:srgbClr val="5B6270"/>
                </a:solidFill>
                <a:latin typeface="Courier New"/>
              </a:rPr>
              <a:t>18</a:t>
            </a:r>
          </a:p>
        </p:txBody>
      </p:sp>
    </p:spTree>
    <p:extLst>
      <p:ext uri="{BB962C8B-B14F-4D97-AF65-F5344CB8AC3E}">
        <p14:creationId xmlns:p14="http://schemas.microsoft.com/office/powerpoint/2010/main" val="34279764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CFCFB"/>
        </a:solidFill>
        <a:effectLst/>
      </p:bgPr>
    </p:bg>
    <p:spTree>
      <p:nvGrpSpPr>
        <p:cNvPr id="1" name=""/>
        <p:cNvGrpSpPr/>
        <p:nvPr/>
      </p:nvGrpSpPr>
      <p:grpSpPr>
        <a:xfrm>
          <a:off x="0" y="0"/>
          <a:ext cx="0" cy="0"/>
          <a:chOff x="0" y="0"/>
          <a:chExt cx="0" cy="0"/>
        </a:xfrm>
      </p:grpSpPr>
      <p:sp>
        <p:nvSpPr>
          <p:cNvPr id="2" name="TextBox 1"/>
          <p:cNvSpPr txBox="1"/>
          <p:nvPr/>
        </p:nvSpPr>
        <p:spPr>
          <a:xfrm>
            <a:off x="813816" y="1106424"/>
            <a:ext cx="10881360" cy="448056"/>
          </a:xfrm>
          <a:prstGeom prst="rect">
            <a:avLst/>
          </a:prstGeom>
          <a:noFill/>
        </p:spPr>
        <p:txBody>
          <a:bodyPr wrap="square" lIns="0" tIns="0" rIns="0" bIns="0" anchor="t">
            <a:spAutoFit/>
          </a:bodyPr>
          <a:lstStyle/>
          <a:p>
            <a:pPr marL="0" indent="0" algn="l">
              <a:buNone/>
            </a:pPr>
            <a:r>
              <a:rPr sz="3000" b="1" i="0">
                <a:solidFill>
                  <a:srgbClr val="111827"/>
                </a:solidFill>
                <a:latin typeface="Arial"/>
              </a:rPr>
              <a:t>Critiques 3 &amp; 4: where requests run and what they share</a:t>
            </a:r>
          </a:p>
        </p:txBody>
      </p:sp>
      <p:sp>
        <p:nvSpPr>
          <p:cNvPr id="3" name="TextBox 2"/>
          <p:cNvSpPr txBox="1"/>
          <p:nvPr/>
        </p:nvSpPr>
        <p:spPr>
          <a:xfrm>
            <a:off x="813816" y="1773936"/>
            <a:ext cx="5166360" cy="237744"/>
          </a:xfrm>
          <a:prstGeom prst="rect">
            <a:avLst/>
          </a:prstGeom>
          <a:noFill/>
        </p:spPr>
        <p:txBody>
          <a:bodyPr wrap="square" lIns="0" tIns="0" rIns="0" bIns="0" anchor="t">
            <a:spAutoFit/>
          </a:bodyPr>
          <a:lstStyle/>
          <a:p>
            <a:pPr marL="0" indent="0" algn="l">
              <a:buNone/>
            </a:pPr>
            <a:r>
              <a:rPr sz="1200" b="1" i="0">
                <a:solidFill>
                  <a:srgbClr val="0F766E"/>
                </a:solidFill>
                <a:latin typeface="Courier New"/>
              </a:rPr>
              <a:t>3 · COLOCATION</a:t>
            </a:r>
          </a:p>
        </p:txBody>
      </p:sp>
      <p:sp>
        <p:nvSpPr>
          <p:cNvPr id="4" name="TextBox 3"/>
          <p:cNvSpPr txBox="1"/>
          <p:nvPr/>
        </p:nvSpPr>
        <p:spPr>
          <a:xfrm>
            <a:off x="813816" y="2011680"/>
            <a:ext cx="5166360" cy="329184"/>
          </a:xfrm>
          <a:prstGeom prst="rect">
            <a:avLst/>
          </a:prstGeom>
          <a:noFill/>
        </p:spPr>
        <p:txBody>
          <a:bodyPr wrap="square" lIns="0" tIns="0" rIns="0" bIns="0" anchor="t">
            <a:spAutoFit/>
          </a:bodyPr>
          <a:lstStyle/>
          <a:p>
            <a:pPr marL="0" indent="0" algn="l">
              <a:buNone/>
            </a:pPr>
            <a:r>
              <a:rPr sz="1800" b="1" i="0">
                <a:solidFill>
                  <a:srgbClr val="111827"/>
                </a:solidFill>
                <a:latin typeface="Arial"/>
              </a:rPr>
              <a:t>DistServe · Splitwise · Mooncake</a:t>
            </a:r>
          </a:p>
        </p:txBody>
      </p:sp>
      <p:sp>
        <p:nvSpPr>
          <p:cNvPr id="5" name="Rounded Rectangle 4"/>
          <p:cNvSpPr/>
          <p:nvPr/>
        </p:nvSpPr>
        <p:spPr>
          <a:xfrm>
            <a:off x="813816" y="2450592"/>
            <a:ext cx="5166360" cy="658368"/>
          </a:xfrm>
          <a:prstGeom prst="roundRect">
            <a:avLst>
              <a:gd name="adj" fmla="val 6000"/>
            </a:avLst>
          </a:prstGeom>
          <a:solidFill>
            <a:srgbClr val="F3F4F6"/>
          </a:solidFill>
          <a:ln>
            <a:noFill/>
          </a:ln>
        </p:spPr>
        <p:txBody>
          <a:bodyPr rtlCol="0" anchor="ctr"/>
          <a:lstStyle/>
          <a:p>
            <a:pPr algn="ctr"/>
            <a:endParaRPr/>
          </a:p>
        </p:txBody>
      </p:sp>
      <p:sp>
        <p:nvSpPr>
          <p:cNvPr id="6" name="TextBox 5"/>
          <p:cNvSpPr txBox="1"/>
          <p:nvPr/>
        </p:nvSpPr>
        <p:spPr>
          <a:xfrm>
            <a:off x="969264" y="2487168"/>
            <a:ext cx="4855464" cy="585216"/>
          </a:xfrm>
          <a:prstGeom prst="rect">
            <a:avLst/>
          </a:prstGeom>
          <a:noFill/>
        </p:spPr>
        <p:txBody>
          <a:bodyPr wrap="square" lIns="0" tIns="0" rIns="0" bIns="0" anchor="ctr">
            <a:spAutoFit/>
          </a:bodyPr>
          <a:lstStyle/>
          <a:p>
            <a:pPr marL="0" indent="0" algn="l">
              <a:buNone/>
            </a:pPr>
            <a:r>
              <a:rPr sz="1200" b="1" i="0">
                <a:solidFill>
                  <a:srgbClr val="111827"/>
                </a:solidFill>
                <a:latin typeface="Arial"/>
              </a:rPr>
              <a:t>vLLM assumed: </a:t>
            </a:r>
            <a:r>
              <a:rPr sz="1200" b="0" i="0">
                <a:solidFill>
                  <a:srgbClr val="111827"/>
                </a:solidFill>
                <a:latin typeface="Arial"/>
              </a:rPr>
              <a:t>prefill and decode share the same GPUs, run by one central KV cache manager on one node.</a:t>
            </a:r>
          </a:p>
        </p:txBody>
      </p:sp>
      <p:sp>
        <p:nvSpPr>
          <p:cNvPr id="7" name="TextBox 6"/>
          <p:cNvSpPr txBox="1"/>
          <p:nvPr/>
        </p:nvSpPr>
        <p:spPr>
          <a:xfrm>
            <a:off x="813816" y="3246120"/>
            <a:ext cx="5166360" cy="256032"/>
          </a:xfrm>
          <a:prstGeom prst="rect">
            <a:avLst/>
          </a:prstGeom>
          <a:noFill/>
        </p:spPr>
        <p:txBody>
          <a:bodyPr wrap="square" lIns="0" tIns="0" rIns="0" bIns="0" anchor="t">
            <a:spAutoFit/>
          </a:bodyPr>
          <a:lstStyle/>
          <a:p>
            <a:pPr marL="0" indent="0" algn="l">
              <a:buNone/>
            </a:pPr>
            <a:r>
              <a:rPr sz="1300" b="1" i="0">
                <a:solidFill>
                  <a:srgbClr val="0F766E"/>
                </a:solidFill>
                <a:latin typeface="Arial"/>
              </a:rPr>
              <a:t>The critique</a:t>
            </a:r>
          </a:p>
        </p:txBody>
      </p:sp>
      <p:sp>
        <p:nvSpPr>
          <p:cNvPr id="8" name="TextBox 7"/>
          <p:cNvSpPr txBox="1"/>
          <p:nvPr/>
        </p:nvSpPr>
        <p:spPr>
          <a:xfrm>
            <a:off x="813816" y="3529584"/>
            <a:ext cx="5166360" cy="1463040"/>
          </a:xfrm>
          <a:prstGeom prst="rect">
            <a:avLst/>
          </a:prstGeom>
          <a:noFill/>
        </p:spPr>
        <p:txBody>
          <a:bodyPr wrap="square" lIns="0" tIns="0" rIns="0" bIns="0" anchor="t">
            <a:spAutoFit/>
          </a:bodyPr>
          <a:lstStyle/>
          <a:p>
            <a:pPr marL="182880" indent="-182880" algn="l">
              <a:spcAft>
                <a:spcPts val="300"/>
              </a:spcAft>
              <a:buChar char="•"/>
            </a:pPr>
            <a:r>
              <a:rPr sz="1200" b="0" i="0">
                <a:solidFill>
                  <a:srgbClr val="374151"/>
                </a:solidFill>
                <a:latin typeface="Arial"/>
              </a:rPr>
              <a:t>Prefill is compute-bound and decode is memory-bound; on one GPU they interfere and can’t be tuned apart</a:t>
            </a:r>
          </a:p>
          <a:p>
            <a:pPr marL="182880" indent="-182880" algn="l">
              <a:spcAft>
                <a:spcPts val="300"/>
              </a:spcAft>
              <a:buChar char="•"/>
            </a:pPr>
            <a:r>
              <a:rPr sz="1200" b="0" i="0">
                <a:solidFill>
                  <a:srgbClr val="374151"/>
                </a:solidFill>
                <a:latin typeface="Arial"/>
              </a:rPr>
              <a:t>Give each phase its own GPUs or machines, sized for its own latency target, and ship the KV cache between them</a:t>
            </a:r>
          </a:p>
          <a:p>
            <a:pPr marL="182880" indent="-182880" algn="l">
              <a:spcAft>
                <a:spcPts val="300"/>
              </a:spcAft>
              <a:buChar char="•"/>
            </a:pPr>
            <a:r>
              <a:rPr sz="1200" b="0" i="0">
                <a:solidFill>
                  <a:srgbClr val="374151"/>
                </a:solidFill>
                <a:latin typeface="Arial"/>
              </a:rPr>
              <a:t>Mooncake (Kimi’s platform) centres the cluster on the KV cache, spilling it to CPU DRAM and SSD</a:t>
            </a:r>
          </a:p>
        </p:txBody>
      </p:sp>
      <p:sp>
        <p:nvSpPr>
          <p:cNvPr id="9" name="Rounded Rectangle 8"/>
          <p:cNvSpPr/>
          <p:nvPr/>
        </p:nvSpPr>
        <p:spPr>
          <a:xfrm>
            <a:off x="813816" y="5212080"/>
            <a:ext cx="5166360" cy="868680"/>
          </a:xfrm>
          <a:prstGeom prst="roundRect">
            <a:avLst>
              <a:gd name="adj" fmla="val 6000"/>
            </a:avLst>
          </a:prstGeom>
          <a:solidFill>
            <a:srgbClr val="DDF1EE"/>
          </a:solidFill>
          <a:ln>
            <a:noFill/>
          </a:ln>
        </p:spPr>
        <p:txBody>
          <a:bodyPr rtlCol="0" anchor="ctr"/>
          <a:lstStyle/>
          <a:p>
            <a:pPr algn="ctr"/>
            <a:endParaRPr/>
          </a:p>
        </p:txBody>
      </p:sp>
      <p:sp>
        <p:nvSpPr>
          <p:cNvPr id="10" name="TextBox 9"/>
          <p:cNvSpPr txBox="1"/>
          <p:nvPr/>
        </p:nvSpPr>
        <p:spPr>
          <a:xfrm>
            <a:off x="969264" y="5276088"/>
            <a:ext cx="4855464" cy="777240"/>
          </a:xfrm>
          <a:prstGeom prst="rect">
            <a:avLst/>
          </a:prstGeom>
          <a:noFill/>
        </p:spPr>
        <p:txBody>
          <a:bodyPr wrap="square" lIns="0" tIns="0" rIns="0" bIns="0" anchor="t">
            <a:spAutoFit/>
          </a:bodyPr>
          <a:lstStyle/>
          <a:p>
            <a:pPr marL="0" indent="0" algn="l">
              <a:spcAft>
                <a:spcPts val="300"/>
              </a:spcAft>
              <a:buNone/>
            </a:pPr>
            <a:r>
              <a:rPr sz="1100" b="1" i="0">
                <a:solidFill>
                  <a:srgbClr val="0F766E"/>
                </a:solidFill>
                <a:latin typeface="Arial"/>
              </a:rPr>
              <a:t>Why it matters: </a:t>
            </a:r>
            <a:r>
              <a:rPr sz="1100" b="0" i="0">
                <a:solidFill>
                  <a:srgbClr val="111827"/>
                </a:solidFill>
                <a:latin typeface="Arial"/>
              </a:rPr>
              <a:t>vLLM becomes one component inside a larger architecture; paging still runs inside each worker.</a:t>
            </a:r>
          </a:p>
          <a:p>
            <a:pPr marL="0" indent="0" algn="l">
              <a:spcAft>
                <a:spcPts val="300"/>
              </a:spcAft>
              <a:buNone/>
            </a:pPr>
            <a:r>
              <a:rPr sz="1100" b="1" i="0">
                <a:solidFill>
                  <a:srgbClr val="0F766E"/>
                </a:solidFill>
                <a:latin typeface="Arial"/>
              </a:rPr>
              <a:t>Since then: </a:t>
            </a:r>
            <a:r>
              <a:rPr sz="1100" b="0" i="0">
                <a:solidFill>
                  <a:srgbClr val="111827"/>
                </a:solidFill>
                <a:latin typeface="Arial"/>
              </a:rPr>
              <a:t>vLLM added experimental disaggregated prefill.</a:t>
            </a:r>
          </a:p>
        </p:txBody>
      </p:sp>
      <p:sp>
        <p:nvSpPr>
          <p:cNvPr id="11" name="TextBox 10"/>
          <p:cNvSpPr txBox="1"/>
          <p:nvPr/>
        </p:nvSpPr>
        <p:spPr>
          <a:xfrm>
            <a:off x="6208776" y="1773936"/>
            <a:ext cx="5166360" cy="237744"/>
          </a:xfrm>
          <a:prstGeom prst="rect">
            <a:avLst/>
          </a:prstGeom>
          <a:noFill/>
        </p:spPr>
        <p:txBody>
          <a:bodyPr wrap="square" lIns="0" tIns="0" rIns="0" bIns="0" anchor="t">
            <a:spAutoFit/>
          </a:bodyPr>
          <a:lstStyle/>
          <a:p>
            <a:pPr marL="0" indent="0" algn="l">
              <a:buNone/>
            </a:pPr>
            <a:r>
              <a:rPr sz="1200" b="1" i="0">
                <a:solidFill>
                  <a:srgbClr val="0F766E"/>
                </a:solidFill>
                <a:latin typeface="Courier New"/>
              </a:rPr>
              <a:t>4 · SHARING POLICY</a:t>
            </a:r>
          </a:p>
        </p:txBody>
      </p:sp>
      <p:sp>
        <p:nvSpPr>
          <p:cNvPr id="12" name="TextBox 11"/>
          <p:cNvSpPr txBox="1"/>
          <p:nvPr/>
        </p:nvSpPr>
        <p:spPr>
          <a:xfrm>
            <a:off x="6208776" y="2011680"/>
            <a:ext cx="5166360" cy="276999"/>
          </a:xfrm>
          <a:prstGeom prst="rect">
            <a:avLst/>
          </a:prstGeom>
          <a:noFill/>
        </p:spPr>
        <p:txBody>
          <a:bodyPr wrap="square" lIns="0" tIns="0" rIns="0" bIns="0" anchor="t">
            <a:spAutoFit/>
          </a:bodyPr>
          <a:lstStyle/>
          <a:p>
            <a:pPr marL="0" indent="0" algn="l">
              <a:buNone/>
            </a:pPr>
            <a:r>
              <a:rPr sz="1800" b="1" i="0" dirty="0" err="1">
                <a:solidFill>
                  <a:srgbClr val="111827"/>
                </a:solidFill>
                <a:latin typeface="Arial"/>
              </a:rPr>
              <a:t>SGLang</a:t>
            </a:r>
            <a:r>
              <a:rPr sz="1800" b="1" i="0" dirty="0">
                <a:solidFill>
                  <a:srgbClr val="111827"/>
                </a:solidFill>
                <a:latin typeface="Arial"/>
              </a:rPr>
              <a:t> (</a:t>
            </a:r>
            <a:r>
              <a:rPr sz="1800" b="1" i="0" dirty="0" err="1">
                <a:solidFill>
                  <a:srgbClr val="111827"/>
                </a:solidFill>
                <a:latin typeface="Arial"/>
              </a:rPr>
              <a:t>NeurIPS</a:t>
            </a:r>
            <a:r>
              <a:rPr sz="1800" b="1" i="0" dirty="0">
                <a:solidFill>
                  <a:srgbClr val="111827"/>
                </a:solidFill>
                <a:latin typeface="Arial"/>
              </a:rPr>
              <a:t> ’24,)</a:t>
            </a:r>
          </a:p>
        </p:txBody>
      </p:sp>
      <p:sp>
        <p:nvSpPr>
          <p:cNvPr id="13" name="Rounded Rectangle 12"/>
          <p:cNvSpPr/>
          <p:nvPr/>
        </p:nvSpPr>
        <p:spPr>
          <a:xfrm>
            <a:off x="6208776" y="2450592"/>
            <a:ext cx="5166360" cy="658368"/>
          </a:xfrm>
          <a:prstGeom prst="roundRect">
            <a:avLst>
              <a:gd name="adj" fmla="val 6000"/>
            </a:avLst>
          </a:prstGeom>
          <a:solidFill>
            <a:srgbClr val="F3F4F6"/>
          </a:solidFill>
          <a:ln>
            <a:noFill/>
          </a:ln>
        </p:spPr>
        <p:txBody>
          <a:bodyPr rtlCol="0" anchor="ctr"/>
          <a:lstStyle/>
          <a:p>
            <a:pPr algn="ctr"/>
            <a:endParaRPr/>
          </a:p>
        </p:txBody>
      </p:sp>
      <p:sp>
        <p:nvSpPr>
          <p:cNvPr id="14" name="TextBox 13"/>
          <p:cNvSpPr txBox="1"/>
          <p:nvPr/>
        </p:nvSpPr>
        <p:spPr>
          <a:xfrm>
            <a:off x="6364224" y="2487168"/>
            <a:ext cx="4855464" cy="585216"/>
          </a:xfrm>
          <a:prstGeom prst="rect">
            <a:avLst/>
          </a:prstGeom>
          <a:noFill/>
        </p:spPr>
        <p:txBody>
          <a:bodyPr wrap="square" lIns="0" tIns="0" rIns="0" bIns="0" anchor="ctr">
            <a:spAutoFit/>
          </a:bodyPr>
          <a:lstStyle/>
          <a:p>
            <a:pPr marL="0" indent="0" algn="l">
              <a:buNone/>
            </a:pPr>
            <a:r>
              <a:rPr sz="1200" b="1" i="0">
                <a:solidFill>
                  <a:srgbClr val="111827"/>
                </a:solidFill>
                <a:latin typeface="Arial"/>
              </a:rPr>
              <a:t>vLLM assumed: </a:t>
            </a:r>
            <a:r>
              <a:rPr sz="1200" b="0" i="0">
                <a:solidFill>
                  <a:srgbClr val="111827"/>
                </a:solidFill>
                <a:latin typeface="Arial"/>
              </a:rPr>
              <a:t>sharing patterns are known to the provider and declared ahead of time as fixed prefixes.</a:t>
            </a:r>
          </a:p>
        </p:txBody>
      </p:sp>
      <p:sp>
        <p:nvSpPr>
          <p:cNvPr id="15" name="TextBox 14"/>
          <p:cNvSpPr txBox="1"/>
          <p:nvPr/>
        </p:nvSpPr>
        <p:spPr>
          <a:xfrm>
            <a:off x="6208776" y="3246120"/>
            <a:ext cx="5166360" cy="256032"/>
          </a:xfrm>
          <a:prstGeom prst="rect">
            <a:avLst/>
          </a:prstGeom>
          <a:noFill/>
        </p:spPr>
        <p:txBody>
          <a:bodyPr wrap="square" lIns="0" tIns="0" rIns="0" bIns="0" anchor="t">
            <a:spAutoFit/>
          </a:bodyPr>
          <a:lstStyle/>
          <a:p>
            <a:pPr marL="0" indent="0" algn="l">
              <a:buNone/>
            </a:pPr>
            <a:r>
              <a:rPr sz="1300" b="1" i="0">
                <a:solidFill>
                  <a:srgbClr val="0F766E"/>
                </a:solidFill>
                <a:latin typeface="Arial"/>
              </a:rPr>
              <a:t>The critique</a:t>
            </a:r>
          </a:p>
        </p:txBody>
      </p:sp>
      <p:sp>
        <p:nvSpPr>
          <p:cNvPr id="16" name="TextBox 15"/>
          <p:cNvSpPr txBox="1"/>
          <p:nvPr/>
        </p:nvSpPr>
        <p:spPr>
          <a:xfrm>
            <a:off x="6208776" y="3529584"/>
            <a:ext cx="5166360" cy="1463040"/>
          </a:xfrm>
          <a:prstGeom prst="rect">
            <a:avLst/>
          </a:prstGeom>
          <a:noFill/>
        </p:spPr>
        <p:txBody>
          <a:bodyPr wrap="square" lIns="0" tIns="0" rIns="0" bIns="0" anchor="t">
            <a:spAutoFit/>
          </a:bodyPr>
          <a:lstStyle/>
          <a:p>
            <a:pPr marL="182880" indent="-182880" algn="l">
              <a:spcAft>
                <a:spcPts val="300"/>
              </a:spcAft>
              <a:buChar char="•"/>
            </a:pPr>
            <a:r>
              <a:rPr sz="1200" b="0" i="0" dirty="0">
                <a:solidFill>
                  <a:srgbClr val="374151"/>
                </a:solidFill>
                <a:latin typeface="Arial"/>
              </a:rPr>
              <a:t>Agents, few-shot prompts, RAG pipelines and multi-turn chat share prefixes nobody declares</a:t>
            </a:r>
          </a:p>
          <a:p>
            <a:pPr marL="182880" indent="-182880" algn="l">
              <a:spcAft>
                <a:spcPts val="300"/>
              </a:spcAft>
              <a:buChar char="•"/>
            </a:pPr>
            <a:r>
              <a:rPr sz="1200" b="0" i="0" dirty="0" err="1">
                <a:solidFill>
                  <a:srgbClr val="374151"/>
                </a:solidFill>
                <a:latin typeface="Arial"/>
              </a:rPr>
              <a:t>RadixAttention</a:t>
            </a:r>
            <a:r>
              <a:rPr sz="1200" b="0" i="0" dirty="0">
                <a:solidFill>
                  <a:srgbClr val="374151"/>
                </a:solidFill>
                <a:latin typeface="Arial"/>
              </a:rPr>
              <a:t> keeps KV cache in a radix tree over tokens; each request reuses its longest cached prefix</a:t>
            </a:r>
          </a:p>
          <a:p>
            <a:pPr marL="182880" indent="-182880" algn="l">
              <a:spcAft>
                <a:spcPts val="300"/>
              </a:spcAft>
              <a:buChar char="•"/>
            </a:pPr>
            <a:r>
              <a:rPr sz="1200" b="0" i="0" dirty="0">
                <a:solidFill>
                  <a:srgbClr val="374151"/>
                </a:solidFill>
                <a:latin typeface="Arial"/>
              </a:rPr>
              <a:t>Cached KV outlives the request (LRU eviction), so the next turn or call reuses it</a:t>
            </a:r>
          </a:p>
        </p:txBody>
      </p:sp>
      <p:sp>
        <p:nvSpPr>
          <p:cNvPr id="17" name="Rounded Rectangle 16"/>
          <p:cNvSpPr/>
          <p:nvPr/>
        </p:nvSpPr>
        <p:spPr>
          <a:xfrm>
            <a:off x="6208776" y="5212080"/>
            <a:ext cx="5166360" cy="868680"/>
          </a:xfrm>
          <a:prstGeom prst="roundRect">
            <a:avLst>
              <a:gd name="adj" fmla="val 6000"/>
            </a:avLst>
          </a:prstGeom>
          <a:solidFill>
            <a:srgbClr val="DDF1EE"/>
          </a:solidFill>
          <a:ln>
            <a:noFill/>
          </a:ln>
        </p:spPr>
        <p:txBody>
          <a:bodyPr rtlCol="0" anchor="ctr"/>
          <a:lstStyle/>
          <a:p>
            <a:pPr algn="ctr"/>
            <a:endParaRPr/>
          </a:p>
        </p:txBody>
      </p:sp>
      <p:sp>
        <p:nvSpPr>
          <p:cNvPr id="18" name="TextBox 17"/>
          <p:cNvSpPr txBox="1"/>
          <p:nvPr/>
        </p:nvSpPr>
        <p:spPr>
          <a:xfrm>
            <a:off x="6364224" y="5276088"/>
            <a:ext cx="4855464" cy="777240"/>
          </a:xfrm>
          <a:prstGeom prst="rect">
            <a:avLst/>
          </a:prstGeom>
          <a:noFill/>
        </p:spPr>
        <p:txBody>
          <a:bodyPr wrap="square" lIns="0" tIns="0" rIns="0" bIns="0" anchor="t">
            <a:spAutoFit/>
          </a:bodyPr>
          <a:lstStyle/>
          <a:p>
            <a:pPr marL="0" indent="0" algn="l">
              <a:spcAft>
                <a:spcPts val="300"/>
              </a:spcAft>
              <a:buNone/>
            </a:pPr>
            <a:r>
              <a:rPr sz="1100" b="1" i="0">
                <a:solidFill>
                  <a:srgbClr val="0F766E"/>
                </a:solidFill>
                <a:latin typeface="Arial"/>
              </a:rPr>
              <a:t>In vLLM’s code (Oct 2023): </a:t>
            </a:r>
            <a:r>
              <a:rPr sz="1100" b="0" i="0">
                <a:solidFill>
                  <a:srgbClr val="111827"/>
                </a:solidFill>
                <a:latin typeface="Arial"/>
              </a:rPr>
              <a:t>the block allocator is a free list + ref counts with no content hashing; the benchmark keeps 2 turns per chat.</a:t>
            </a:r>
          </a:p>
          <a:p>
            <a:pPr marL="0" indent="0" algn="l">
              <a:spcAft>
                <a:spcPts val="300"/>
              </a:spcAft>
              <a:buNone/>
            </a:pPr>
            <a:r>
              <a:rPr sz="1100" b="1" i="0">
                <a:solidFill>
                  <a:srgbClr val="0F766E"/>
                </a:solidFill>
                <a:latin typeface="Arial"/>
              </a:rPr>
              <a:t>Since then: </a:t>
            </a:r>
            <a:r>
              <a:rPr sz="1100" b="0" i="0">
                <a:solidFill>
                  <a:srgbClr val="111827"/>
                </a:solidFill>
                <a:latin typeface="Arial"/>
              </a:rPr>
              <a:t>vLLM added hash-based automatic prefix caching on the same block tables.</a:t>
            </a:r>
          </a:p>
        </p:txBody>
      </p:sp>
      <p:sp>
        <p:nvSpPr>
          <p:cNvPr id="19" name="TextBox 18"/>
          <p:cNvSpPr txBox="1"/>
          <p:nvPr/>
        </p:nvSpPr>
        <p:spPr>
          <a:xfrm>
            <a:off x="813816" y="6236208"/>
            <a:ext cx="10881360" cy="237744"/>
          </a:xfrm>
          <a:prstGeom prst="rect">
            <a:avLst/>
          </a:prstGeom>
          <a:noFill/>
        </p:spPr>
        <p:txBody>
          <a:bodyPr wrap="square" lIns="0" tIns="0" rIns="0" bIns="0" anchor="t">
            <a:spAutoFit/>
          </a:bodyPr>
          <a:lstStyle/>
          <a:p>
            <a:pPr marL="0" indent="0" algn="l">
              <a:buNone/>
            </a:pPr>
            <a:r>
              <a:rPr sz="1200" b="0" i="0">
                <a:solidFill>
                  <a:srgbClr val="5B6270"/>
                </a:solidFill>
                <a:latin typeface="Courier New"/>
              </a:rPr>
              <a:t>19</a:t>
            </a:r>
          </a:p>
        </p:txBody>
      </p:sp>
      <p:sp>
        <p:nvSpPr>
          <p:cNvPr id="20" name="Speech Bubble: Oval 19">
            <a:extLst>
              <a:ext uri="{FF2B5EF4-FFF2-40B4-BE49-F238E27FC236}">
                <a16:creationId xmlns:a16="http://schemas.microsoft.com/office/drawing/2014/main" id="{CE315FEA-C37B-DDB6-7342-4285CD9C71CF}"/>
              </a:ext>
            </a:extLst>
          </p:cNvPr>
          <p:cNvSpPr/>
          <p:nvPr/>
        </p:nvSpPr>
        <p:spPr>
          <a:xfrm>
            <a:off x="6618296" y="3108960"/>
            <a:ext cx="4347319" cy="1904710"/>
          </a:xfrm>
          <a:prstGeom prst="wedgeEllipseCallout">
            <a:avLst/>
          </a:prstGeom>
          <a:solidFill>
            <a:srgbClr val="0F766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DDF1EE"/>
                </a:solidFill>
              </a:rPr>
              <a:t>Spoilers!</a:t>
            </a:r>
            <a:endParaRPr lang="en-IN" dirty="0">
              <a:solidFill>
                <a:srgbClr val="DDF1EE"/>
              </a:solidFill>
            </a:endParaRPr>
          </a:p>
        </p:txBody>
      </p:sp>
    </p:spTree>
    <p:extLst>
      <p:ext uri="{BB962C8B-B14F-4D97-AF65-F5344CB8AC3E}">
        <p14:creationId xmlns:p14="http://schemas.microsoft.com/office/powerpoint/2010/main" val="1567171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0"/>
                                        </p:tgtEl>
                                      </p:cBhvr>
                                    </p:animEffect>
                                    <p:set>
                                      <p:cBhvr>
                                        <p:cTn id="7"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CFCFB"/>
        </a:solidFill>
        <a:effectLst/>
      </p:bgPr>
    </p:bg>
    <p:spTree>
      <p:nvGrpSpPr>
        <p:cNvPr id="1" name=""/>
        <p:cNvGrpSpPr/>
        <p:nvPr/>
      </p:nvGrpSpPr>
      <p:grpSpPr>
        <a:xfrm>
          <a:off x="0" y="0"/>
          <a:ext cx="0" cy="0"/>
          <a:chOff x="0" y="0"/>
          <a:chExt cx="0" cy="0"/>
        </a:xfrm>
      </p:grpSpPr>
      <p:sp>
        <p:nvSpPr>
          <p:cNvPr id="2" name="TextBox 1"/>
          <p:cNvSpPr txBox="1"/>
          <p:nvPr/>
        </p:nvSpPr>
        <p:spPr>
          <a:xfrm>
            <a:off x="813816" y="1106424"/>
            <a:ext cx="10881360" cy="448056"/>
          </a:xfrm>
          <a:prstGeom prst="rect">
            <a:avLst/>
          </a:prstGeom>
          <a:noFill/>
        </p:spPr>
        <p:txBody>
          <a:bodyPr wrap="square" lIns="0" tIns="0" rIns="0" bIns="0" anchor="t">
            <a:spAutoFit/>
          </a:bodyPr>
          <a:lstStyle/>
          <a:p>
            <a:pPr marL="0" indent="0" algn="l">
              <a:buNone/>
            </a:pPr>
            <a:r>
              <a:rPr sz="3000" b="1" i="0">
                <a:solidFill>
                  <a:srgbClr val="111827"/>
                </a:solidFill>
                <a:latin typeface="Arial"/>
              </a:rPr>
              <a:t>Critiques 5 &amp; 6: the evaluation and the cost model</a:t>
            </a:r>
          </a:p>
        </p:txBody>
      </p:sp>
      <p:sp>
        <p:nvSpPr>
          <p:cNvPr id="3" name="TextBox 2"/>
          <p:cNvSpPr txBox="1"/>
          <p:nvPr/>
        </p:nvSpPr>
        <p:spPr>
          <a:xfrm>
            <a:off x="813816" y="1773936"/>
            <a:ext cx="5166360" cy="237744"/>
          </a:xfrm>
          <a:prstGeom prst="rect">
            <a:avLst/>
          </a:prstGeom>
          <a:noFill/>
        </p:spPr>
        <p:txBody>
          <a:bodyPr wrap="square" lIns="0" tIns="0" rIns="0" bIns="0" anchor="t">
            <a:spAutoFit/>
          </a:bodyPr>
          <a:lstStyle/>
          <a:p>
            <a:pPr marL="0" indent="0" algn="l">
              <a:buNone/>
            </a:pPr>
            <a:r>
              <a:rPr sz="1200" b="1" i="0">
                <a:solidFill>
                  <a:srgbClr val="0F766E"/>
                </a:solidFill>
                <a:latin typeface="Courier New"/>
              </a:rPr>
              <a:t>5 · THE EVALUATION</a:t>
            </a:r>
          </a:p>
        </p:txBody>
      </p:sp>
      <p:sp>
        <p:nvSpPr>
          <p:cNvPr id="4" name="TextBox 3"/>
          <p:cNvSpPr txBox="1"/>
          <p:nvPr/>
        </p:nvSpPr>
        <p:spPr>
          <a:xfrm>
            <a:off x="813816" y="2011680"/>
            <a:ext cx="5166360" cy="329184"/>
          </a:xfrm>
          <a:prstGeom prst="rect">
            <a:avLst/>
          </a:prstGeom>
          <a:noFill/>
        </p:spPr>
        <p:txBody>
          <a:bodyPr wrap="square" lIns="0" tIns="0" rIns="0" bIns="0" anchor="t">
            <a:spAutoFit/>
          </a:bodyPr>
          <a:lstStyle/>
          <a:p>
            <a:pPr marL="0" indent="0" algn="l">
              <a:buNone/>
            </a:pPr>
            <a:r>
              <a:rPr sz="1800" b="1" i="0">
                <a:solidFill>
                  <a:srgbClr val="111827"/>
                </a:solidFill>
                <a:latin typeface="Arial"/>
              </a:rPr>
              <a:t>Agrawal et al. (2025)</a:t>
            </a:r>
          </a:p>
        </p:txBody>
      </p:sp>
      <p:sp>
        <p:nvSpPr>
          <p:cNvPr id="5" name="Rounded Rectangle 4"/>
          <p:cNvSpPr/>
          <p:nvPr/>
        </p:nvSpPr>
        <p:spPr>
          <a:xfrm>
            <a:off x="813816" y="2450592"/>
            <a:ext cx="5166360" cy="658368"/>
          </a:xfrm>
          <a:prstGeom prst="roundRect">
            <a:avLst>
              <a:gd name="adj" fmla="val 6000"/>
            </a:avLst>
          </a:prstGeom>
          <a:solidFill>
            <a:srgbClr val="F3F4F6"/>
          </a:solidFill>
          <a:ln>
            <a:noFill/>
          </a:ln>
        </p:spPr>
        <p:txBody>
          <a:bodyPr rtlCol="0" anchor="ctr"/>
          <a:lstStyle/>
          <a:p>
            <a:pPr algn="ctr"/>
            <a:endParaRPr/>
          </a:p>
        </p:txBody>
      </p:sp>
      <p:sp>
        <p:nvSpPr>
          <p:cNvPr id="6" name="TextBox 5"/>
          <p:cNvSpPr txBox="1"/>
          <p:nvPr/>
        </p:nvSpPr>
        <p:spPr>
          <a:xfrm>
            <a:off x="969264" y="2487168"/>
            <a:ext cx="4855464" cy="585216"/>
          </a:xfrm>
          <a:prstGeom prst="rect">
            <a:avLst/>
          </a:prstGeom>
          <a:noFill/>
        </p:spPr>
        <p:txBody>
          <a:bodyPr wrap="square" lIns="0" tIns="0" rIns="0" bIns="0" anchor="ctr">
            <a:spAutoFit/>
          </a:bodyPr>
          <a:lstStyle/>
          <a:p>
            <a:pPr marL="0" indent="0" algn="l">
              <a:buNone/>
            </a:pPr>
            <a:r>
              <a:rPr sz="1200" b="1" i="0">
                <a:solidFill>
                  <a:srgbClr val="111827"/>
                </a:solidFill>
                <a:latin typeface="Arial"/>
              </a:rPr>
              <a:t>vLLM assumed: </a:t>
            </a:r>
            <a:r>
              <a:rPr sz="1200" b="0" i="0">
                <a:solidFill>
                  <a:srgbClr val="111827"/>
                </a:solidFill>
                <a:latin typeface="Arial"/>
              </a:rPr>
              <a:t>normalized latency (end-to-end ÷ output tokens, averaged over requests) is an adequate serving metric.</a:t>
            </a:r>
          </a:p>
        </p:txBody>
      </p:sp>
      <p:sp>
        <p:nvSpPr>
          <p:cNvPr id="7" name="TextBox 6"/>
          <p:cNvSpPr txBox="1"/>
          <p:nvPr/>
        </p:nvSpPr>
        <p:spPr>
          <a:xfrm>
            <a:off x="813816" y="3246120"/>
            <a:ext cx="5166360" cy="256032"/>
          </a:xfrm>
          <a:prstGeom prst="rect">
            <a:avLst/>
          </a:prstGeom>
          <a:noFill/>
        </p:spPr>
        <p:txBody>
          <a:bodyPr wrap="square" lIns="0" tIns="0" rIns="0" bIns="0" anchor="t">
            <a:spAutoFit/>
          </a:bodyPr>
          <a:lstStyle/>
          <a:p>
            <a:pPr marL="0" indent="0" algn="l">
              <a:buNone/>
            </a:pPr>
            <a:r>
              <a:rPr sz="1300" b="1" i="0">
                <a:solidFill>
                  <a:srgbClr val="0F766E"/>
                </a:solidFill>
                <a:latin typeface="Arial"/>
              </a:rPr>
              <a:t>The critique</a:t>
            </a:r>
          </a:p>
        </p:txBody>
      </p:sp>
      <p:sp>
        <p:nvSpPr>
          <p:cNvPr id="8" name="TextBox 7"/>
          <p:cNvSpPr txBox="1"/>
          <p:nvPr/>
        </p:nvSpPr>
        <p:spPr>
          <a:xfrm>
            <a:off x="813816" y="3529584"/>
            <a:ext cx="5166360" cy="1463040"/>
          </a:xfrm>
          <a:prstGeom prst="rect">
            <a:avLst/>
          </a:prstGeom>
          <a:noFill/>
        </p:spPr>
        <p:txBody>
          <a:bodyPr wrap="square" lIns="0" tIns="0" rIns="0" bIns="0" anchor="t">
            <a:spAutoFit/>
          </a:bodyPr>
          <a:lstStyle/>
          <a:p>
            <a:pPr marL="182880" indent="-182880" algn="l">
              <a:spcAft>
                <a:spcPts val="300"/>
              </a:spcAft>
              <a:buChar char="•"/>
            </a:pPr>
            <a:r>
              <a:rPr sz="1200" b="0" i="0">
                <a:solidFill>
                  <a:srgbClr val="374151"/>
                </a:solidFill>
                <a:latin typeface="Arial"/>
              </a:rPr>
              <a:t>Dividing by output length spreads queueing delay over tokens; a single average hides stalls and tails</a:t>
            </a:r>
          </a:p>
          <a:p>
            <a:pPr marL="182880" indent="-182880" algn="l">
              <a:spcAft>
                <a:spcPts val="300"/>
              </a:spcAft>
              <a:buChar char="•"/>
            </a:pPr>
            <a:r>
              <a:rPr sz="1200" b="0" i="0">
                <a:solidFill>
                  <a:srgbClr val="374151"/>
                </a:solidFill>
                <a:latin typeface="Arial"/>
              </a:rPr>
              <a:t>No time-to-first-token, inter-token latency, P99 or SLO results</a:t>
            </a:r>
          </a:p>
          <a:p>
            <a:pPr marL="182880" indent="-182880" algn="l">
              <a:spcAft>
                <a:spcPts val="300"/>
              </a:spcAft>
              <a:buChar char="•"/>
            </a:pPr>
            <a:r>
              <a:rPr sz="1200" b="0" i="0">
                <a:solidFill>
                  <a:srgbClr val="374151"/>
                </a:solidFill>
                <a:latin typeface="Arial"/>
              </a:rPr>
              <a:t>Two short-sequence datasets, Poisson arrivals, MHA models only, no multi-turn or long context</a:t>
            </a:r>
          </a:p>
          <a:p>
            <a:pPr marL="182880" indent="-182880" algn="l">
              <a:spcAft>
                <a:spcPts val="300"/>
              </a:spcAft>
              <a:buChar char="•"/>
            </a:pPr>
            <a:r>
              <a:rPr sz="1200" b="0" i="0">
                <a:solidFill>
                  <a:srgbClr val="374151"/>
                </a:solidFill>
                <a:latin typeface="Arial"/>
              </a:rPr>
              <a:t>Baselines: the 22× over FT measures the authors’ own scheduler; untuned; shared codebase credited</a:t>
            </a:r>
          </a:p>
        </p:txBody>
      </p:sp>
      <p:sp>
        <p:nvSpPr>
          <p:cNvPr id="9" name="Rounded Rectangle 8"/>
          <p:cNvSpPr/>
          <p:nvPr/>
        </p:nvSpPr>
        <p:spPr>
          <a:xfrm>
            <a:off x="813816" y="5212080"/>
            <a:ext cx="5166360" cy="868680"/>
          </a:xfrm>
          <a:prstGeom prst="roundRect">
            <a:avLst>
              <a:gd name="adj" fmla="val 6000"/>
            </a:avLst>
          </a:prstGeom>
          <a:solidFill>
            <a:srgbClr val="DDF1EE"/>
          </a:solidFill>
          <a:ln>
            <a:noFill/>
          </a:ln>
        </p:spPr>
        <p:txBody>
          <a:bodyPr rtlCol="0" anchor="ctr"/>
          <a:lstStyle/>
          <a:p>
            <a:pPr algn="ctr"/>
            <a:endParaRPr/>
          </a:p>
        </p:txBody>
      </p:sp>
      <p:sp>
        <p:nvSpPr>
          <p:cNvPr id="10" name="TextBox 9"/>
          <p:cNvSpPr txBox="1"/>
          <p:nvPr/>
        </p:nvSpPr>
        <p:spPr>
          <a:xfrm>
            <a:off x="969264" y="5276088"/>
            <a:ext cx="4855464" cy="777240"/>
          </a:xfrm>
          <a:prstGeom prst="rect">
            <a:avLst/>
          </a:prstGeom>
          <a:noFill/>
        </p:spPr>
        <p:txBody>
          <a:bodyPr wrap="square" lIns="0" tIns="0" rIns="0" bIns="0" anchor="t">
            <a:spAutoFit/>
          </a:bodyPr>
          <a:lstStyle/>
          <a:p>
            <a:pPr marL="0" indent="0" algn="l">
              <a:spcAft>
                <a:spcPts val="300"/>
              </a:spcAft>
              <a:buNone/>
            </a:pPr>
            <a:r>
              <a:rPr sz="1100" b="1" i="0">
                <a:solidFill>
                  <a:srgbClr val="0F766E"/>
                </a:solidFill>
                <a:latin typeface="Arial"/>
              </a:rPr>
              <a:t>In vLLM’s code (Oct 2023): </a:t>
            </a:r>
            <a:r>
              <a:rPr sz="1100" b="0" i="0">
                <a:solidFill>
                  <a:srgbClr val="111827"/>
                </a:solidFill>
                <a:latin typeface="Arial"/>
              </a:rPr>
              <a:t>no new requests are admitted while anything is swapped (never measured); ignore_eos forces output lengths, so “unknown length” is simulated.</a:t>
            </a:r>
          </a:p>
        </p:txBody>
      </p:sp>
      <p:sp>
        <p:nvSpPr>
          <p:cNvPr id="11" name="TextBox 10"/>
          <p:cNvSpPr txBox="1"/>
          <p:nvPr/>
        </p:nvSpPr>
        <p:spPr>
          <a:xfrm>
            <a:off x="6208776" y="1773936"/>
            <a:ext cx="5166360" cy="237744"/>
          </a:xfrm>
          <a:prstGeom prst="rect">
            <a:avLst/>
          </a:prstGeom>
          <a:noFill/>
        </p:spPr>
        <p:txBody>
          <a:bodyPr wrap="square" lIns="0" tIns="0" rIns="0" bIns="0" anchor="t">
            <a:spAutoFit/>
          </a:bodyPr>
          <a:lstStyle/>
          <a:p>
            <a:pPr marL="0" indent="0" algn="l">
              <a:buNone/>
            </a:pPr>
            <a:r>
              <a:rPr sz="1200" b="1" i="0">
                <a:solidFill>
                  <a:srgbClr val="0F766E"/>
                </a:solidFill>
                <a:latin typeface="Courier New"/>
              </a:rPr>
              <a:t>6 · COST AND SIZE</a:t>
            </a:r>
          </a:p>
        </p:txBody>
      </p:sp>
      <p:sp>
        <p:nvSpPr>
          <p:cNvPr id="12" name="TextBox 11"/>
          <p:cNvSpPr txBox="1"/>
          <p:nvPr/>
        </p:nvSpPr>
        <p:spPr>
          <a:xfrm>
            <a:off x="6208776" y="2011680"/>
            <a:ext cx="5166360" cy="329184"/>
          </a:xfrm>
          <a:prstGeom prst="rect">
            <a:avLst/>
          </a:prstGeom>
          <a:noFill/>
        </p:spPr>
        <p:txBody>
          <a:bodyPr wrap="square" lIns="0" tIns="0" rIns="0" bIns="0" anchor="t">
            <a:spAutoFit/>
          </a:bodyPr>
          <a:lstStyle/>
          <a:p>
            <a:pPr marL="0" indent="0" algn="l">
              <a:buNone/>
            </a:pPr>
            <a:r>
              <a:rPr sz="1800" b="1" i="0">
                <a:solidFill>
                  <a:srgbClr val="111827"/>
                </a:solidFill>
                <a:latin typeface="Arial"/>
              </a:rPr>
              <a:t>Srivatsa et al. (WukLab ’24) · GQA / MQA</a:t>
            </a:r>
          </a:p>
        </p:txBody>
      </p:sp>
      <p:sp>
        <p:nvSpPr>
          <p:cNvPr id="13" name="Rounded Rectangle 12"/>
          <p:cNvSpPr/>
          <p:nvPr/>
        </p:nvSpPr>
        <p:spPr>
          <a:xfrm>
            <a:off x="6208776" y="2450592"/>
            <a:ext cx="5166360" cy="658368"/>
          </a:xfrm>
          <a:prstGeom prst="roundRect">
            <a:avLst>
              <a:gd name="adj" fmla="val 6000"/>
            </a:avLst>
          </a:prstGeom>
          <a:solidFill>
            <a:srgbClr val="F3F4F6"/>
          </a:solidFill>
          <a:ln>
            <a:noFill/>
          </a:ln>
        </p:spPr>
        <p:txBody>
          <a:bodyPr rtlCol="0" anchor="ctr"/>
          <a:lstStyle/>
          <a:p>
            <a:pPr algn="ctr"/>
            <a:endParaRPr/>
          </a:p>
        </p:txBody>
      </p:sp>
      <p:sp>
        <p:nvSpPr>
          <p:cNvPr id="14" name="TextBox 13"/>
          <p:cNvSpPr txBox="1"/>
          <p:nvPr/>
        </p:nvSpPr>
        <p:spPr>
          <a:xfrm>
            <a:off x="6364224" y="2487168"/>
            <a:ext cx="4855464" cy="585216"/>
          </a:xfrm>
          <a:prstGeom prst="rect">
            <a:avLst/>
          </a:prstGeom>
          <a:noFill/>
        </p:spPr>
        <p:txBody>
          <a:bodyPr wrap="square" lIns="0" tIns="0" rIns="0" bIns="0" anchor="ctr">
            <a:spAutoFit/>
          </a:bodyPr>
          <a:lstStyle/>
          <a:p>
            <a:pPr marL="0" indent="0" algn="l">
              <a:buNone/>
            </a:pPr>
            <a:r>
              <a:rPr sz="1200" b="1" i="0">
                <a:solidFill>
                  <a:srgbClr val="111827"/>
                </a:solidFill>
                <a:latin typeface="Arial"/>
              </a:rPr>
              <a:t>vLLM assumed: </a:t>
            </a:r>
            <a:r>
              <a:rPr sz="1200" b="0" i="0">
                <a:solidFill>
                  <a:srgbClr val="111827"/>
                </a:solidFill>
                <a:latin typeface="Arial"/>
              </a:rPr>
              <a:t>per-step CPU scheduling is free, and the KV cache always dominates GPU memory.</a:t>
            </a:r>
          </a:p>
        </p:txBody>
      </p:sp>
      <p:sp>
        <p:nvSpPr>
          <p:cNvPr id="15" name="TextBox 14"/>
          <p:cNvSpPr txBox="1"/>
          <p:nvPr/>
        </p:nvSpPr>
        <p:spPr>
          <a:xfrm>
            <a:off x="6208776" y="3246120"/>
            <a:ext cx="5166360" cy="256032"/>
          </a:xfrm>
          <a:prstGeom prst="rect">
            <a:avLst/>
          </a:prstGeom>
          <a:noFill/>
        </p:spPr>
        <p:txBody>
          <a:bodyPr wrap="square" lIns="0" tIns="0" rIns="0" bIns="0" anchor="t">
            <a:spAutoFit/>
          </a:bodyPr>
          <a:lstStyle/>
          <a:p>
            <a:pPr marL="0" indent="0" algn="l">
              <a:buNone/>
            </a:pPr>
            <a:r>
              <a:rPr sz="1300" b="1" i="0">
                <a:solidFill>
                  <a:srgbClr val="0F766E"/>
                </a:solidFill>
                <a:latin typeface="Arial"/>
              </a:rPr>
              <a:t>The critique</a:t>
            </a:r>
          </a:p>
        </p:txBody>
      </p:sp>
      <p:sp>
        <p:nvSpPr>
          <p:cNvPr id="16" name="TextBox 15"/>
          <p:cNvSpPr txBox="1"/>
          <p:nvPr/>
        </p:nvSpPr>
        <p:spPr>
          <a:xfrm>
            <a:off x="6208776" y="3529584"/>
            <a:ext cx="5166360" cy="777136"/>
          </a:xfrm>
          <a:prstGeom prst="rect">
            <a:avLst/>
          </a:prstGeom>
          <a:noFill/>
        </p:spPr>
        <p:txBody>
          <a:bodyPr wrap="square" lIns="0" tIns="0" rIns="0" bIns="0" anchor="t">
            <a:spAutoFit/>
          </a:bodyPr>
          <a:lstStyle/>
          <a:p>
            <a:pPr marL="182880" indent="-182880" algn="l">
              <a:spcAft>
                <a:spcPts val="300"/>
              </a:spcAft>
              <a:buChar char="•"/>
            </a:pPr>
            <a:r>
              <a:rPr sz="1200" b="0" i="0" dirty="0">
                <a:solidFill>
                  <a:srgbClr val="374151"/>
                </a:solidFill>
                <a:latin typeface="Arial"/>
              </a:rPr>
              <a:t>CPU scheduling can take over half of inference latency; </a:t>
            </a:r>
            <a:r>
              <a:rPr sz="1200" b="0" i="0" dirty="0" err="1">
                <a:solidFill>
                  <a:srgbClr val="374151"/>
                </a:solidFill>
                <a:latin typeface="Arial"/>
              </a:rPr>
              <a:t>vLLM’s</a:t>
            </a:r>
            <a:r>
              <a:rPr sz="1200" b="0" i="0" dirty="0">
                <a:solidFill>
                  <a:srgbClr val="374151"/>
                </a:solidFill>
                <a:latin typeface="Arial"/>
              </a:rPr>
              <a:t> Python scheduler rebuilds and broadcasts block tables every step</a:t>
            </a:r>
          </a:p>
          <a:p>
            <a:pPr marL="182880" indent="-182880" algn="l">
              <a:spcAft>
                <a:spcPts val="300"/>
              </a:spcAft>
              <a:buChar char="•"/>
            </a:pPr>
            <a:r>
              <a:rPr sz="1200" b="0" i="0" dirty="0">
                <a:solidFill>
                  <a:srgbClr val="374151"/>
                </a:solidFill>
                <a:latin typeface="Arial"/>
              </a:rPr>
              <a:t>GQA and MQA share K and V across query heads, shrinking the KV cache; </a:t>
            </a:r>
            <a:r>
              <a:rPr sz="1200" b="1" i="0" dirty="0">
                <a:solidFill>
                  <a:srgbClr val="374151"/>
                </a:solidFill>
                <a:latin typeface="Arial"/>
              </a:rPr>
              <a:t>only MHA models </a:t>
            </a:r>
            <a:r>
              <a:rPr sz="1200" b="0" i="0" dirty="0">
                <a:solidFill>
                  <a:srgbClr val="374151"/>
                </a:solidFill>
                <a:latin typeface="Arial"/>
              </a:rPr>
              <a:t>were tested</a:t>
            </a:r>
          </a:p>
        </p:txBody>
      </p:sp>
      <p:sp>
        <p:nvSpPr>
          <p:cNvPr id="17" name="Rounded Rectangle 16"/>
          <p:cNvSpPr/>
          <p:nvPr/>
        </p:nvSpPr>
        <p:spPr>
          <a:xfrm>
            <a:off x="6208776" y="5212080"/>
            <a:ext cx="5166360" cy="868680"/>
          </a:xfrm>
          <a:prstGeom prst="roundRect">
            <a:avLst>
              <a:gd name="adj" fmla="val 6000"/>
            </a:avLst>
          </a:prstGeom>
          <a:solidFill>
            <a:srgbClr val="DDF1EE"/>
          </a:solidFill>
          <a:ln>
            <a:noFill/>
          </a:ln>
        </p:spPr>
        <p:txBody>
          <a:bodyPr rtlCol="0" anchor="ctr"/>
          <a:lstStyle/>
          <a:p>
            <a:pPr algn="ctr"/>
            <a:endParaRPr/>
          </a:p>
        </p:txBody>
      </p:sp>
      <p:sp>
        <p:nvSpPr>
          <p:cNvPr id="18" name="TextBox 17"/>
          <p:cNvSpPr txBox="1"/>
          <p:nvPr/>
        </p:nvSpPr>
        <p:spPr>
          <a:xfrm>
            <a:off x="6364224" y="5276088"/>
            <a:ext cx="4855464" cy="777240"/>
          </a:xfrm>
          <a:prstGeom prst="rect">
            <a:avLst/>
          </a:prstGeom>
          <a:noFill/>
        </p:spPr>
        <p:txBody>
          <a:bodyPr wrap="square" lIns="0" tIns="0" rIns="0" bIns="0" anchor="t">
            <a:spAutoFit/>
          </a:bodyPr>
          <a:lstStyle/>
          <a:p>
            <a:pPr marL="0" indent="0" algn="l">
              <a:spcAft>
                <a:spcPts val="300"/>
              </a:spcAft>
              <a:buNone/>
            </a:pPr>
            <a:r>
              <a:rPr sz="1100" b="1" i="0">
                <a:solidFill>
                  <a:srgbClr val="0F766E"/>
                </a:solidFill>
                <a:latin typeface="Arial"/>
              </a:rPr>
              <a:t>In vLLM’s design: </a:t>
            </a:r>
            <a:r>
              <a:rPr sz="1100" b="0" i="0">
                <a:solidFill>
                  <a:srgbClr val="111827"/>
                </a:solidFill>
                <a:latin typeface="Arial"/>
              </a:rPr>
              <a:t>one centralized scheduler sends token IDs and block tables to every GPU worker each step (Section 4.6).</a:t>
            </a:r>
          </a:p>
        </p:txBody>
      </p:sp>
      <p:sp>
        <p:nvSpPr>
          <p:cNvPr id="19" name="TextBox 18"/>
          <p:cNvSpPr txBox="1"/>
          <p:nvPr/>
        </p:nvSpPr>
        <p:spPr>
          <a:xfrm>
            <a:off x="813816" y="6236208"/>
            <a:ext cx="10881360" cy="237744"/>
          </a:xfrm>
          <a:prstGeom prst="rect">
            <a:avLst/>
          </a:prstGeom>
          <a:noFill/>
        </p:spPr>
        <p:txBody>
          <a:bodyPr wrap="square" lIns="0" tIns="0" rIns="0" bIns="0" anchor="t">
            <a:spAutoFit/>
          </a:bodyPr>
          <a:lstStyle/>
          <a:p>
            <a:pPr marL="0" indent="0" algn="l">
              <a:buNone/>
            </a:pPr>
            <a:r>
              <a:rPr sz="1200" b="0" i="0">
                <a:solidFill>
                  <a:srgbClr val="5B6270"/>
                </a:solidFill>
                <a:latin typeface="Courier New"/>
              </a:rPr>
              <a:t>20</a:t>
            </a:r>
          </a:p>
        </p:txBody>
      </p:sp>
    </p:spTree>
    <p:extLst>
      <p:ext uri="{BB962C8B-B14F-4D97-AF65-F5344CB8AC3E}">
        <p14:creationId xmlns:p14="http://schemas.microsoft.com/office/powerpoint/2010/main" val="662055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9">
    <p:bg>
      <p:bgPr>
        <a:solidFill>
          <a:srgbClr val="111827"/>
        </a:solidFill>
        <a:effectLst/>
      </p:bgPr>
    </p:bg>
    <p:spTree>
      <p:nvGrpSpPr>
        <p:cNvPr id="1" name=""/>
        <p:cNvGrpSpPr/>
        <p:nvPr/>
      </p:nvGrpSpPr>
      <p:grpSpPr>
        <a:xfrm>
          <a:off x="0" y="0"/>
          <a:ext cx="0" cy="0"/>
          <a:chOff x="0" y="0"/>
          <a:chExt cx="0" cy="0"/>
        </a:xfrm>
      </p:grpSpPr>
      <p:sp>
        <p:nvSpPr>
          <p:cNvPr id="3" name="Text 1"/>
          <p:cNvSpPr/>
          <p:nvPr/>
        </p:nvSpPr>
        <p:spPr>
          <a:xfrm>
            <a:off x="812800" y="1102320"/>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dirty="0">
                <a:solidFill>
                  <a:srgbClr val="FCFCFB"/>
                </a:solidFill>
                <a:latin typeface="Arial" pitchFamily="34" charset="0"/>
                <a:ea typeface="Arial" pitchFamily="34" charset="-122"/>
                <a:cs typeface="Arial" pitchFamily="34" charset="-120"/>
              </a:rPr>
              <a:t>But wait there’s more!</a:t>
            </a:r>
            <a:endParaRPr lang="en-US" sz="3000" dirty="0"/>
          </a:p>
        </p:txBody>
      </p:sp>
      <p:sp>
        <p:nvSpPr>
          <p:cNvPr id="5" name="Text 3"/>
          <p:cNvSpPr/>
          <p:nvPr/>
        </p:nvSpPr>
        <p:spPr>
          <a:xfrm>
            <a:off x="1092200" y="2006600"/>
            <a:ext cx="10591800" cy="965200"/>
          </a:xfrm>
          <a:prstGeom prst="rect">
            <a:avLst/>
          </a:prstGeom>
          <a:noFill/>
          <a:ln/>
        </p:spPr>
        <p:txBody>
          <a:bodyPr wrap="square" lIns="0" tIns="0" rIns="0" bIns="0" rtlCol="0" anchor="ctr">
            <a:normAutofit/>
          </a:bodyPr>
          <a:lstStyle/>
          <a:p>
            <a:pPr marL="0" indent="0" algn="l">
              <a:lnSpc>
                <a:spcPts val="3000"/>
              </a:lnSpc>
              <a:buNone/>
            </a:pPr>
            <a:r>
              <a:rPr lang="en-US" sz="2200" dirty="0">
                <a:solidFill>
                  <a:srgbClr val="FCFCFB"/>
                </a:solidFill>
                <a:latin typeface="Arial" pitchFamily="34" charset="0"/>
                <a:ea typeface="Arial" pitchFamily="34" charset="-122"/>
                <a:cs typeface="Arial" pitchFamily="34" charset="-120"/>
              </a:rPr>
              <a:t>If ten chat requests all start with the same long system prompt, how many times does vLLM compute it, and how would you avoid that?</a:t>
            </a:r>
            <a:endParaRPr lang="en-US" sz="2200" dirty="0"/>
          </a:p>
        </p:txBody>
      </p:sp>
      <p:sp>
        <p:nvSpPr>
          <p:cNvPr id="10" name="Text 8"/>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9AA3B2"/>
                </a:solidFill>
                <a:latin typeface="Courier New" pitchFamily="34" charset="0"/>
                <a:ea typeface="Courier New" pitchFamily="34" charset="-122"/>
                <a:cs typeface="Courier New" pitchFamily="34" charset="-120"/>
              </a:rPr>
              <a:t>21</a:t>
            </a:r>
            <a:endParaRPr lang="en-US" sz="1200" dirty="0"/>
          </a:p>
        </p:txBody>
      </p:sp>
      <p:sp>
        <p:nvSpPr>
          <p:cNvPr id="30" name="References"/>
          <p:cNvSpPr/>
          <p:nvPr/>
        </p:nvSpPr>
        <p:spPr>
          <a:xfrm>
            <a:off x="812800" y="5842000"/>
            <a:ext cx="10883392" cy="254000"/>
          </a:xfrm>
          <a:prstGeom prst="rect">
            <a:avLst/>
          </a:prstGeom>
          <a:noFill/>
          <a:ln/>
        </p:spPr>
        <p:txBody>
          <a:bodyPr wrap="square" lIns="0" tIns="0" rIns="0" bIns="0" rtlCol="0" anchor="t">
            <a:normAutofit/>
          </a:bodyPr>
          <a:lstStyle/>
          <a:p>
            <a:pPr marL="0" indent="0" algn="l">
              <a:buNone/>
            </a:pPr>
            <a:r>
              <a:rPr lang="en-US" sz="1200" b="1" dirty="0">
                <a:solidFill>
                  <a:srgbClr val="9AA3B2"/>
                </a:solidFill>
                <a:latin typeface="Arial" pitchFamily="34" charset="0"/>
              </a:rPr>
              <a:t>Reference: </a:t>
            </a:r>
            <a:r>
              <a:rPr lang="en-US" sz="1200" dirty="0">
                <a:solidFill>
                  <a:srgbClr val="9AA3B2"/>
                </a:solidFill>
                <a:latin typeface="Arial" pitchFamily="34" charset="0"/>
              </a:rPr>
              <a:t>https://hamzaelshafie.bearblog.dev/paged-attention-from-first-principles-a-view-inside-vllm/</a:t>
            </a:r>
          </a:p>
        </p:txBody>
      </p:sp>
      <p:sp>
        <p:nvSpPr>
          <p:cNvPr id="20" name="Accent Bar"/>
          <p:cNvSpPr/>
          <p:nvPr/>
        </p:nvSpPr>
        <p:spPr>
          <a:xfrm>
            <a:off x="812800" y="2006600"/>
            <a:ext cx="63500" cy="965200"/>
          </a:xfrm>
          <a:prstGeom prst="rect">
            <a:avLst/>
          </a:prstGeom>
          <a:solidFill>
            <a:srgbClr val="5EEAD4"/>
          </a:solidFill>
          <a:ln>
            <a:noFill/>
          </a:ln>
        </p:spPr>
        <p:txBody>
          <a:bodyPr/>
          <a:lstStyle/>
          <a:p>
            <a:endParaRPr lang="en-IN"/>
          </a:p>
        </p:txBody>
      </p:sp>
      <p:sp>
        <p:nvSpPr>
          <p:cNvPr id="21" name="Divider"/>
          <p:cNvSpPr/>
          <p:nvPr/>
        </p:nvSpPr>
        <p:spPr>
          <a:xfrm>
            <a:off x="812800" y="4038600"/>
            <a:ext cx="10871200" cy="12700"/>
          </a:xfrm>
          <a:prstGeom prst="rect">
            <a:avLst/>
          </a:prstGeom>
          <a:solidFill>
            <a:srgbClr val="2E3748"/>
          </a:solidFill>
          <a:ln>
            <a:noFill/>
          </a:ln>
        </p:spPr>
        <p:txBody>
          <a:bodyPr/>
          <a:lstStyle/>
          <a:p>
            <a:endParaRPr lang="en-IN"/>
          </a:p>
        </p:txBody>
      </p:sp>
      <p:sp>
        <p:nvSpPr>
          <p:cNvPr id="22" name="Thank You"/>
          <p:cNvSpPr txBox="1"/>
          <p:nvPr/>
        </p:nvSpPr>
        <p:spPr>
          <a:xfrm>
            <a:off x="812800" y="4318000"/>
            <a:ext cx="10871200" cy="1397000"/>
          </a:xfrm>
          <a:prstGeom prst="rect">
            <a:avLst/>
          </a:prstGeom>
          <a:noFill/>
        </p:spPr>
        <p:txBody>
          <a:bodyPr wrap="square" lIns="0" tIns="0" rIns="0" bIns="0" anchor="ctr">
            <a:noAutofit/>
          </a:bodyPr>
          <a:lstStyle/>
          <a:p>
            <a:pPr algn="l"/>
            <a:r>
              <a:rPr lang="en-US" sz="8000" b="1" dirty="0">
                <a:solidFill>
                  <a:srgbClr val="FCFCFB"/>
                </a:solidFill>
                <a:latin typeface="Arial" pitchFamily="34" charset="0"/>
                <a:ea typeface="Arial" pitchFamily="34" charset="-122"/>
                <a:cs typeface="Arial" pitchFamily="34" charset="-120"/>
              </a:rPr>
              <a:t>Thank you</a:t>
            </a:r>
            <a:r>
              <a:rPr lang="en-US" sz="8000" b="1" dirty="0">
                <a:solidFill>
                  <a:srgbClr val="5EEAD4"/>
                </a:solidFill>
                <a:latin typeface="Arial" pitchFamily="34" charset="0"/>
                <a:ea typeface="Arial" pitchFamily="34" charset="-122"/>
                <a:cs typeface="Arial" pitchFamily="34" charset="-120"/>
              </a:rPr>
              <a:t>.</a:t>
            </a:r>
          </a:p>
        </p:txBody>
      </p:sp>
    </p:spTree>
    <p:extLst>
      <p:ext uri="{BB962C8B-B14F-4D97-AF65-F5344CB8AC3E}">
        <p14:creationId xmlns:p14="http://schemas.microsoft.com/office/powerpoint/2010/main" val="40832182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6516B7E-45D3-4F8C-9334-76535B806F82}">
  <we:reference id="wa200010725" version="1.0.0.1" store="en-US" storeType="OMEX"/>
  <we:alternateReferences>
    <we:reference id="wa200010725" version="1.0.0.1" store="wa200010725" storeType="OMEX"/>
  </we:alternateReferences>
  <we:properties>
    <we:property name="claude.fileId" value="&quot;b64d8ebe-1e32-46f4-93f3-65f1ca4ed468&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337</TotalTime>
  <Words>9094</Words>
  <Application>Microsoft Office PowerPoint</Application>
  <PresentationFormat>Widescreen</PresentationFormat>
  <Paragraphs>367</Paragraphs>
  <Slides>21</Slides>
  <Notes>21</Notes>
  <HiddenSlides>0</HiddenSlides>
  <MMClips>3</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Courier New</vt:lpstr>
      <vt:lpstr>Office Theme</vt:lpstr>
      <vt:lpstr>PagedAttention &amp; vLLM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PagedAttention &amp; vLLM</dc:title>
  <dc:subject>PptxGenJS Presentation</dc:subject>
  <dc:creator>PptxGenJS</dc:creator>
  <cp:lastModifiedBy>Aaron Cherian</cp:lastModifiedBy>
  <cp:revision>32</cp:revision>
  <dcterms:created xsi:type="dcterms:W3CDTF">2026-09-24T14:15:45Z</dcterms:created>
  <dcterms:modified xsi:type="dcterms:W3CDTF">2026-09-25T01:31:05Z</dcterms:modified>
</cp:coreProperties>
</file>